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15"/>
  </p:notesMasterIdLst>
  <p:handoutMasterIdLst>
    <p:handoutMasterId r:id="rId16"/>
  </p:handoutMasterIdLst>
  <p:sldIdLst>
    <p:sldId id="275" r:id="rId2"/>
    <p:sldId id="580" r:id="rId3"/>
    <p:sldId id="586" r:id="rId4"/>
    <p:sldId id="588" r:id="rId5"/>
    <p:sldId id="587" r:id="rId6"/>
    <p:sldId id="584" r:id="rId7"/>
    <p:sldId id="585" r:id="rId8"/>
    <p:sldId id="590" r:id="rId9"/>
    <p:sldId id="589" r:id="rId10"/>
    <p:sldId id="591" r:id="rId11"/>
    <p:sldId id="592" r:id="rId12"/>
    <p:sldId id="593" r:id="rId13"/>
    <p:sldId id="58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776"/>
    <a:srgbClr val="FF8181"/>
    <a:srgbClr val="C1B3D1"/>
    <a:srgbClr val="0033CC"/>
    <a:srgbClr val="0000FF"/>
    <a:srgbClr val="56E09E"/>
    <a:srgbClr val="00B050"/>
    <a:srgbClr val="FB02BB"/>
    <a:srgbClr val="FFFFFF"/>
    <a:srgbClr val="848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2" autoAdjust="0"/>
    <p:restoredTop sz="93137" autoAdjust="0"/>
  </p:normalViewPr>
  <p:slideViewPr>
    <p:cSldViewPr snapToGrid="0" snapToObjects="1">
      <p:cViewPr varScale="1">
        <p:scale>
          <a:sx n="74" d="100"/>
          <a:sy n="74" d="100"/>
        </p:scale>
        <p:origin x="-7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-42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C69A-03FB-6E4A-B7EB-FF30DF587EB5}" type="datetime1">
              <a:rPr lang="en-US" smtClean="0"/>
              <a:pPr/>
              <a:t>23/10/18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EC1ED-C620-F147-804C-8EF761D1A9C8}" type="datetime1">
              <a:rPr lang="en-US" smtClean="0"/>
              <a:pPr/>
              <a:t>23/10/18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09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ligh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5631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E53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  <p:sp>
        <p:nvSpPr>
          <p:cNvPr id="14" name="Content Placeholder 19"/>
          <p:cNvSpPr>
            <a:spLocks noGrp="1"/>
          </p:cNvSpPr>
          <p:nvPr>
            <p:ph sz="quarter" idx="18" hasCustomPrompt="1"/>
          </p:nvPr>
        </p:nvSpPr>
        <p:spPr>
          <a:xfrm>
            <a:off x="203200" y="6373168"/>
            <a:ext cx="4405399" cy="317480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1000">
                <a:solidFill>
                  <a:srgbClr val="0E5396"/>
                </a:solidFill>
              </a:defRPr>
            </a:lvl1pPr>
          </a:lstStyle>
          <a:p>
            <a:r>
              <a:rPr lang="en-US" dirty="0" smtClean="0"/>
              <a:t>Name of the lecturer, event, date</a:t>
            </a:r>
          </a:p>
          <a:p>
            <a:r>
              <a:rPr lang="en-US" dirty="0" smtClean="0"/>
              <a:t>2 lines maximum</a:t>
            </a:r>
            <a:endParaRPr lang="en-US" dirty="0"/>
          </a:p>
        </p:txBody>
      </p:sp>
      <p:pic>
        <p:nvPicPr>
          <p:cNvPr id="16" name="Picture 15" descr="logo-presentation-smal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4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7" y="326212"/>
            <a:ext cx="2290064" cy="1293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3762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143001"/>
            <a:ext cx="8763034" cy="4857750"/>
          </a:xfrm>
        </p:spPr>
        <p:txBody>
          <a:bodyPr/>
          <a:lstStyle>
            <a:lvl1pPr marL="180000" indent="-187200">
              <a:spcBef>
                <a:spcPts val="1600"/>
              </a:spcBef>
              <a:spcAft>
                <a:spcPts val="400"/>
              </a:spcAft>
              <a:buFont typeface="Arial"/>
              <a:buChar char="•"/>
              <a:defRPr sz="1700" b="1">
                <a:solidFill>
                  <a:srgbClr val="0055A0"/>
                </a:solidFill>
              </a:defRPr>
            </a:lvl1pPr>
            <a:lvl2pPr marL="381600" indent="-194400"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/>
            </a:lvl2pPr>
            <a:lvl3pPr>
              <a:spcBef>
                <a:spcPts val="0"/>
              </a:spcBef>
              <a:spcAft>
                <a:spcPts val="200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619098" cy="74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86441" y="4811058"/>
            <a:ext cx="797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9526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198"/>
            <a:ext cx="8229600" cy="473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1" r:id="rId2"/>
    <p:sldLayoutId id="2147483676" r:id="rId3"/>
    <p:sldLayoutId id="2147483692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67" y="2956859"/>
            <a:ext cx="8701471" cy="13447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SPS horizontal instability studies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67" y="4487752"/>
            <a:ext cx="8701471" cy="1379648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dirty="0">
                <a:solidFill>
                  <a:srgbClr val="FFFFFF"/>
                </a:solidFill>
              </a:rPr>
              <a:t>H. </a:t>
            </a:r>
            <a:r>
              <a:rPr lang="en-US" dirty="0" smtClean="0">
                <a:solidFill>
                  <a:srgbClr val="FFFFFF"/>
                </a:solidFill>
              </a:rPr>
              <a:t>Bartosik, M. Beck, T. </a:t>
            </a:r>
            <a:r>
              <a:rPr lang="en-US" dirty="0" err="1" smtClean="0">
                <a:solidFill>
                  <a:srgbClr val="FFFFFF"/>
                </a:solidFill>
              </a:rPr>
              <a:t>Bohl</a:t>
            </a:r>
            <a:r>
              <a:rPr lang="en-US" dirty="0" smtClean="0">
                <a:solidFill>
                  <a:srgbClr val="FFFFFF"/>
                </a:solidFill>
              </a:rPr>
              <a:t>, M. Carla’, L. Carver, H. </a:t>
            </a:r>
            <a:r>
              <a:rPr lang="en-US" dirty="0" err="1" smtClean="0">
                <a:solidFill>
                  <a:srgbClr val="FFFFFF"/>
                </a:solidFill>
              </a:rPr>
              <a:t>Damerau</a:t>
            </a:r>
            <a:r>
              <a:rPr lang="en-US" dirty="0" smtClean="0">
                <a:solidFill>
                  <a:srgbClr val="FFFFFF"/>
                </a:solidFill>
              </a:rPr>
              <a:t>, V. Kain, G. </a:t>
            </a:r>
            <a:r>
              <a:rPr lang="en-US" dirty="0" err="1" smtClean="0">
                <a:solidFill>
                  <a:srgbClr val="FFFFFF"/>
                </a:solidFill>
              </a:rPr>
              <a:t>Kotzian</a:t>
            </a:r>
            <a:r>
              <a:rPr lang="en-US" dirty="0" smtClean="0">
                <a:solidFill>
                  <a:srgbClr val="FFFFFF"/>
                </a:solidFill>
              </a:rPr>
              <a:t>, K. Li, G. </a:t>
            </a:r>
            <a:r>
              <a:rPr lang="en-US" dirty="0" err="1" smtClean="0">
                <a:solidFill>
                  <a:srgbClr val="FFFFFF"/>
                </a:solidFill>
              </a:rPr>
              <a:t>Papotti</a:t>
            </a:r>
            <a:r>
              <a:rPr lang="en-US" dirty="0" smtClean="0">
                <a:solidFill>
                  <a:srgbClr val="FFFFFF"/>
                </a:solidFill>
              </a:rPr>
              <a:t>, M. Schwarz, E. Shaposhnikova, C. </a:t>
            </a:r>
            <a:r>
              <a:rPr lang="en-US" dirty="0" err="1" smtClean="0">
                <a:solidFill>
                  <a:srgbClr val="FFFFFF"/>
                </a:solidFill>
              </a:rPr>
              <a:t>Zannini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400"/>
              </a:spcBef>
            </a:pPr>
            <a:r>
              <a:rPr lang="en-US" dirty="0" smtClean="0">
                <a:solidFill>
                  <a:srgbClr val="FFFFFF"/>
                </a:solidFill>
              </a:rPr>
              <a:t>SPS </a:t>
            </a:r>
            <a:r>
              <a:rPr lang="en-US" dirty="0">
                <a:solidFill>
                  <a:srgbClr val="FFFFFF"/>
                </a:solidFill>
              </a:rPr>
              <a:t>&amp; PS </a:t>
            </a:r>
            <a:r>
              <a:rPr lang="en-US" dirty="0" smtClean="0">
                <a:solidFill>
                  <a:srgbClr val="FFFFFF"/>
                </a:solidFill>
              </a:rPr>
              <a:t>operators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67" y="6357663"/>
            <a:ext cx="512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SPS-BD working group meeting, 23 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1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batch spacing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Instability not observed for large batch spacing</a:t>
            </a:r>
          </a:p>
          <a:p>
            <a:pPr lvl="1"/>
            <a:r>
              <a:rPr lang="en-US" dirty="0" smtClean="0"/>
              <a:t>Even for low chromaticity and higher intensity</a:t>
            </a:r>
            <a:endParaRPr lang="en-US" dirty="0"/>
          </a:p>
        </p:txBody>
      </p:sp>
      <p:pic>
        <p:nvPicPr>
          <p:cNvPr id="4" name="Picture 3" descr="2018-09-27_17-40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29" y="2721241"/>
            <a:ext cx="4109454" cy="3424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6846" y="6145787"/>
            <a:ext cx="21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 ns batch spacing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2276" y="6145787"/>
            <a:ext cx="225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1000 ns batch spacing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16" descr="2018-09-27_15-59-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5" y="2721241"/>
            <a:ext cx="4109454" cy="342454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21546" y="2576205"/>
            <a:ext cx="854710" cy="863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51651" y="2576205"/>
            <a:ext cx="854710" cy="863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91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MKP delay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Optimum delay settings </a:t>
            </a:r>
          </a:p>
          <a:p>
            <a:pPr lvl="1"/>
            <a:r>
              <a:rPr lang="en-US" dirty="0" smtClean="0"/>
              <a:t>Still the last bunch of circulating batch is kicked by about 4 mm </a:t>
            </a:r>
            <a:r>
              <a:rPr lang="is-IS" dirty="0" smtClean="0"/>
              <a:t>…</a:t>
            </a:r>
          </a:p>
          <a:p>
            <a:pPr lvl="1"/>
            <a:r>
              <a:rPr lang="en-US" dirty="0" smtClean="0"/>
              <a:t>B</a:t>
            </a:r>
            <a:r>
              <a:rPr lang="is-IS" dirty="0" smtClean="0"/>
              <a:t>ut clear improvement on transmission of last bunches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294" t="13013" b="5039"/>
          <a:stretch/>
        </p:blipFill>
        <p:spPr>
          <a:xfrm>
            <a:off x="629085" y="2670793"/>
            <a:ext cx="3679559" cy="3055314"/>
          </a:xfrm>
          <a:prstGeom prst="rect">
            <a:avLst/>
          </a:prstGeom>
        </p:spPr>
      </p:pic>
      <p:pic>
        <p:nvPicPr>
          <p:cNvPr id="5" name="Picture 4" descr="2018-10-11_09-33-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38" y="2516480"/>
            <a:ext cx="4181126" cy="34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8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 with chromaticity step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Lots of data taken to characterize instability – to be analyzed in detail</a:t>
            </a:r>
          </a:p>
          <a:p>
            <a:pPr lvl="1"/>
            <a:r>
              <a:rPr lang="en-US" dirty="0" smtClean="0"/>
              <a:t>First 3 batches with high chromaticity to maintain stability, then reduced just before last injection</a:t>
            </a:r>
          </a:p>
          <a:p>
            <a:pPr lvl="1"/>
            <a:r>
              <a:rPr lang="en-US" dirty="0" smtClean="0"/>
              <a:t>Clear observation of instability with LHC BPMs, </a:t>
            </a:r>
            <a:r>
              <a:rPr lang="en-US" dirty="0" err="1" smtClean="0"/>
              <a:t>headtail</a:t>
            </a:r>
            <a:r>
              <a:rPr lang="en-US" dirty="0" smtClean="0"/>
              <a:t> monitor, </a:t>
            </a:r>
            <a:r>
              <a:rPr lang="en-US" dirty="0" err="1" smtClean="0"/>
              <a:t>wirescanners</a:t>
            </a:r>
            <a:endParaRPr lang="is-IS" dirty="0" smtClean="0"/>
          </a:p>
          <a:p>
            <a:pPr lvl="1"/>
            <a:r>
              <a:rPr lang="en-US" dirty="0" smtClean="0"/>
              <a:t>Optimized </a:t>
            </a:r>
            <a:r>
              <a:rPr lang="en-US" dirty="0"/>
              <a:t>damper settings </a:t>
            </a:r>
            <a:r>
              <a:rPr lang="en-US" dirty="0" smtClean="0"/>
              <a:t>(tune acceptance, delay at 20 MHz) </a:t>
            </a:r>
            <a:endParaRPr lang="en-US" dirty="0"/>
          </a:p>
          <a:p>
            <a:pPr lvl="1"/>
            <a:r>
              <a:rPr lang="en-US" dirty="0" smtClean="0"/>
              <a:t>Managed to stabilize up to about 2e11 p/b, above this also coupled bunch patter visible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0" t="57464" r="1955" b="15708"/>
          <a:stretch/>
        </p:blipFill>
        <p:spPr>
          <a:xfrm>
            <a:off x="3540032" y="2834098"/>
            <a:ext cx="5426202" cy="1222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72" t="55386" r="50750" b="2380"/>
          <a:stretch/>
        </p:blipFill>
        <p:spPr>
          <a:xfrm>
            <a:off x="6530060" y="5027703"/>
            <a:ext cx="2459914" cy="1744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5220" y="4676854"/>
            <a:ext cx="5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5277" t="11078" r="26065" b="56793"/>
          <a:stretch/>
        </p:blipFill>
        <p:spPr>
          <a:xfrm>
            <a:off x="4122894" y="4297687"/>
            <a:ext cx="2249630" cy="1460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5278" b="21765"/>
          <a:stretch/>
        </p:blipFill>
        <p:spPr>
          <a:xfrm>
            <a:off x="377452" y="3143930"/>
            <a:ext cx="3650486" cy="34456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23415" y="3058275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Chroma step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5118" y="3687305"/>
            <a:ext cx="104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 BPM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3954" y="5911352"/>
            <a:ext cx="831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batch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708463" y="5911352"/>
            <a:ext cx="829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batch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53223" y="5848483"/>
            <a:ext cx="1931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rise time </a:t>
            </a:r>
            <a:r>
              <a:rPr lang="en-US" dirty="0"/>
              <a:t>of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few </a:t>
            </a:r>
            <a:r>
              <a:rPr lang="en-US" dirty="0"/>
              <a:t>hundred turns</a:t>
            </a:r>
          </a:p>
        </p:txBody>
      </p:sp>
    </p:spTree>
    <p:extLst>
      <p:ext uri="{BB962C8B-B14F-4D97-AF65-F5344CB8AC3E}">
        <p14:creationId xmlns:p14="http://schemas.microsoft.com/office/powerpoint/2010/main" val="47267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200" y="1143001"/>
            <a:ext cx="8763034" cy="5314380"/>
          </a:xfrm>
        </p:spPr>
        <p:txBody>
          <a:bodyPr>
            <a:normAutofit/>
          </a:bodyPr>
          <a:lstStyle/>
          <a:p>
            <a:r>
              <a:rPr lang="is-IS" dirty="0" smtClean="0"/>
              <a:t>Horizontal instability is encountered at SPS flat bottom</a:t>
            </a:r>
          </a:p>
          <a:p>
            <a:pPr lvl="1"/>
            <a:r>
              <a:rPr lang="en-US" dirty="0" smtClean="0"/>
              <a:t>W</a:t>
            </a:r>
            <a:r>
              <a:rPr lang="is-IS" dirty="0" smtClean="0"/>
              <a:t>ith multiple closely spaced batches of 25 ns beam above 1.8e11 p/b</a:t>
            </a:r>
          </a:p>
          <a:p>
            <a:pPr lvl="1"/>
            <a:r>
              <a:rPr lang="is-IS" dirty="0" smtClean="0"/>
              <a:t>“Mild” losses observed on BCT, but unstable bunches have important losses and huge emittance </a:t>
            </a:r>
          </a:p>
          <a:p>
            <a:pPr lvl="1"/>
            <a:r>
              <a:rPr lang="en-US" dirty="0"/>
              <a:t>O</a:t>
            </a:r>
            <a:r>
              <a:rPr lang="is-IS" dirty="0"/>
              <a:t>ptimization of MKP delay critical to avoid exciting last circulating bunches</a:t>
            </a:r>
          </a:p>
          <a:p>
            <a:pPr lvl="1"/>
            <a:r>
              <a:rPr lang="is-IS" dirty="0" smtClean="0"/>
              <a:t>Stabilization by chromaticity alone results in too high (incoherent) losses</a:t>
            </a:r>
          </a:p>
          <a:p>
            <a:pPr lvl="1"/>
            <a:r>
              <a:rPr lang="is-IS" dirty="0" smtClean="0"/>
              <a:t>Octupoles (with negative KLOF) help to stabilize the beam up to about 2e11 p/b</a:t>
            </a:r>
          </a:p>
          <a:p>
            <a:pPr lvl="1"/>
            <a:r>
              <a:rPr lang="en-US" dirty="0" smtClean="0"/>
              <a:t>S</a:t>
            </a:r>
            <a:r>
              <a:rPr lang="is-IS" dirty="0" smtClean="0"/>
              <a:t>till a big step to 2.6e11 p/b</a:t>
            </a:r>
          </a:p>
          <a:p>
            <a:r>
              <a:rPr lang="is-IS" dirty="0" smtClean="0"/>
              <a:t>Next steps</a:t>
            </a:r>
          </a:p>
          <a:p>
            <a:pPr lvl="1"/>
            <a:r>
              <a:rPr lang="is-IS" dirty="0" smtClean="0"/>
              <a:t>Refine data analysis</a:t>
            </a:r>
            <a:endParaRPr lang="is-IS" dirty="0"/>
          </a:p>
          <a:p>
            <a:pPr lvl="1"/>
            <a:r>
              <a:rPr lang="is-IS" dirty="0" smtClean="0"/>
              <a:t>Gerd will try to commision the horizontal wideband feedback (exponential pickup used as kicker) </a:t>
            </a:r>
          </a:p>
          <a:p>
            <a:pPr lvl="1"/>
            <a:r>
              <a:rPr lang="is-IS" dirty="0" smtClean="0"/>
              <a:t>Will try to perform measurements with horizontal WBFB in one of upcoming MD slots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6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Horizontal instability at SPS flat bottom observed since 2015</a:t>
            </a:r>
          </a:p>
          <a:p>
            <a:pPr lvl="1"/>
            <a:r>
              <a:rPr lang="en-US" dirty="0"/>
              <a:t>In 2015 signs of a coupled bunch instability at 20 MHz (highest coupled bunch mode) for intensities higher than 1.8e11 p/b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7311" r="6049" b="2385"/>
          <a:stretch/>
        </p:blipFill>
        <p:spPr>
          <a:xfrm>
            <a:off x="1725027" y="3972656"/>
            <a:ext cx="4510421" cy="273798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5418026" y="4048883"/>
            <a:ext cx="5381" cy="110470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7757" r="7185" b="47676"/>
          <a:stretch/>
        </p:blipFill>
        <p:spPr>
          <a:xfrm>
            <a:off x="2317605" y="2117070"/>
            <a:ext cx="3809466" cy="12595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2299976" y="3395734"/>
            <a:ext cx="3115836" cy="6645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430579" y="3380966"/>
            <a:ext cx="708817" cy="66457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905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Horizontal instability at SPS flat bottom observed since 2015</a:t>
            </a:r>
          </a:p>
          <a:p>
            <a:pPr lvl="1"/>
            <a:r>
              <a:rPr lang="en-US" dirty="0"/>
              <a:t>In 2015 signs of a coupled bunch instability at 20 MHz (highest coupled bunch mode) for intensities higher than 1.8e11 p/b</a:t>
            </a:r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2017 </a:t>
            </a:r>
            <a:r>
              <a:rPr lang="en-US" dirty="0" smtClean="0"/>
              <a:t>the gain of the damper at high frequency was improved but </a:t>
            </a:r>
            <a:r>
              <a:rPr lang="en-US" dirty="0" err="1" smtClean="0"/>
              <a:t>headtail</a:t>
            </a:r>
            <a:r>
              <a:rPr lang="en-US" dirty="0" smtClean="0"/>
              <a:t> instability remained (unstable mode depending on chromaticity, as expected)</a:t>
            </a:r>
          </a:p>
          <a:p>
            <a:pPr lvl="1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6498176" y="2625188"/>
            <a:ext cx="1256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="1" dirty="0"/>
              <a:t>ξ</a:t>
            </a:r>
            <a:r>
              <a:rPr lang="en-US" sz="1600" b="1" baseline="-25000" dirty="0"/>
              <a:t>H</a:t>
            </a:r>
            <a:r>
              <a:rPr lang="de-DE" sz="1600" b="1" dirty="0"/>
              <a:t> ~</a:t>
            </a:r>
            <a:r>
              <a:rPr lang="en-US" sz="1600" b="1" dirty="0"/>
              <a:t> 0.1 – 0.2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4370" y="4577758"/>
            <a:ext cx="1256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ξ</a:t>
            </a:r>
            <a:r>
              <a:rPr lang="en-US" sz="1600" b="1" baseline="-25000" dirty="0"/>
              <a:t>H</a:t>
            </a:r>
            <a:r>
              <a:rPr lang="de-DE" sz="1600" b="1" dirty="0"/>
              <a:t> ~ 0.3 – 0.5 </a:t>
            </a:r>
            <a:endParaRPr lang="en-US" sz="1600" b="1" dirty="0"/>
          </a:p>
        </p:txBody>
      </p:sp>
      <p:pic>
        <p:nvPicPr>
          <p:cNvPr id="11" name="Picture 10" descr="snapshot_BQHT_LHC50NS_20171009_2115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/>
          <a:stretch/>
        </p:blipFill>
        <p:spPr>
          <a:xfrm>
            <a:off x="5909005" y="2979421"/>
            <a:ext cx="2120028" cy="1445875"/>
          </a:xfrm>
          <a:prstGeom prst="rect">
            <a:avLst/>
          </a:prstGeom>
        </p:spPr>
      </p:pic>
      <p:pic>
        <p:nvPicPr>
          <p:cNvPr id="12" name="Picture 11" descr="snapshot_BQHT_LHC50NS_20171009_1702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/>
          <a:stretch/>
        </p:blipFill>
        <p:spPr>
          <a:xfrm>
            <a:off x="5909006" y="4928720"/>
            <a:ext cx="2120027" cy="1449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6" y="3023874"/>
            <a:ext cx="5524919" cy="3107768"/>
          </a:xfrm>
          <a:prstGeom prst="rect">
            <a:avLst/>
          </a:prstGeom>
          <a:ln w="254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11521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Horizontal instability at SPS flat bottom observed since 2015</a:t>
            </a:r>
          </a:p>
          <a:p>
            <a:pPr lvl="1"/>
            <a:r>
              <a:rPr lang="en-US" dirty="0" smtClean="0"/>
              <a:t>In 2015 signs of a coupled bunch instability at 20 MHz (highest coupled bunch mode) for intensities higher than 1.8e11 p/b</a:t>
            </a:r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2017 </a:t>
            </a:r>
            <a:r>
              <a:rPr lang="en-US" dirty="0" smtClean="0"/>
              <a:t>the gain of the damper at high frequency was improved but </a:t>
            </a:r>
            <a:r>
              <a:rPr lang="en-US" dirty="0" err="1" smtClean="0"/>
              <a:t>headtail</a:t>
            </a:r>
            <a:r>
              <a:rPr lang="en-US" dirty="0" smtClean="0"/>
              <a:t> instability remained (unstable mode depending on chromaticity, as expected)</a:t>
            </a:r>
          </a:p>
          <a:p>
            <a:r>
              <a:rPr lang="en-US" dirty="0" smtClean="0"/>
              <a:t>Detailed studies performed in 2018</a:t>
            </a:r>
          </a:p>
          <a:p>
            <a:pPr lvl="1"/>
            <a:r>
              <a:rPr lang="en-US" dirty="0" smtClean="0"/>
              <a:t>Instability clearly observed in second half of 2018 run</a:t>
            </a:r>
          </a:p>
          <a:p>
            <a:pPr lvl="1"/>
            <a:r>
              <a:rPr lang="en-US" dirty="0" smtClean="0"/>
              <a:t>Used BCMS beam with 4x48 bunches and the nominal longitudinal longitudinal emittance (0.35 </a:t>
            </a:r>
            <a:r>
              <a:rPr lang="en-US" dirty="0" err="1" smtClean="0"/>
              <a:t>eVs</a:t>
            </a:r>
            <a:r>
              <a:rPr lang="en-US" dirty="0" smtClean="0"/>
              <a:t> – thanks to PS)</a:t>
            </a:r>
          </a:p>
          <a:p>
            <a:pPr lvl="1"/>
            <a:r>
              <a:rPr lang="en-US" dirty="0" smtClean="0"/>
              <a:t>In the following a summary of the observations so far will be given (detailed analysis is ongoing)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253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of flat bottom cycle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Corrected amplitude detuning </a:t>
            </a:r>
          </a:p>
          <a:p>
            <a:pPr lvl="1"/>
            <a:r>
              <a:rPr lang="en-US" b="1" dirty="0"/>
              <a:t>KLOF = -</a:t>
            </a:r>
            <a:r>
              <a:rPr lang="en-US" b="1" dirty="0" smtClean="0"/>
              <a:t>0.2</a:t>
            </a:r>
            <a:r>
              <a:rPr lang="en-US" dirty="0" smtClean="0"/>
              <a:t> gives roughly </a:t>
            </a:r>
            <a:r>
              <a:rPr lang="en-US" b="1" dirty="0" smtClean="0"/>
              <a:t>zero horizontal amplitude detuning</a:t>
            </a:r>
            <a:endParaRPr lang="en-US" b="1" dirty="0"/>
          </a:p>
          <a:p>
            <a:r>
              <a:rPr lang="en-US" dirty="0" smtClean="0"/>
              <a:t>Measurement of chromaticity</a:t>
            </a:r>
          </a:p>
          <a:p>
            <a:pPr lvl="1"/>
            <a:r>
              <a:rPr lang="en-US" dirty="0" smtClean="0"/>
              <a:t>Sinusoidal trim of radial steering allows</a:t>
            </a:r>
            <a:br>
              <a:rPr lang="en-US" dirty="0" smtClean="0"/>
            </a:br>
            <a:r>
              <a:rPr lang="en-US" dirty="0" smtClean="0"/>
              <a:t>chromaticity measurement within a cycle</a:t>
            </a:r>
          </a:p>
          <a:p>
            <a:pPr lvl="1"/>
            <a:r>
              <a:rPr lang="en-US" dirty="0" smtClean="0"/>
              <a:t>Calibration of </a:t>
            </a:r>
            <a:r>
              <a:rPr lang="en-US" dirty="0" err="1" smtClean="0"/>
              <a:t>chroma</a:t>
            </a:r>
            <a:r>
              <a:rPr lang="en-US" dirty="0" smtClean="0"/>
              <a:t> knobs shows </a:t>
            </a:r>
            <a:r>
              <a:rPr lang="en-US" b="1" dirty="0" smtClean="0"/>
              <a:t>QPH = 0.05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corresponds roughly to </a:t>
            </a:r>
            <a:r>
              <a:rPr lang="en-US" b="1" dirty="0" smtClean="0"/>
              <a:t>zero chromaticity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363" t="11323" b="4901"/>
          <a:stretch/>
        </p:blipFill>
        <p:spPr>
          <a:xfrm>
            <a:off x="4816587" y="2205182"/>
            <a:ext cx="4149646" cy="4075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78" t="54868" r="3717" b="15707"/>
          <a:stretch/>
        </p:blipFill>
        <p:spPr>
          <a:xfrm>
            <a:off x="356087" y="4059603"/>
            <a:ext cx="4189949" cy="17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9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Instability depending on chromaticity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QPH</a:t>
            </a:r>
            <a:r>
              <a:rPr lang="en-US" dirty="0"/>
              <a:t>=</a:t>
            </a:r>
            <a:r>
              <a:rPr lang="en-US" dirty="0" smtClean="0"/>
              <a:t>0.2 and no amplitude detuning</a:t>
            </a:r>
          </a:p>
          <a:p>
            <a:pPr lvl="1"/>
            <a:r>
              <a:rPr lang="en-US" dirty="0" smtClean="0"/>
              <a:t>Mode 1 instability on last bunches of the batch</a:t>
            </a:r>
            <a:r>
              <a:rPr lang="en-US" dirty="0"/>
              <a:t> </a:t>
            </a:r>
            <a:r>
              <a:rPr lang="en-US" dirty="0" smtClean="0"/>
              <a:t>for intensity &gt;1.8e11 p/b</a:t>
            </a:r>
          </a:p>
          <a:p>
            <a:pPr lvl="1"/>
            <a:r>
              <a:rPr lang="en-US" dirty="0" smtClean="0"/>
              <a:t>Last bunches of last circulating batch excited by injection kicker </a:t>
            </a:r>
            <a:r>
              <a:rPr lang="en-US" b="1" dirty="0"/>
              <a:t>(MKP delay not optimal)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173" t="13333" r="37108" b="70308"/>
          <a:stretch/>
        </p:blipFill>
        <p:spPr>
          <a:xfrm>
            <a:off x="5237136" y="3853143"/>
            <a:ext cx="3533639" cy="1541727"/>
          </a:xfrm>
          <a:prstGeom prst="rect">
            <a:avLst/>
          </a:prstGeom>
        </p:spPr>
      </p:pic>
      <p:pic>
        <p:nvPicPr>
          <p:cNvPr id="5" name="Picture 4" descr="2018-09-27_15-50-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" y="3107309"/>
            <a:ext cx="4109453" cy="3424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0992" y="5690888"/>
            <a:ext cx="2908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Losses correlated with instability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608" y="6347187"/>
            <a:ext cx="8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0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Instability depending on chromaticity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QPH=0.2 and no amplitude detuning</a:t>
            </a:r>
          </a:p>
          <a:p>
            <a:pPr lvl="1"/>
            <a:r>
              <a:rPr lang="en-US" dirty="0"/>
              <a:t>Mode 1 instability on last bunches of the batch for intensity &gt;1.8e11 p/b</a:t>
            </a:r>
          </a:p>
          <a:p>
            <a:pPr lvl="1"/>
            <a:r>
              <a:rPr lang="en-US" dirty="0"/>
              <a:t>Last bunches of last circulating batch excited by injection </a:t>
            </a:r>
            <a:r>
              <a:rPr lang="en-US" dirty="0" smtClean="0"/>
              <a:t>kicker </a:t>
            </a:r>
            <a:r>
              <a:rPr lang="en-US" b="1" dirty="0" smtClean="0"/>
              <a:t>(MKP delay not optimal)</a:t>
            </a:r>
            <a:endParaRPr lang="en-US" b="1" dirty="0"/>
          </a:p>
          <a:p>
            <a:r>
              <a:rPr lang="en-US" dirty="0"/>
              <a:t>QPH=</a:t>
            </a:r>
            <a:r>
              <a:rPr lang="en-US" dirty="0" smtClean="0"/>
              <a:t>0.5 </a:t>
            </a:r>
            <a:r>
              <a:rPr lang="en-US" dirty="0"/>
              <a:t>and no amplitude detuning</a:t>
            </a:r>
          </a:p>
          <a:p>
            <a:pPr lvl="1"/>
            <a:r>
              <a:rPr lang="en-US" dirty="0"/>
              <a:t>Mode </a:t>
            </a:r>
            <a:r>
              <a:rPr lang="en-US" dirty="0" smtClean="0"/>
              <a:t>2 </a:t>
            </a:r>
            <a:r>
              <a:rPr lang="en-US" dirty="0"/>
              <a:t>instability on last bunches of the batch for intensity &gt;1.8e11 p/b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173" t="13333" r="37108" b="70308"/>
          <a:stretch/>
        </p:blipFill>
        <p:spPr>
          <a:xfrm>
            <a:off x="5237137" y="3909824"/>
            <a:ext cx="3533639" cy="1541727"/>
          </a:xfrm>
          <a:prstGeom prst="rect">
            <a:avLst/>
          </a:prstGeom>
        </p:spPr>
      </p:pic>
      <p:pic>
        <p:nvPicPr>
          <p:cNvPr id="6" name="Picture 5" descr="2018-09-27_14-30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0" y="3107309"/>
            <a:ext cx="4109453" cy="34245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8180" y="5684623"/>
            <a:ext cx="3931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Note: losses on first batch enhanced with feed-forward ON – see later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608" y="6347187"/>
            <a:ext cx="75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27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Instability depending on chromaticity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Tested stabilization with octupoles (after reconfiguration to minimize Q’’)</a:t>
            </a:r>
          </a:p>
          <a:p>
            <a:pPr lvl="1"/>
            <a:r>
              <a:rPr lang="en-US" dirty="0" smtClean="0"/>
              <a:t>Took data in various configurations of octupole and </a:t>
            </a:r>
            <a:r>
              <a:rPr lang="en-US" dirty="0" err="1" smtClean="0"/>
              <a:t>chroma</a:t>
            </a:r>
            <a:r>
              <a:rPr lang="en-US" dirty="0" smtClean="0"/>
              <a:t> settings</a:t>
            </a:r>
          </a:p>
          <a:p>
            <a:pPr lvl="1"/>
            <a:r>
              <a:rPr lang="en-US" dirty="0" smtClean="0"/>
              <a:t>Only negative KLOF settings observed to help stabilizing </a:t>
            </a:r>
          </a:p>
          <a:p>
            <a:pPr lvl="1"/>
            <a:r>
              <a:rPr lang="en-US" dirty="0" smtClean="0"/>
              <a:t>Still the last bunches of the last circulating batches were affected </a:t>
            </a:r>
            <a:r>
              <a:rPr lang="en-US" b="1" dirty="0" smtClean="0"/>
              <a:t>(</a:t>
            </a:r>
            <a:r>
              <a:rPr lang="en-US" b="1" dirty="0"/>
              <a:t>MKP delay not optimal)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1" name="Picture 10" descr="2018-09-27_16-17-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79" y="2691859"/>
            <a:ext cx="4109455" cy="34245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37074" y="6089301"/>
            <a:ext cx="2260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QPH=</a:t>
            </a:r>
            <a:r>
              <a:rPr lang="en-US" dirty="0" smtClean="0"/>
              <a:t>0.3 </a:t>
            </a:r>
            <a:r>
              <a:rPr lang="en-US" dirty="0"/>
              <a:t>/ KLOF=</a:t>
            </a:r>
            <a:r>
              <a:rPr lang="en-US" dirty="0" smtClean="0"/>
              <a:t>-2.2</a:t>
            </a:r>
            <a:endParaRPr lang="en-US" dirty="0"/>
          </a:p>
          <a:p>
            <a:pPr algn="ctr"/>
            <a:r>
              <a:rPr lang="en-US" dirty="0" smtClean="0"/>
              <a:t>6 out of 6 shots stable</a:t>
            </a:r>
            <a:endParaRPr lang="en-US" dirty="0"/>
          </a:p>
        </p:txBody>
      </p:sp>
      <p:pic>
        <p:nvPicPr>
          <p:cNvPr id="5" name="Picture 4" descr="2018-09-27_16-50-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6" y="2691859"/>
            <a:ext cx="4109454" cy="34245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1153" y="6077431"/>
            <a:ext cx="2260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QPH=0.2 / KLOF=-8.2</a:t>
            </a:r>
          </a:p>
          <a:p>
            <a:pPr algn="ctr"/>
            <a:r>
              <a:rPr lang="en-US" dirty="0" smtClean="0"/>
              <a:t>3 out of 3 shots stable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5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 forward and flat bottom losses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Flat bottom losses strongly enhanced when 200 MHz </a:t>
            </a:r>
            <a:r>
              <a:rPr lang="en-US" dirty="0" err="1" smtClean="0"/>
              <a:t>FeedForward</a:t>
            </a:r>
            <a:r>
              <a:rPr lang="en-US" dirty="0" smtClean="0"/>
              <a:t> in ON</a:t>
            </a:r>
          </a:p>
          <a:p>
            <a:pPr lvl="1"/>
            <a:r>
              <a:rPr lang="en-US" dirty="0" smtClean="0"/>
              <a:t>Thanks to Elena for proposing to test impact of FF!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316" t="51752" b="9650"/>
          <a:stretch/>
        </p:blipFill>
        <p:spPr>
          <a:xfrm>
            <a:off x="1863518" y="2035737"/>
            <a:ext cx="4925861" cy="2263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316" t="51752" b="9650"/>
          <a:stretch/>
        </p:blipFill>
        <p:spPr>
          <a:xfrm>
            <a:off x="1863518" y="4488927"/>
            <a:ext cx="4925861" cy="2263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9769" y="2670791"/>
            <a:ext cx="75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 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9769" y="5185358"/>
            <a:ext cx="8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 OFF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563822" y="4629373"/>
            <a:ext cx="913954" cy="925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63822" y="2443346"/>
            <a:ext cx="913954" cy="925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86098"/>
      </p:ext>
    </p:extLst>
  </p:cSld>
  <p:clrMapOvr>
    <a:masterClrMapping/>
  </p:clrMapOvr>
</p:sld>
</file>

<file path=ppt/theme/theme1.xml><?xml version="1.0" encoding="utf-8"?>
<a:theme xmlns:a="http://schemas.openxmlformats.org/drawingml/2006/main" name="LIU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LIU_PowerPoint_Template</Template>
  <TotalTime>66318</TotalTime>
  <Words>805</Words>
  <Application>Microsoft Macintosh PowerPoint</Application>
  <PresentationFormat>On-screen Show (4:3)</PresentationFormat>
  <Paragraphs>88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LIU_PowerPoint_Template</vt:lpstr>
      <vt:lpstr>SPS horizontal instability studies</vt:lpstr>
      <vt:lpstr>Introduction</vt:lpstr>
      <vt:lpstr>Introduction</vt:lpstr>
      <vt:lpstr>Introduction</vt:lpstr>
      <vt:lpstr>Preparation of flat bottom cycle</vt:lpstr>
      <vt:lpstr>Instability depending on chromaticity</vt:lpstr>
      <vt:lpstr>Instability depending on chromaticity</vt:lpstr>
      <vt:lpstr>Instability depending on chromaticity</vt:lpstr>
      <vt:lpstr>Feed forward and flat bottom losses</vt:lpstr>
      <vt:lpstr>Impact of batch spacing</vt:lpstr>
      <vt:lpstr>Optimization of MKP delay</vt:lpstr>
      <vt:lpstr>Studies with chromaticity step</vt:lpstr>
      <vt:lpstr>Summary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Cecile Noels</dc:creator>
  <cp:keywords/>
  <dc:description/>
  <cp:lastModifiedBy>Hannes Bartosik</cp:lastModifiedBy>
  <cp:revision>2280</cp:revision>
  <dcterms:created xsi:type="dcterms:W3CDTF">2013-04-17T22:56:34Z</dcterms:created>
  <dcterms:modified xsi:type="dcterms:W3CDTF">2018-10-23T13:34:49Z</dcterms:modified>
  <cp:category/>
</cp:coreProperties>
</file>