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96" r:id="rId4"/>
    <p:sldId id="297" r:id="rId5"/>
    <p:sldId id="298" r:id="rId6"/>
    <p:sldId id="299" r:id="rId7"/>
    <p:sldId id="300" r:id="rId8"/>
    <p:sldId id="301" r:id="rId9"/>
    <p:sldId id="303" r:id="rId10"/>
    <p:sldId id="302" r:id="rId11"/>
    <p:sldId id="304" r:id="rId12"/>
    <p:sldId id="305" r:id="rId13"/>
    <p:sldId id="306" r:id="rId14"/>
    <p:sldId id="307" r:id="rId15"/>
    <p:sldId id="308" r:id="rId16"/>
    <p:sldId id="295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90" y="6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AE033C-F4D1-4087-B17C-901C43634806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74E8CA-FCC1-414C-8B64-7B5D3EFBBA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95953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95FD0-CA5A-40F0-8E4B-84F598C8F984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0E746-5D4D-496C-995F-F205420EC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603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15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011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25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36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256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7623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280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39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17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92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4FDB1-2313-4B9A-817A-1A4517D0BE7C}" type="datetimeFigureOut">
              <a:rPr lang="en-GB" smtClean="0"/>
              <a:t>20/11/2018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4A2E4-DC83-4DB1-8B3F-725C564C50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397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772400" cy="2057400"/>
          </a:xfrm>
          <a:solidFill>
            <a:schemeClr val="bg1"/>
          </a:solidFill>
          <a:ln w="88900">
            <a:solidFill>
              <a:schemeClr val="accent2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r>
              <a:rPr lang="en-GB" b="1" dirty="0" smtClean="0"/>
              <a:t>Longitudinal beam observations </a:t>
            </a:r>
            <a:r>
              <a:rPr lang="en-GB" b="1" dirty="0"/>
              <a:t>of ions in the SPS </a:t>
            </a:r>
            <a:endParaRPr lang="en-US" sz="2400" b="1" dirty="0" smtClean="0">
              <a:latin typeface="Arial" charset="0"/>
              <a:cs typeface="Arial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 bwMode="auto">
          <a:xfrm>
            <a:off x="1112168" y="4509120"/>
            <a:ext cx="6919664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dirty="0" smtClean="0">
                <a:latin typeface="Constantia" panose="02030602050306030303" pitchFamily="18" charset="0"/>
                <a:cs typeface="Arial" pitchFamily="34" charset="0"/>
              </a:rPr>
              <a:t>T</a:t>
            </a:r>
            <a:r>
              <a:rPr lang="en-US" sz="2400" dirty="0">
                <a:latin typeface="Constantia" panose="02030602050306030303" pitchFamily="18" charset="0"/>
                <a:cs typeface="Arial" pitchFamily="34" charset="0"/>
              </a:rPr>
              <a:t>. </a:t>
            </a:r>
            <a:r>
              <a:rPr lang="en-US" sz="2400" dirty="0" smtClean="0">
                <a:latin typeface="Constantia" panose="02030602050306030303" pitchFamily="18" charset="0"/>
                <a:cs typeface="Arial" pitchFamily="34" charset="0"/>
              </a:rPr>
              <a:t>Argyropoulos</a:t>
            </a:r>
          </a:p>
          <a:p>
            <a:pPr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en-US" sz="2400" dirty="0">
              <a:solidFill>
                <a:schemeClr val="tx1">
                  <a:tint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6237312"/>
            <a:ext cx="678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LIU-SPS BD WG </a:t>
            </a:r>
            <a:r>
              <a:rPr lang="en-GB" sz="2000" dirty="0" smtClean="0"/>
              <a:t>20</a:t>
            </a:r>
            <a:r>
              <a:rPr lang="en-GB" sz="2000" dirty="0" smtClean="0"/>
              <a:t>/11/2018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971600" y="4941168"/>
            <a:ext cx="70602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latin typeface="Constantia" pitchFamily="18" charset="0"/>
              </a:rPr>
              <a:t>Measurements</a:t>
            </a:r>
            <a:r>
              <a:rPr lang="en-US" sz="2400" b="1" dirty="0" smtClean="0">
                <a:latin typeface="Constantia" pitchFamily="18" charset="0"/>
              </a:rPr>
              <a:t>: </a:t>
            </a:r>
            <a:r>
              <a:rPr lang="en-US" sz="2400" dirty="0">
                <a:latin typeface="Constantia" pitchFamily="18" charset="0"/>
              </a:rPr>
              <a:t>H, Bartosik, T. Bohl, </a:t>
            </a:r>
            <a:r>
              <a:rPr lang="en-US" sz="2400" dirty="0" smtClean="0">
                <a:latin typeface="Constantia" pitchFamily="18" charset="0"/>
              </a:rPr>
              <a:t>A</a:t>
            </a:r>
            <a:r>
              <a:rPr lang="en-US" sz="2400" dirty="0">
                <a:latin typeface="Constantia" pitchFamily="18" charset="0"/>
              </a:rPr>
              <a:t>. Lasheen, </a:t>
            </a:r>
            <a:r>
              <a:rPr lang="en-US" sz="2400" dirty="0" smtClean="0">
                <a:latin typeface="Constantia" pitchFamily="18" charset="0"/>
              </a:rPr>
              <a:t>G. Papotti, </a:t>
            </a:r>
            <a:r>
              <a:rPr lang="en-US" sz="2400" dirty="0" smtClean="0">
                <a:latin typeface="Constantia" pitchFamily="18" charset="0"/>
                <a:cs typeface="Arial" pitchFamily="34" charset="0"/>
              </a:rPr>
              <a:t>E</a:t>
            </a:r>
            <a:r>
              <a:rPr lang="en-US" sz="2400" dirty="0">
                <a:latin typeface="Constantia" pitchFamily="18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Constantia" pitchFamily="18" charset="0"/>
                <a:cs typeface="Arial" pitchFamily="34" charset="0"/>
              </a:rPr>
              <a:t>Shaposhnikova</a:t>
            </a:r>
            <a:endParaRPr lang="en-GB" sz="2400" dirty="0"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606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GB" sz="2200" dirty="0" smtClean="0">
                <a:sym typeface="Wingdings" panose="05000000000000000000" pitchFamily="2" charset="2"/>
              </a:rPr>
              <a:t>More stable bunches at extraction (from BQM)</a:t>
            </a:r>
          </a:p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But due to the smaller blow-up after transition uncontrolled blow-up is observed </a:t>
            </a:r>
            <a:r>
              <a:rPr lang="en-GB" sz="2200" dirty="0" smtClean="0">
                <a:sym typeface="Wingdings" panose="05000000000000000000" pitchFamily="2" charset="2"/>
              </a:rPr>
              <a:t> (~300 GeV/c slip-stacking energy!) </a:t>
            </a:r>
            <a:endParaRPr lang="en-US" sz="2200" dirty="0" smtClean="0"/>
          </a:p>
          <a:p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6732" r="7705"/>
          <a:stretch/>
        </p:blipFill>
        <p:spPr>
          <a:xfrm>
            <a:off x="-4377" y="2180210"/>
            <a:ext cx="5296457" cy="423329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56" t="5315" r="7932"/>
          <a:stretch/>
        </p:blipFill>
        <p:spPr>
          <a:xfrm>
            <a:off x="5292080" y="2509879"/>
            <a:ext cx="3665862" cy="2935345"/>
          </a:xfrm>
          <a:prstGeom prst="rect">
            <a:avLst/>
          </a:prstGeom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90228" y="6251313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 dirty="0" smtClean="0">
                <a:sym typeface="Wingdings" panose="05000000000000000000" pitchFamily="2" charset="2"/>
              </a:rPr>
              <a:t>Small offset in the transition timing can help by blowing up the bunch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84331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Quick attempt to switch on the controlled emittance blow-up</a:t>
            </a:r>
          </a:p>
          <a:p>
            <a:pPr>
              <a:buFont typeface="Wingdings" pitchFamily="2" charset="2"/>
              <a:buChar char="q"/>
            </a:pPr>
            <a:endParaRPr lang="en-GB" sz="22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Higher amplitude (&gt;100) of the noise spectrum was worse.</a:t>
            </a:r>
          </a:p>
          <a:p>
            <a:pPr>
              <a:buFont typeface="Wingdings" pitchFamily="2" charset="2"/>
              <a:buChar char="q"/>
            </a:pPr>
            <a:endParaRPr lang="en-GB" sz="2200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200" dirty="0" smtClean="0">
                <a:sym typeface="Wingdings" panose="05000000000000000000" pitchFamily="2" charset="2"/>
              </a:rPr>
              <a:t> Lower amplitude did not show much effect. </a:t>
            </a:r>
          </a:p>
          <a:p>
            <a:endParaRPr lang="en-GB" sz="22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200" dirty="0" smtClean="0">
                <a:sym typeface="Wingdings" panose="05000000000000000000" pitchFamily="2" charset="2"/>
              </a:rPr>
              <a:t>Few </a:t>
            </a:r>
            <a:r>
              <a:rPr lang="en-GB" sz="2200" dirty="0" smtClean="0">
                <a:sym typeface="Wingdings" panose="05000000000000000000" pitchFamily="2" charset="2"/>
              </a:rPr>
              <a:t>changes </a:t>
            </a:r>
            <a:r>
              <a:rPr lang="en-GB" sz="2200" dirty="0" smtClean="0">
                <a:sym typeface="Wingdings" panose="05000000000000000000" pitchFamily="2" charset="2"/>
              </a:rPr>
              <a:t>of Scaling and margins did not also show any improvement </a:t>
            </a:r>
          </a:p>
          <a:p>
            <a:pPr>
              <a:buFont typeface="Wingdings" pitchFamily="2" charset="2"/>
              <a:buChar char="q"/>
            </a:pPr>
            <a:endParaRPr lang="en-GB" sz="2200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200" dirty="0" smtClean="0">
                <a:sym typeface="Wingdings" panose="05000000000000000000" pitchFamily="2" charset="2"/>
              </a:rPr>
              <a:t> CEBU is difficult in ions (single RF) and needs a lot of time for setting up  Thomas has tried many times in the past without success.</a:t>
            </a:r>
            <a:endParaRPr lang="en-US" sz="2200" dirty="0" smtClean="0"/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036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LHC filling 7446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2462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Measurements of bunch profiles during LHC filling:</a:t>
            </a:r>
          </a:p>
          <a:p>
            <a:pPr lvl="1"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SPS batch: </a:t>
            </a:r>
            <a:r>
              <a:rPr lang="en-GB" sz="2200" dirty="0" smtClean="0">
                <a:sym typeface="Wingdings" panose="05000000000000000000" pitchFamily="2" charset="2"/>
              </a:rPr>
              <a:t>9 PS batches of 4 bunches spaced by 100 ns</a:t>
            </a:r>
          </a:p>
          <a:p>
            <a:pPr lvl="1">
              <a:buFont typeface="Wingdings" pitchFamily="2" charset="2"/>
              <a:buChar char="q"/>
            </a:pPr>
            <a:endParaRPr lang="en-GB" sz="2200" dirty="0" smtClean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Not every cycle was recorded due to acquisition set-up (slow data transfer from the scope)</a:t>
            </a:r>
            <a:endParaRPr lang="en-US" sz="2200" dirty="0"/>
          </a:p>
          <a:p>
            <a:endParaRPr lang="en-GB" sz="2200" dirty="0">
              <a:sym typeface="Wingdings" panose="05000000000000000000" pitchFamily="2" charset="2"/>
            </a:endParaRPr>
          </a:p>
          <a:p>
            <a:pPr>
              <a:buFont typeface="Wingdings" pitchFamily="2" charset="2"/>
              <a:buChar char="q"/>
            </a:pPr>
            <a:r>
              <a:rPr lang="en-GB" sz="2200" dirty="0" smtClean="0">
                <a:sym typeface="Wingdings" panose="05000000000000000000" pitchFamily="2" charset="2"/>
              </a:rPr>
              <a:t> Smooth filling not many cycles  by BQM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3"/>
          <a:stretch/>
        </p:blipFill>
        <p:spPr>
          <a:xfrm>
            <a:off x="1259632" y="3356992"/>
            <a:ext cx="5688632" cy="3431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429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LHC filling 7446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 dirty="0" smtClean="0">
                <a:sym typeface="Wingdings" panose="05000000000000000000" pitchFamily="2" charset="2"/>
              </a:rPr>
              <a:t>Example of a good cycle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57" t="4500" r="7769"/>
          <a:stretch/>
        </p:blipFill>
        <p:spPr>
          <a:xfrm>
            <a:off x="179512" y="1470598"/>
            <a:ext cx="5328592" cy="48387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3" t="5680" r="8811" b="5799"/>
          <a:stretch/>
        </p:blipFill>
        <p:spPr>
          <a:xfrm>
            <a:off x="5508104" y="1052735"/>
            <a:ext cx="3564397" cy="274423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14" t="6565" r="6871" b="2613"/>
          <a:stretch/>
        </p:blipFill>
        <p:spPr>
          <a:xfrm>
            <a:off x="5576430" y="3645024"/>
            <a:ext cx="3604082" cy="2815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142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LHC filling 7446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 dirty="0" smtClean="0">
                <a:sym typeface="Wingdings" panose="05000000000000000000" pitchFamily="2" charset="2"/>
              </a:rPr>
              <a:t>Example of a bad cycle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7" t="6732" r="8687" b="2799"/>
          <a:stretch/>
        </p:blipFill>
        <p:spPr>
          <a:xfrm>
            <a:off x="164720" y="1754252"/>
            <a:ext cx="5177435" cy="46270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36" t="6732" r="7705" b="6732"/>
          <a:stretch/>
        </p:blipFill>
        <p:spPr>
          <a:xfrm>
            <a:off x="5567095" y="1056679"/>
            <a:ext cx="3576905" cy="268267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6733" r="8688" b="2022"/>
          <a:stretch/>
        </p:blipFill>
        <p:spPr>
          <a:xfrm>
            <a:off x="5436096" y="3645024"/>
            <a:ext cx="3576905" cy="2828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26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LHC filling 7446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39552" y="914400"/>
            <a:ext cx="830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 dirty="0" smtClean="0">
                <a:sym typeface="Wingdings" panose="05000000000000000000" pitchFamily="2" charset="2"/>
              </a:rPr>
              <a:t>Big spread in intensity and bunch length distributions along the batch as in the past.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81" t="4597" r="7070" b="3260"/>
          <a:stretch/>
        </p:blipFill>
        <p:spPr>
          <a:xfrm>
            <a:off x="35496" y="1844824"/>
            <a:ext cx="4392488" cy="345638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1" t="6817" r="6838"/>
          <a:stretch/>
        </p:blipFill>
        <p:spPr>
          <a:xfrm>
            <a:off x="4355975" y="1854334"/>
            <a:ext cx="4824537" cy="37292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277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Summary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95536" y="1106735"/>
            <a:ext cx="8712968" cy="477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Not trivial to optimise the ion cycles!!</a:t>
            </a:r>
            <a:endParaRPr lang="en-GB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After hours spent by Thomas and Giulia beams are good for extraction.</a:t>
            </a:r>
            <a:endParaRPr lang="en-GB" sz="2000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Voltage program optimisation not possible for the moment due to power limitations.</a:t>
            </a:r>
            <a:endParaRPr lang="en-GB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Means for improving beam stability in proton beams (800 MHz RF system, CEBU) not used!!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Switching on the 800 MHz </a:t>
            </a:r>
            <a:r>
              <a:rPr lang="en-GB" sz="2000" dirty="0" smtClean="0">
                <a:sym typeface="Wingdings" panose="05000000000000000000" pitchFamily="2" charset="2"/>
              </a:rPr>
              <a:t>is necessary for higher intensities  easier </a:t>
            </a:r>
            <a:r>
              <a:rPr lang="en-GB" sz="2000" dirty="0" err="1" smtClean="0">
                <a:sym typeface="Wingdings" panose="05000000000000000000" pitchFamily="2" charset="2"/>
              </a:rPr>
              <a:t>aslo</a:t>
            </a:r>
            <a:r>
              <a:rPr lang="en-GB" sz="2000" dirty="0" smtClean="0">
                <a:sym typeface="Wingdings" panose="05000000000000000000" pitchFamily="2" charset="2"/>
              </a:rPr>
              <a:t> to set-up CEBU</a:t>
            </a:r>
            <a:endParaRPr lang="en-GB" sz="2000" dirty="0" smtClean="0">
              <a:sym typeface="Wingdings" panose="05000000000000000000" pitchFamily="2" charset="2"/>
            </a:endParaRPr>
          </a:p>
          <a:p>
            <a:endParaRPr lang="en-GB" sz="2000" dirty="0" smtClean="0">
              <a:sym typeface="Wingdings" panose="05000000000000000000" pitchFamily="2" charset="2"/>
            </a:endParaRPr>
          </a:p>
          <a:p>
            <a:r>
              <a:rPr lang="en-GB" sz="2400" b="1" dirty="0" smtClean="0">
                <a:sym typeface="Wingdings" panose="05000000000000000000" pitchFamily="2" charset="2"/>
              </a:rPr>
              <a:t>Next steps</a:t>
            </a:r>
            <a:endParaRPr lang="en-GB" sz="2400" b="1" dirty="0" smtClean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Still ongoing analysis (meas</a:t>
            </a:r>
            <a:r>
              <a:rPr lang="en-GB" sz="2000" dirty="0" smtClean="0">
                <a:sym typeface="Wingdings" panose="05000000000000000000" pitchFamily="2" charset="2"/>
              </a:rPr>
              <a:t>@14-11-2018,bunch by bunch analysis, </a:t>
            </a:r>
            <a:r>
              <a:rPr lang="en-GB" sz="2000" dirty="0" smtClean="0">
                <a:sym typeface="Wingdings" panose="05000000000000000000" pitchFamily="2" charset="2"/>
              </a:rPr>
              <a:t>correlate with BCT intensities, …)</a:t>
            </a:r>
            <a:endParaRPr lang="en-GB" sz="2000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More measures: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LHC fillings</a:t>
            </a:r>
          </a:p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en-GB" sz="2000" dirty="0" smtClean="0">
                <a:sym typeface="Wingdings" panose="05000000000000000000" pitchFamily="2" charset="2"/>
              </a:rPr>
              <a:t>Slip-stacking cycle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54947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Outline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198296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Preliminary analysis of bunch measurements for two different cycles.</a:t>
            </a:r>
          </a:p>
          <a:p>
            <a:pPr>
              <a:buFont typeface="Wingdings" pitchFamily="2" charset="2"/>
              <a:buChar char="q"/>
            </a:pPr>
            <a:endParaRPr lang="en-US" sz="2200" dirty="0" smtClean="0"/>
          </a:p>
          <a:p>
            <a:pPr lvl="1">
              <a:buFont typeface="Wingdings" pitchFamily="2" charset="2"/>
              <a:buChar char="q"/>
            </a:pPr>
            <a:r>
              <a:rPr lang="en-GB" sz="2200" dirty="0" smtClean="0"/>
              <a:t>During the setting up of the 75 ns LHC beam</a:t>
            </a:r>
          </a:p>
          <a:p>
            <a:pPr lvl="2">
              <a:buFont typeface="Wingdings" pitchFamily="2" charset="2"/>
              <a:buChar char="q"/>
            </a:pPr>
            <a:r>
              <a:rPr lang="en-GB" sz="2200" dirty="0"/>
              <a:t> </a:t>
            </a:r>
            <a:r>
              <a:rPr lang="en-GB" sz="2200" dirty="0" smtClean="0"/>
              <a:t>14-11-2018 (not analysed yet)</a:t>
            </a:r>
          </a:p>
          <a:p>
            <a:pPr lvl="2">
              <a:buFont typeface="Wingdings" pitchFamily="2" charset="2"/>
              <a:buChar char="q"/>
            </a:pPr>
            <a:r>
              <a:rPr lang="en-GB" sz="2200" dirty="0"/>
              <a:t> </a:t>
            </a:r>
            <a:r>
              <a:rPr lang="en-GB" sz="2200" dirty="0" smtClean="0"/>
              <a:t>15-11-2018</a:t>
            </a:r>
            <a:endParaRPr lang="en-US" sz="2200" dirty="0" smtClean="0"/>
          </a:p>
          <a:p>
            <a:pPr>
              <a:buFont typeface="Wingdings" pitchFamily="2" charset="2"/>
              <a:buChar char="q"/>
            </a:pPr>
            <a:endParaRPr lang="en-US" sz="2200" dirty="0"/>
          </a:p>
          <a:p>
            <a:pPr lvl="1">
              <a:buFont typeface="Wingdings" pitchFamily="2" charset="2"/>
              <a:buChar char="q"/>
            </a:pPr>
            <a:r>
              <a:rPr lang="en-US" sz="2200" dirty="0" smtClean="0"/>
              <a:t>During an LHC filling </a:t>
            </a:r>
            <a:endParaRPr lang="en-US" sz="2200" dirty="0"/>
          </a:p>
          <a:p>
            <a:pPr lvl="2">
              <a:buFont typeface="Wingdings" pitchFamily="2" charset="2"/>
              <a:buChar char="q"/>
            </a:pPr>
            <a:r>
              <a:rPr lang="en-US" sz="2200" dirty="0"/>
              <a:t> </a:t>
            </a:r>
            <a:r>
              <a:rPr lang="en-US" sz="2200" dirty="0" smtClean="0"/>
              <a:t>15-11-2018 Fill 7446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54940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US" sz="2200" dirty="0" smtClean="0"/>
              <a:t> LHC requests beam with 75 ns bunch spacing </a:t>
            </a:r>
            <a:r>
              <a:rPr lang="en-US" sz="2200" dirty="0" smtClean="0">
                <a:sym typeface="Wingdings" panose="05000000000000000000" pitchFamily="2" charset="2"/>
              </a:rPr>
              <a:t> Thomas, Giulia set-up the beam (Elena, Alex on the 14</a:t>
            </a:r>
            <a:r>
              <a:rPr lang="en-US" sz="2200" baseline="30000" dirty="0" smtClean="0">
                <a:sym typeface="Wingdings" panose="05000000000000000000" pitchFamily="2" charset="2"/>
              </a:rPr>
              <a:t>th</a:t>
            </a:r>
            <a:r>
              <a:rPr lang="en-US" sz="2200" dirty="0" smtClean="0">
                <a:sym typeface="Wingdings" panose="05000000000000000000" pitchFamily="2" charset="2"/>
              </a:rPr>
              <a:t> ) </a:t>
            </a:r>
          </a:p>
          <a:p>
            <a:r>
              <a:rPr lang="en-GB" sz="2200" dirty="0" smtClean="0"/>
              <a:t>Measurements of short cycle: 1 injection of 3 bunches spaced by 75ns</a:t>
            </a:r>
            <a:endParaRPr lang="en-US" sz="2200" dirty="0" smtClean="0"/>
          </a:p>
          <a:p>
            <a:endParaRPr lang="en-US" sz="2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07" r="8035"/>
          <a:stretch/>
        </p:blipFill>
        <p:spPr>
          <a:xfrm>
            <a:off x="457200" y="2420888"/>
            <a:ext cx="5400600" cy="418621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084168" y="2492891"/>
            <a:ext cx="273630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Linear increase at the start of ramp until 5.8MV. </a:t>
            </a:r>
            <a:r>
              <a:rPr lang="en-GB" sz="2200" dirty="0" smtClean="0">
                <a:sym typeface="Wingdings" panose="05000000000000000000" pitchFamily="2" charset="2"/>
              </a:rPr>
              <a:t> constant later on.</a:t>
            </a:r>
            <a:endParaRPr lang="en-GB" sz="2200" dirty="0" smtClean="0"/>
          </a:p>
          <a:p>
            <a:endParaRPr lang="en-GB" sz="2200" dirty="0" smtClean="0"/>
          </a:p>
          <a:p>
            <a:r>
              <a:rPr lang="en-GB" sz="2200" dirty="0" smtClean="0"/>
              <a:t>Decreasing the RF voltage after transition worse for stability and losses.</a:t>
            </a:r>
          </a:p>
          <a:p>
            <a:r>
              <a:rPr lang="en-GB" sz="2200" dirty="0" smtClean="0"/>
              <a:t>Similar if is decreased before </a:t>
            </a:r>
            <a:endParaRPr lang="en-GB" sz="2200" dirty="0"/>
          </a:p>
        </p:txBody>
      </p:sp>
      <p:sp>
        <p:nvSpPr>
          <p:cNvPr id="13" name="Oval 12"/>
          <p:cNvSpPr/>
          <p:nvPr/>
        </p:nvSpPr>
        <p:spPr>
          <a:xfrm>
            <a:off x="2195736" y="2565005"/>
            <a:ext cx="504056" cy="42139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5" name="Straight Arrow Connector 14"/>
          <p:cNvCxnSpPr>
            <a:stCxn id="13" idx="5"/>
          </p:cNvCxnSpPr>
          <p:nvPr/>
        </p:nvCxnSpPr>
        <p:spPr>
          <a:xfrm>
            <a:off x="2625975" y="2924688"/>
            <a:ext cx="217833" cy="76541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98102" y="3545956"/>
            <a:ext cx="19187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Transition crossing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1619672" y="2175247"/>
            <a:ext cx="3812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200 MHz RF voltage program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8715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200" dirty="0" smtClean="0"/>
              <a:t>Example in the beginning</a:t>
            </a:r>
            <a:endParaRPr lang="en-US" sz="22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" t="5290" r="7801"/>
          <a:stretch/>
        </p:blipFill>
        <p:spPr>
          <a:xfrm>
            <a:off x="150883" y="1546837"/>
            <a:ext cx="5302407" cy="429875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6732" r="7705" b="2799"/>
          <a:stretch/>
        </p:blipFill>
        <p:spPr>
          <a:xfrm>
            <a:off x="5490953" y="1000244"/>
            <a:ext cx="3617551" cy="28046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6732" r="7705" b="2799"/>
          <a:stretch/>
        </p:blipFill>
        <p:spPr>
          <a:xfrm>
            <a:off x="5562961" y="3645024"/>
            <a:ext cx="3617551" cy="2804618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6069710" y="1514021"/>
            <a:ext cx="3038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Stable </a:t>
            </a:r>
            <a:r>
              <a:rPr lang="en-GB" sz="2400" b="1" dirty="0" smtClean="0">
                <a:sym typeface="Wingdings" panose="05000000000000000000" pitchFamily="2" charset="2"/>
              </a:rPr>
              <a:t> accepted by BQM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48860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200" dirty="0" smtClean="0"/>
              <a:t>Example in the beginning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6083591" y="1295241"/>
            <a:ext cx="27363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No optimisation of the transition timing yet </a:t>
            </a:r>
            <a:r>
              <a:rPr lang="en-GB" sz="2200" dirty="0" smtClean="0">
                <a:sym typeface="Wingdings" panose="05000000000000000000" pitchFamily="2" charset="2"/>
              </a:rPr>
              <a:t> bunches blow-up after transition  more stable at flat top</a:t>
            </a:r>
          </a:p>
          <a:p>
            <a:endParaRPr lang="en-GB" sz="2200" dirty="0">
              <a:sym typeface="Wingdings" panose="05000000000000000000" pitchFamily="2" charset="2"/>
            </a:endParaRPr>
          </a:p>
          <a:p>
            <a:r>
              <a:rPr lang="en-GB" sz="2200" b="1" dirty="0" smtClean="0">
                <a:sym typeface="Wingdings" panose="05000000000000000000" pitchFamily="2" charset="2"/>
              </a:rPr>
              <a:t>But this is not controlled </a:t>
            </a:r>
            <a:r>
              <a:rPr lang="en-GB" sz="2200" dirty="0" smtClean="0">
                <a:sym typeface="Wingdings" panose="05000000000000000000" pitchFamily="2" charset="2"/>
              </a:rPr>
              <a:t> can be more often unstable.</a:t>
            </a:r>
            <a:endParaRPr lang="en-GB" sz="22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57" t="5290" r="7801"/>
          <a:stretch/>
        </p:blipFill>
        <p:spPr>
          <a:xfrm>
            <a:off x="107504" y="1331899"/>
            <a:ext cx="5832648" cy="472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26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200" dirty="0" smtClean="0"/>
              <a:t>Example 2 in the beginning</a:t>
            </a:r>
            <a:endParaRPr lang="en-US" sz="2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29" t="5235" r="8064" b="2273"/>
          <a:stretch/>
        </p:blipFill>
        <p:spPr>
          <a:xfrm>
            <a:off x="35496" y="1823222"/>
            <a:ext cx="5227781" cy="419806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1" t="6996" r="8010" b="2811"/>
          <a:stretch/>
        </p:blipFill>
        <p:spPr>
          <a:xfrm>
            <a:off x="5338524" y="1268760"/>
            <a:ext cx="3572318" cy="27960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69" t="6069" r="6596"/>
          <a:stretch/>
        </p:blipFill>
        <p:spPr>
          <a:xfrm>
            <a:off x="5342557" y="3861048"/>
            <a:ext cx="3642020" cy="291196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936038" y="1940159"/>
            <a:ext cx="28124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Still acceptable by BQM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202923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2200" dirty="0" smtClean="0"/>
              <a:t>Example 3 in the beginning</a:t>
            </a:r>
            <a:endParaRPr lang="en-US" sz="2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4505" r="7705" b="2799"/>
          <a:stretch/>
        </p:blipFill>
        <p:spPr>
          <a:xfrm>
            <a:off x="107504" y="1459596"/>
            <a:ext cx="5296457" cy="420731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53" t="5421" r="8688" b="2800"/>
          <a:stretch/>
        </p:blipFill>
        <p:spPr>
          <a:xfrm>
            <a:off x="5364088" y="980728"/>
            <a:ext cx="3576905" cy="284526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94" t="5868" r="6437"/>
          <a:stretch/>
        </p:blipFill>
        <p:spPr>
          <a:xfrm>
            <a:off x="5418551" y="3589873"/>
            <a:ext cx="3672408" cy="2918209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5926659" y="1611868"/>
            <a:ext cx="245176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dirty="0" smtClean="0"/>
              <a:t>Not </a:t>
            </a:r>
            <a:r>
              <a:rPr lang="en-GB" b="1" dirty="0"/>
              <a:t>acceptable by BQM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941236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No improvement from trimming on the Radial steering and also trimming down the RF voltage. </a:t>
            </a:r>
          </a:p>
          <a:p>
            <a:pPr>
              <a:buFont typeface="Wingdings" pitchFamily="2" charset="2"/>
              <a:buChar char="q"/>
            </a:pPr>
            <a:r>
              <a:rPr lang="en-GB" sz="2200" dirty="0">
                <a:sym typeface="Wingdings" panose="05000000000000000000" pitchFamily="2" charset="2"/>
              </a:rPr>
              <a:t> </a:t>
            </a:r>
            <a:r>
              <a:rPr lang="en-GB" sz="2200" dirty="0" smtClean="0">
                <a:sym typeface="Wingdings" panose="05000000000000000000" pitchFamily="2" charset="2"/>
              </a:rPr>
              <a:t>Small improvement by increasing the voltage after transition (limit at 6.2MV at the moment!)</a:t>
            </a:r>
            <a:endParaRPr lang="en-US" sz="22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887" y="2339133"/>
            <a:ext cx="5872441" cy="4402235"/>
          </a:xfrm>
          <a:prstGeom prst="rect">
            <a:avLst/>
          </a:prstGeom>
        </p:spPr>
      </p:pic>
      <p:sp>
        <p:nvSpPr>
          <p:cNvPr id="14" name="Oval 13"/>
          <p:cNvSpPr/>
          <p:nvPr/>
        </p:nvSpPr>
        <p:spPr>
          <a:xfrm>
            <a:off x="3347864" y="3063568"/>
            <a:ext cx="648072" cy="57596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47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/>
          <a:lstStyle/>
          <a:p>
            <a:r>
              <a:rPr lang="en-US" sz="4000" dirty="0" smtClean="0"/>
              <a:t>1 batch (3 bunches) optimization</a:t>
            </a:r>
            <a:endParaRPr lang="en-US" sz="3200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914400" y="838200"/>
            <a:ext cx="7315200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38200" y="914400"/>
            <a:ext cx="83058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sz="2200" dirty="0" smtClean="0">
                <a:sym typeface="Wingdings" panose="05000000000000000000" pitchFamily="2" charset="2"/>
              </a:rPr>
              <a:t>Adjusting the timing of the transition (~5ms) helped both stability and losses.</a:t>
            </a:r>
            <a:endParaRPr lang="en-US" sz="2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3" t="6980" r="7710"/>
          <a:stretch/>
        </p:blipFill>
        <p:spPr>
          <a:xfrm>
            <a:off x="57098" y="2068938"/>
            <a:ext cx="5306990" cy="467243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5608" r="7053" b="5440"/>
          <a:stretch/>
        </p:blipFill>
        <p:spPr>
          <a:xfrm>
            <a:off x="5625360" y="1988840"/>
            <a:ext cx="3174104" cy="2506952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45" t="5657" r="7228" b="5657"/>
          <a:stretch/>
        </p:blipFill>
        <p:spPr>
          <a:xfrm>
            <a:off x="5515980" y="4365104"/>
            <a:ext cx="3273091" cy="2499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9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8931</TotalTime>
  <Words>608</Words>
  <Application>Microsoft Office PowerPoint</Application>
  <PresentationFormat>On-screen Show (4:3)</PresentationFormat>
  <Paragraphs>80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Comic Sans MS</vt:lpstr>
      <vt:lpstr>Constantia</vt:lpstr>
      <vt:lpstr>Wingdings</vt:lpstr>
      <vt:lpstr>Office Theme</vt:lpstr>
      <vt:lpstr>Longitudinal beam observations of ions in the SPS </vt:lpstr>
      <vt:lpstr>Outline</vt:lpstr>
      <vt:lpstr>1 batch (3 bunches) optimization</vt:lpstr>
      <vt:lpstr>1 batch (3 bunches) optimization</vt:lpstr>
      <vt:lpstr>1 batch (3 bunches) optimization</vt:lpstr>
      <vt:lpstr>1 batch (3 bunches) optimization</vt:lpstr>
      <vt:lpstr>1 batch (3 bunches) optimization</vt:lpstr>
      <vt:lpstr>1 batch (3 bunches) optimization</vt:lpstr>
      <vt:lpstr>1 batch (3 bunches) optimization</vt:lpstr>
      <vt:lpstr>1 batch (3 bunches) optimization</vt:lpstr>
      <vt:lpstr>1 batch (3 bunches) optimization</vt:lpstr>
      <vt:lpstr>LHC filling 7446</vt:lpstr>
      <vt:lpstr>LHC filling 7446</vt:lpstr>
      <vt:lpstr>LHC filling 7446</vt:lpstr>
      <vt:lpstr>LHC filling 7446</vt:lpstr>
      <vt:lpstr>Summary</vt:lpstr>
    </vt:vector>
  </TitlesOfParts>
  <Company>CERN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Momentum slip-stacking of the I-LHC beam in the SPS</dc:title>
  <dc:creator>Theodoros Argyropoulos</dc:creator>
  <cp:lastModifiedBy>Theodoros Argyropoulos</cp:lastModifiedBy>
  <cp:revision>350</cp:revision>
  <cp:lastPrinted>2014-11-05T10:08:41Z</cp:lastPrinted>
  <dcterms:created xsi:type="dcterms:W3CDTF">2014-02-26T10:28:48Z</dcterms:created>
  <dcterms:modified xsi:type="dcterms:W3CDTF">2018-11-20T12:38:29Z</dcterms:modified>
</cp:coreProperties>
</file>