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2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9"/>
    <p:restoredTop sz="89309"/>
  </p:normalViewPr>
  <p:slideViewPr>
    <p:cSldViewPr snapToGrid="0" snapToObjects="1">
      <p:cViewPr varScale="1">
        <p:scale>
          <a:sx n="102" d="100"/>
          <a:sy n="102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9B29-8593-1744-85F1-0006D640E3DE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CABB5-7FF4-2F42-BB2F-75CA7B30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CABB5-7FF4-2F42-BB2F-75CA7B3044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2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LSA: voltage program and harmonic, energy</a:t>
            </a:r>
          </a:p>
          <a:p>
            <a:r>
              <a:rPr lang="en-US" dirty="0"/>
              <a:t>from user: phase,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ACABB5-7FF4-2F42-BB2F-75CA7B3044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A301-91A3-F444-A2D9-627E7D27F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952F8-2C42-3147-AEDC-29C8D69C1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5721C-EFFD-0045-8126-215B84B7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F5C92-77C7-0E4E-8BBB-FA9D3815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F2A0-BE57-7E46-B515-79AEF05E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B749-7CEE-6B49-8822-1E1B310B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BFB7E-B582-B942-9EA8-C234D2855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F77B6-A7F5-944A-A6BF-1204137F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C7CD8-9F83-1941-990D-3B983C47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2FA0D-9373-744A-A1A8-14511B66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9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6A4E7-1BE2-7745-BE39-21141ED45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D35EA-D14F-F541-A6AD-A4133296F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E165-25E5-A54C-BC04-8C6086CC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90F11-C236-9C4F-A0F1-96DD8382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27EF-0DA5-4846-B2E1-6B164539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4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F032-62BB-FB4C-BE4E-3260A041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A2A7-24E2-E545-98C6-8D224CEF9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D7B9B-518C-F54A-A177-300A006E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F959E-6C56-6045-9E08-92649E474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B405B-74CC-2949-9BAA-47C5FE99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6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71B5-F5C7-C542-8C3C-4E5C9EB0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B59B8-2DC1-8B4A-8926-9B646B67D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CFF56-A00C-5645-BC12-CD6A99DF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E862C-F610-8E4F-8AB4-E9B5431A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7452-17FA-C84D-A00B-B5671C21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4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9E78D-F9D2-8C48-9A42-F090992A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E4D3C-E00D-8842-ACD8-2E39C1D61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7FC60-5E47-274F-97C4-8C74C3BEB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F353B-9483-8146-9CDE-C1E340D7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697FE-9BD6-A44B-8169-719CBD70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42662-4452-E84D-A3FF-4D081FEB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8F6A-E1B0-4249-8029-B419137BE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D4ED2-3C5B-A74D-93A6-108D84613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C79EE-B072-3F40-933F-D418C435B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FFEF6-D697-6948-8147-BA50C7A7B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B69435-C457-E346-BE38-9E93ED9F6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C34AF-3059-B443-AF73-DC2CE028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3957B-AA1A-924F-8A79-B6A906D1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D1CDD-EB57-4245-9C8D-133B60A4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9E9C1-DF11-3C4F-BA07-8DF0999F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A0780-11A5-1842-BC16-90FC5A8E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309A5-49FB-0D40-BAF3-0CCF2F02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AAA8F-F351-C64A-94B1-F4F8A836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4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AD236-C6D5-A14F-B40A-14D93E8F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073BB-48B9-F347-9301-666E9C15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A74BB-34EA-D44C-9035-5E098B4C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1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74F26-2DDF-AF4C-9401-E496154D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F2E7-D218-4A42-B526-BC77B12B3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92D18-9306-E54D-ABDD-0F30B70A2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42334-4CA8-E344-81B1-A300DF08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05D09-7267-764E-8545-EAC01961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BA891-E8C0-2A4B-8F56-1FF9AF4B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6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BB69-7151-AD4D-BC4E-816FE110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F29D98-25A9-4645-AE07-F45C5C880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2DB47-5A5F-5B48-A698-9092989B4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421AA-B5E5-DF49-8BD5-26633899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62260-CE3D-4E4D-8E88-14596180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AB11C-F138-134C-A75C-D2538F09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0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F0EB70-E8A7-2D49-8763-A11A9E17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F0F37-8128-FE40-8D70-83E5EF0D5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2B042-DA0C-6C47-85C3-C67C09F17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4D878-BE8E-1040-8A96-35D41B3F48EB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B37E0-A479-554F-AC76-759EE87F8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0C977-1563-D64C-95A2-B065F51A8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2122-2548-2745-84C0-29153E423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CD35-7232-6047-A43A-4C4717D6C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5347"/>
            <a:ext cx="9144000" cy="2234616"/>
          </a:xfrm>
        </p:spPr>
        <p:txBody>
          <a:bodyPr>
            <a:normAutofit fontScale="90000"/>
          </a:bodyPr>
          <a:lstStyle/>
          <a:p>
            <a:r>
              <a:rPr lang="en-US" dirty="0"/>
              <a:t>Online </a:t>
            </a:r>
            <a:br>
              <a:rPr lang="en-US" dirty="0"/>
            </a:br>
            <a:r>
              <a:rPr lang="en-US" dirty="0"/>
              <a:t>bunch length measurement </a:t>
            </a:r>
            <a:br>
              <a:rPr lang="en-US" dirty="0"/>
            </a:br>
            <a:r>
              <a:rPr lang="en-US" dirty="0"/>
              <a:t>for SPS 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E181C-B099-4448-BED8-E218B9E40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8950"/>
            <a:ext cx="9144000" cy="1228850"/>
          </a:xfrm>
        </p:spPr>
        <p:txBody>
          <a:bodyPr/>
          <a:lstStyle/>
          <a:p>
            <a:r>
              <a:rPr lang="en-US" sz="3200" dirty="0"/>
              <a:t>G. Papotti (RF-BR), F. </a:t>
            </a:r>
            <a:r>
              <a:rPr lang="en-US" sz="3200" dirty="0" err="1"/>
              <a:t>Follin</a:t>
            </a:r>
            <a:r>
              <a:rPr lang="en-US" sz="3200" dirty="0"/>
              <a:t> (OP-SPS)</a:t>
            </a:r>
          </a:p>
          <a:p>
            <a:r>
              <a:rPr lang="en-US" dirty="0"/>
              <a:t>acks: T. </a:t>
            </a:r>
            <a:r>
              <a:rPr lang="en-US" dirty="0" err="1"/>
              <a:t>Bohl</a:t>
            </a:r>
            <a:r>
              <a:rPr lang="en-US" dirty="0"/>
              <a:t> (RF-BR), M. </a:t>
            </a:r>
            <a:r>
              <a:rPr lang="en-US" dirty="0" err="1"/>
              <a:t>Jaussi</a:t>
            </a:r>
            <a:r>
              <a:rPr lang="en-US" dirty="0"/>
              <a:t> (RF-CS)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D498BE0-93B0-7E40-A31B-8F819D4D6546}"/>
              </a:ext>
            </a:extLst>
          </p:cNvPr>
          <p:cNvSpPr txBox="1">
            <a:spLocks/>
          </p:cNvSpPr>
          <p:nvPr/>
        </p:nvSpPr>
        <p:spPr>
          <a:xfrm>
            <a:off x="1524000" y="359904"/>
            <a:ext cx="9144000" cy="3964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LIU SPS-BD WG, 2018-11-20</a:t>
            </a:r>
          </a:p>
        </p:txBody>
      </p:sp>
    </p:spTree>
    <p:extLst>
      <p:ext uri="{BB962C8B-B14F-4D97-AF65-F5344CB8AC3E}">
        <p14:creationId xmlns:p14="http://schemas.microsoft.com/office/powerpoint/2010/main" val="2011820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BBB0-DA39-DA4E-BCD0-A5698B40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GUI: Bunch Wave display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18E02-1A55-4649-8C55-E3EEA52A0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10575" cy="4351338"/>
          </a:xfrm>
        </p:spPr>
        <p:txBody>
          <a:bodyPr/>
          <a:lstStyle/>
          <a:p>
            <a:r>
              <a:rPr lang="en-US" dirty="0"/>
              <a:t>RT bunch profile display</a:t>
            </a:r>
          </a:p>
          <a:p>
            <a:pPr lvl="1"/>
            <a:r>
              <a:rPr lang="en-US" dirty="0"/>
              <a:t>can select one bunch at a time (stop acquisition first)</a:t>
            </a:r>
          </a:p>
          <a:p>
            <a:r>
              <a:rPr lang="en-US" dirty="0"/>
              <a:t>useful to check if acquisition saturates</a:t>
            </a:r>
          </a:p>
          <a:p>
            <a:pPr lvl="1"/>
            <a:r>
              <a:rPr lang="en-US" dirty="0"/>
              <a:t>if saturation: no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DA963C-A363-F940-AA4E-3F8A61644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775" y="1648679"/>
            <a:ext cx="6782978" cy="476784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51D56A1-4783-BE47-B9E2-3BDF5470F2D2}"/>
              </a:ext>
            </a:extLst>
          </p:cNvPr>
          <p:cNvSpPr/>
          <p:nvPr/>
        </p:nvSpPr>
        <p:spPr>
          <a:xfrm>
            <a:off x="6368144" y="1940446"/>
            <a:ext cx="1763486" cy="36188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014DF-B3AE-CC42-B4FF-E1FAC357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GUI: MD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C7B5C-C30B-674E-86C7-43A7725DD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845"/>
            <a:ext cx="6559468" cy="1812934"/>
          </a:xfrm>
        </p:spPr>
        <p:txBody>
          <a:bodyPr>
            <a:normAutofit/>
          </a:bodyPr>
          <a:lstStyle/>
          <a:p>
            <a:r>
              <a:rPr lang="en-US" dirty="0"/>
              <a:t>e.g. AWK bunch rotation setup</a:t>
            </a:r>
          </a:p>
          <a:p>
            <a:r>
              <a:rPr lang="en-US" dirty="0"/>
              <a:t>suggestion: always cross-check the settings sent (JavaFX!)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7CD152-8F48-DB40-AC34-626DE42731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251"/>
          <a:stretch/>
        </p:blipFill>
        <p:spPr>
          <a:xfrm>
            <a:off x="7599777" y="3483027"/>
            <a:ext cx="3754023" cy="2797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4FCC1D-FA9E-BA41-819B-2CC3AB62A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555" y="473980"/>
            <a:ext cx="3956132" cy="18913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0258C5-AAE5-4B41-98B0-86A276D8C7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6673"/>
          <a:stretch/>
        </p:blipFill>
        <p:spPr>
          <a:xfrm>
            <a:off x="528942" y="3368779"/>
            <a:ext cx="6540500" cy="29114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FA3542-1B7B-FA40-A859-6C25B29873E4}"/>
              </a:ext>
            </a:extLst>
          </p:cNvPr>
          <p:cNvSpPr txBox="1"/>
          <p:nvPr/>
        </p:nvSpPr>
        <p:spPr>
          <a:xfrm>
            <a:off x="7778044" y="2483950"/>
            <a:ext cx="3337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apologies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for the ugly screenshots!</a:t>
            </a:r>
          </a:p>
        </p:txBody>
      </p:sp>
    </p:spTree>
    <p:extLst>
      <p:ext uri="{BB962C8B-B14F-4D97-AF65-F5344CB8AC3E}">
        <p14:creationId xmlns:p14="http://schemas.microsoft.com/office/powerpoint/2010/main" val="41255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FC86-EA0F-7846-B06F-CB2C60AD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in coast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EF87-AC09-9F4C-936E-16DD4CC02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6338"/>
            <a:ext cx="10515600" cy="519112"/>
          </a:xfrm>
        </p:spPr>
        <p:txBody>
          <a:bodyPr/>
          <a:lstStyle/>
          <a:p>
            <a:r>
              <a:rPr lang="en-US" dirty="0"/>
              <a:t>suggestion: set one measurement every 500-1000 </a:t>
            </a:r>
            <a:r>
              <a:rPr lang="en-US" dirty="0" err="1"/>
              <a:t>ms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9480A3-68C9-F146-9327-9B84BFE39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818" y="1388004"/>
            <a:ext cx="9630364" cy="426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7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0BCB-6688-B24C-B389-E985773E1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19336-0DF5-6A41-AF26-06964B5B1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hardware:</a:t>
            </a:r>
          </a:p>
          <a:p>
            <a:pPr lvl="1"/>
            <a:r>
              <a:rPr lang="en-US" dirty="0"/>
              <a:t>during LS2: </a:t>
            </a:r>
            <a:r>
              <a:rPr lang="en-US" dirty="0" err="1"/>
              <a:t>fibre</a:t>
            </a:r>
            <a:r>
              <a:rPr lang="en-US" dirty="0"/>
              <a:t> optics transmission</a:t>
            </a:r>
          </a:p>
          <a:p>
            <a:pPr lvl="1"/>
            <a:r>
              <a:rPr lang="en-US" dirty="0"/>
              <a:t>sometime after restart: change ADC</a:t>
            </a:r>
          </a:p>
          <a:p>
            <a:r>
              <a:rPr lang="en-US" dirty="0"/>
              <a:t>software: include tomography for the SPS</a:t>
            </a:r>
          </a:p>
          <a:p>
            <a:pPr lvl="1"/>
            <a:r>
              <a:rPr lang="en-US" dirty="0"/>
              <a:t>some work started by S. Albright, discussions ongoing across machines</a:t>
            </a:r>
          </a:p>
          <a:p>
            <a:pPr lvl="2"/>
            <a:r>
              <a:rPr lang="en-US" dirty="0"/>
              <a:t>every machine wants a </a:t>
            </a:r>
            <a:r>
              <a:rPr lang="en-US" dirty="0" err="1"/>
              <a:t>tomoscope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support common efforts</a:t>
            </a:r>
          </a:p>
          <a:p>
            <a:pPr lvl="1"/>
            <a:r>
              <a:rPr lang="en-US" dirty="0"/>
              <a:t>ABWLM+GUI the perfect user for such common </a:t>
            </a:r>
            <a:r>
              <a:rPr lang="en-US" dirty="0" err="1"/>
              <a:t>tomo</a:t>
            </a:r>
            <a:r>
              <a:rPr lang="en-US" dirty="0"/>
              <a:t>-code</a:t>
            </a:r>
          </a:p>
          <a:p>
            <a:pPr lvl="2"/>
            <a:r>
              <a:rPr lang="en-US" dirty="0"/>
              <a:t>piggyback on C++ code development, perfect synergy</a:t>
            </a:r>
          </a:p>
          <a:p>
            <a:pPr lvl="2"/>
            <a:r>
              <a:rPr lang="en-US" dirty="0"/>
              <a:t>ready to use MD mode of acquisition</a:t>
            </a:r>
          </a:p>
          <a:p>
            <a:pPr lvl="2"/>
            <a:r>
              <a:rPr lang="en-US"/>
              <a:t>GUI smart </a:t>
            </a:r>
            <a:r>
              <a:rPr lang="en-US" dirty="0"/>
              <a:t>way to get LSA settings</a:t>
            </a:r>
          </a:p>
        </p:txBody>
      </p:sp>
    </p:spTree>
    <p:extLst>
      <p:ext uri="{BB962C8B-B14F-4D97-AF65-F5344CB8AC3E}">
        <p14:creationId xmlns:p14="http://schemas.microsoft.com/office/powerpoint/2010/main" val="22865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347B-D0CB-D349-9E82-CA64F79B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A9B94-6713-FB44-8D5F-814F7FFAE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LIU SPS-BD WG on 2017-12-14: </a:t>
            </a:r>
          </a:p>
          <a:p>
            <a:pPr lvl="1"/>
            <a:r>
              <a:rPr lang="en-US" dirty="0"/>
              <a:t>H. </a:t>
            </a:r>
            <a:r>
              <a:rPr lang="en-US" dirty="0" err="1"/>
              <a:t>Bartosik</a:t>
            </a:r>
            <a:r>
              <a:rPr lang="en-US" dirty="0"/>
              <a:t>: “The most important is to be able to measure the bunch length bunch by bunch along the batch.”</a:t>
            </a:r>
          </a:p>
          <a:p>
            <a:pPr lvl="1"/>
            <a:r>
              <a:rPr lang="en-US" dirty="0"/>
              <a:t>correction from 2018-11-15: add “along the cycle”</a:t>
            </a:r>
          </a:p>
          <a:p>
            <a:pPr lvl="2"/>
            <a:endParaRPr lang="en-US" dirty="0"/>
          </a:p>
          <a:p>
            <a:r>
              <a:rPr lang="en-US" dirty="0"/>
              <a:t>ideas: </a:t>
            </a:r>
          </a:p>
          <a:p>
            <a:pPr lvl="1"/>
            <a:r>
              <a:rPr lang="en-US" dirty="0"/>
              <a:t>reuse hardware installed for OP in CCR</a:t>
            </a:r>
          </a:p>
          <a:p>
            <a:pPr lvl="1"/>
            <a:r>
              <a:rPr lang="en-US" dirty="0"/>
              <a:t>reuse SPS BQM algorithms</a:t>
            </a:r>
          </a:p>
          <a:p>
            <a:pPr lvl="1"/>
            <a:r>
              <a:rPr lang="en-US" dirty="0"/>
              <a:t>get the new system done during the YETS</a:t>
            </a:r>
          </a:p>
          <a:p>
            <a:pPr lvl="2"/>
            <a:endParaRPr lang="en-US" dirty="0"/>
          </a:p>
          <a:p>
            <a:r>
              <a:rPr lang="en-US" dirty="0"/>
              <a:t>operational as </a:t>
            </a:r>
            <a:r>
              <a:rPr lang="en-US"/>
              <a:t>of April </a:t>
            </a:r>
            <a:r>
              <a:rPr lang="en-US" dirty="0"/>
              <a:t>2018</a:t>
            </a:r>
          </a:p>
          <a:p>
            <a:pPr lvl="1"/>
            <a:r>
              <a:rPr lang="en-US" dirty="0" err="1"/>
              <a:t>bbb</a:t>
            </a:r>
            <a:r>
              <a:rPr lang="en-US" dirty="0"/>
              <a:t> bunch length measurement along the cycle available in the CCC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C716-0CEE-A64E-B312-DDBADDF4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8181B-7118-9F43-A47C-9BAB43771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ideas</a:t>
            </a:r>
          </a:p>
          <a:p>
            <a:r>
              <a:rPr lang="en-US" dirty="0"/>
              <a:t>hardware</a:t>
            </a:r>
          </a:p>
          <a:p>
            <a:r>
              <a:rPr lang="en-US" dirty="0"/>
              <a:t>FESA class</a:t>
            </a:r>
          </a:p>
          <a:p>
            <a:r>
              <a:rPr lang="en-US" dirty="0"/>
              <a:t>many GUI screenshots</a:t>
            </a:r>
          </a:p>
          <a:p>
            <a:r>
              <a:rPr lang="en-US" dirty="0"/>
              <a:t>future developments</a:t>
            </a:r>
          </a:p>
        </p:txBody>
      </p:sp>
    </p:spTree>
    <p:extLst>
      <p:ext uri="{BB962C8B-B14F-4D97-AF65-F5344CB8AC3E}">
        <p14:creationId xmlns:p14="http://schemas.microsoft.com/office/powerpoint/2010/main" val="35966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ED6B-8888-DC48-90EA-F67D897E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design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710B0-5C18-1740-9DB3-C72C2BD25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 mode (main functionality)</a:t>
            </a:r>
          </a:p>
          <a:p>
            <a:pPr lvl="1"/>
            <a:r>
              <a:rPr lang="en-US" dirty="0"/>
              <a:t>one measurement of one turn, every x </a:t>
            </a:r>
            <a:r>
              <a:rPr lang="en-US" dirty="0" err="1"/>
              <a:t>ms</a:t>
            </a:r>
            <a:endParaRPr lang="en-US" dirty="0"/>
          </a:p>
          <a:p>
            <a:pPr lvl="2"/>
            <a:r>
              <a:rPr lang="en-US" dirty="0"/>
              <a:t>data analysis and transfer at every acquisition</a:t>
            </a:r>
          </a:p>
          <a:p>
            <a:pPr lvl="1"/>
            <a:r>
              <a:rPr lang="en-US" dirty="0"/>
              <a:t>x: </a:t>
            </a:r>
            <a:r>
              <a:rPr lang="en-US" dirty="0" err="1"/>
              <a:t>typ</a:t>
            </a:r>
            <a:r>
              <a:rPr lang="en-US" dirty="0"/>
              <a:t> 200 </a:t>
            </a:r>
            <a:r>
              <a:rPr lang="en-US" dirty="0" err="1"/>
              <a:t>ms</a:t>
            </a:r>
            <a:r>
              <a:rPr lang="en-US" dirty="0"/>
              <a:t>; HB 20 </a:t>
            </a:r>
            <a:r>
              <a:rPr lang="en-US" dirty="0" err="1"/>
              <a:t>ms</a:t>
            </a:r>
            <a:endParaRPr lang="en-US" dirty="0"/>
          </a:p>
          <a:p>
            <a:pPr lvl="2"/>
            <a:r>
              <a:rPr lang="en-US" dirty="0"/>
              <a:t>20 </a:t>
            </a:r>
            <a:r>
              <a:rPr lang="en-US" dirty="0" err="1"/>
              <a:t>ms</a:t>
            </a:r>
            <a:r>
              <a:rPr lang="en-US" dirty="0"/>
              <a:t> clamped by GUI; maybe somewhat faster is feasible</a:t>
            </a:r>
          </a:p>
          <a:p>
            <a:pPr lvl="1"/>
            <a:r>
              <a:rPr lang="en-US" dirty="0"/>
              <a:t>logged in Timber (extract without fundamental filter!)</a:t>
            </a:r>
          </a:p>
          <a:p>
            <a:r>
              <a:rPr lang="en-US" dirty="0"/>
              <a:t>MD mode</a:t>
            </a:r>
          </a:p>
          <a:p>
            <a:pPr lvl="1"/>
            <a:r>
              <a:rPr lang="en-US" dirty="0"/>
              <a:t>one measurement of many turns, once in the cycle, one transfer per cycle</a:t>
            </a:r>
          </a:p>
          <a:p>
            <a:r>
              <a:rPr lang="en-US" dirty="0"/>
              <a:t>GUI to orchestrate all settings and their coherence</a:t>
            </a:r>
          </a:p>
          <a:p>
            <a:pPr lvl="1"/>
            <a:r>
              <a:rPr lang="en-US" dirty="0"/>
              <a:t>LTIMs, number of acquisitions in FESA, VTU settings, …</a:t>
            </a:r>
          </a:p>
          <a:p>
            <a:r>
              <a:rPr lang="en-US" dirty="0"/>
              <a:t>stored in LSA</a:t>
            </a:r>
          </a:p>
          <a:p>
            <a:pPr lvl="1"/>
            <a:r>
              <a:rPr lang="en-US" dirty="0" err="1"/>
              <a:t>GuruSettings</a:t>
            </a:r>
            <a:r>
              <a:rPr lang="en-US" dirty="0"/>
              <a:t>, with proper value generators </a:t>
            </a:r>
          </a:p>
          <a:p>
            <a:pPr lvl="1"/>
            <a:r>
              <a:rPr lang="en-US" dirty="0"/>
              <a:t>non-PPM Calibration Factors, derived </a:t>
            </a:r>
            <a:r>
              <a:rPr lang="en-US" dirty="0" err="1"/>
              <a:t>wrt</a:t>
            </a:r>
            <a:r>
              <a:rPr lang="en-US" dirty="0"/>
              <a:t> BQM SPS</a:t>
            </a:r>
          </a:p>
        </p:txBody>
      </p:sp>
    </p:spTree>
    <p:extLst>
      <p:ext uri="{BB962C8B-B14F-4D97-AF65-F5344CB8AC3E}">
        <p14:creationId xmlns:p14="http://schemas.microsoft.com/office/powerpoint/2010/main" val="32995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E88F2-E4B4-9F46-8E0B-D6F52550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889D5-01DB-424C-835E-DC537010E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Acqiris</a:t>
            </a:r>
            <a:r>
              <a:rPr lang="en-US" dirty="0"/>
              <a:t> card installed since years in CCR for OP long. observations</a:t>
            </a:r>
          </a:p>
          <a:p>
            <a:pPr lvl="1"/>
            <a:r>
              <a:rPr lang="en-US" dirty="0"/>
              <a:t>not much used recently</a:t>
            </a:r>
          </a:p>
          <a:p>
            <a:pPr lvl="1"/>
            <a:r>
              <a:rPr lang="en-US" dirty="0"/>
              <a:t>removed it from Oasis database on 18-19 Dec 2017</a:t>
            </a:r>
          </a:p>
          <a:p>
            <a:r>
              <a:rPr lang="en-US" dirty="0"/>
              <a:t>wrote dedicated FESA class</a:t>
            </a:r>
          </a:p>
          <a:p>
            <a:r>
              <a:rPr lang="en-US" dirty="0"/>
              <a:t>later moved to BA3 Faraday Cage, seized CCC </a:t>
            </a:r>
            <a:r>
              <a:rPr lang="en-US" dirty="0" err="1"/>
              <a:t>PicoScope</a:t>
            </a:r>
            <a:r>
              <a:rPr lang="en-US" dirty="0"/>
              <a:t> signal</a:t>
            </a:r>
          </a:p>
          <a:p>
            <a:pPr lvl="1"/>
            <a:r>
              <a:rPr lang="en-US" dirty="0"/>
              <a:t>a better signal than to the CCR</a:t>
            </a:r>
          </a:p>
          <a:p>
            <a:pPr lvl="1"/>
            <a:r>
              <a:rPr lang="en-US" dirty="0"/>
              <a:t>signal amplitude remains at the limit for p+ probes and ions</a:t>
            </a:r>
          </a:p>
        </p:txBody>
      </p:sp>
    </p:spTree>
    <p:extLst>
      <p:ext uri="{BB962C8B-B14F-4D97-AF65-F5344CB8AC3E}">
        <p14:creationId xmlns:p14="http://schemas.microsoft.com/office/powerpoint/2010/main" val="1308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8757-548A-CB46-AB17-21BFB30A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FESA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FDD3-0343-AB45-A8E6-AC93A3E9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“ABWLM”: A for RF, Beam, Wideband, Longitudinal, Measurement</a:t>
            </a:r>
          </a:p>
          <a:p>
            <a:pPr lvl="1"/>
            <a:r>
              <a:rPr lang="en-US" dirty="0"/>
              <a:t>keep it simple: call it “Bunch length measurement”, like the GUI in the CCM</a:t>
            </a:r>
          </a:p>
          <a:p>
            <a:r>
              <a:rPr lang="en-US" dirty="0"/>
              <a:t>RTAs: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prepare first acquisition, at start of cycle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retrieve data, </a:t>
            </a:r>
            <a:r>
              <a:rPr lang="en-US" dirty="0" err="1"/>
              <a:t>analyse</a:t>
            </a:r>
            <a:r>
              <a:rPr lang="en-US" dirty="0"/>
              <a:t>, prepare for next acquisition if necessary</a:t>
            </a:r>
          </a:p>
          <a:p>
            <a:r>
              <a:rPr lang="en-US" dirty="0"/>
              <a:t>publish results in 2 separate properties</a:t>
            </a:r>
          </a:p>
          <a:p>
            <a:pPr lvl="1"/>
            <a:r>
              <a:rPr lang="en-US" dirty="0"/>
              <a:t>latest acquisition only (used for logging)</a:t>
            </a:r>
          </a:p>
          <a:p>
            <a:pPr lvl="1"/>
            <a:r>
              <a:rPr lang="en-US" dirty="0"/>
              <a:t>aggregate all results once per cycle (used by GUI)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6D9-AEF6-F44C-9201-5DD35D010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A91018F-4B97-7547-A65B-106518632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825625"/>
            <a:ext cx="2700997" cy="4351338"/>
          </a:xfrm>
        </p:spPr>
        <p:txBody>
          <a:bodyPr>
            <a:normAutofit/>
          </a:bodyPr>
          <a:lstStyle/>
          <a:p>
            <a:r>
              <a:rPr lang="en-US" sz="2400" dirty="0"/>
              <a:t>user selection</a:t>
            </a:r>
          </a:p>
          <a:p>
            <a:r>
              <a:rPr lang="en-US" sz="2400" dirty="0"/>
              <a:t>config settings and readout</a:t>
            </a:r>
          </a:p>
          <a:p>
            <a:r>
              <a:rPr lang="en-US" sz="2400" dirty="0"/>
              <a:t>PPM attenuator</a:t>
            </a:r>
          </a:p>
          <a:p>
            <a:r>
              <a:rPr lang="en-US" sz="2400" dirty="0"/>
              <a:t>suggestion: stop acquisition for changing settings</a:t>
            </a:r>
          </a:p>
          <a:p>
            <a:r>
              <a:rPr lang="en-US" sz="2400" dirty="0"/>
              <a:t>console messages</a:t>
            </a:r>
          </a:p>
          <a:p>
            <a:r>
              <a:rPr lang="en-US" sz="2400" dirty="0"/>
              <a:t>choice of view for results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D139B3-9C31-A041-BAD4-5773475A5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781" y="618978"/>
            <a:ext cx="8448726" cy="593871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6DAFE42-F88A-A04F-A38A-F15B769B74A0}"/>
              </a:ext>
            </a:extLst>
          </p:cNvPr>
          <p:cNvSpPr/>
          <p:nvPr/>
        </p:nvSpPr>
        <p:spPr>
          <a:xfrm>
            <a:off x="3376245" y="717452"/>
            <a:ext cx="1786597" cy="68931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CEBBE09-EE27-E34F-91E8-CF05F0FD11C6}"/>
              </a:ext>
            </a:extLst>
          </p:cNvPr>
          <p:cNvSpPr/>
          <p:nvPr/>
        </p:nvSpPr>
        <p:spPr>
          <a:xfrm>
            <a:off x="3249637" y="1255224"/>
            <a:ext cx="1997610" cy="148797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5531CA-6401-5648-ABA3-F658DE0F5815}"/>
              </a:ext>
            </a:extLst>
          </p:cNvPr>
          <p:cNvSpPr/>
          <p:nvPr/>
        </p:nvSpPr>
        <p:spPr>
          <a:xfrm>
            <a:off x="3467781" y="2693332"/>
            <a:ext cx="1643575" cy="47722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10D935-DFF8-E44B-9A64-FC949D81C087}"/>
              </a:ext>
            </a:extLst>
          </p:cNvPr>
          <p:cNvSpPr/>
          <p:nvPr/>
        </p:nvSpPr>
        <p:spPr>
          <a:xfrm>
            <a:off x="4956708" y="698488"/>
            <a:ext cx="2273008" cy="47722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FFE8F4-2011-6042-9409-9182E5CC3AAA}"/>
              </a:ext>
            </a:extLst>
          </p:cNvPr>
          <p:cNvSpPr/>
          <p:nvPr/>
        </p:nvSpPr>
        <p:spPr>
          <a:xfrm>
            <a:off x="6808763" y="5848739"/>
            <a:ext cx="1794898" cy="34119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E09045F-8CFF-0C4E-96C2-9BF4D43CC003}"/>
              </a:ext>
            </a:extLst>
          </p:cNvPr>
          <p:cNvSpPr/>
          <p:nvPr/>
        </p:nvSpPr>
        <p:spPr>
          <a:xfrm>
            <a:off x="3376245" y="6148654"/>
            <a:ext cx="8540262" cy="44634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0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BBB0-DA39-DA4E-BCD0-A5698B40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GUI: Trends display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18E02-1A55-4649-8C55-E3EEA52A0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2309" cy="4351338"/>
          </a:xfrm>
        </p:spPr>
        <p:txBody>
          <a:bodyPr/>
          <a:lstStyle/>
          <a:p>
            <a:r>
              <a:rPr lang="en-US" dirty="0"/>
              <a:t>bunch number and pattern</a:t>
            </a:r>
          </a:p>
          <a:p>
            <a:r>
              <a:rPr lang="en-US"/>
              <a:t>bunch </a:t>
            </a:r>
            <a:r>
              <a:rPr lang="en-US" dirty="0"/>
              <a:t>length</a:t>
            </a:r>
          </a:p>
          <a:p>
            <a:pPr lvl="1"/>
            <a:r>
              <a:rPr lang="en-US" dirty="0"/>
              <a:t>min-mean-max</a:t>
            </a:r>
          </a:p>
          <a:p>
            <a:r>
              <a:rPr lang="en-US" dirty="0"/>
              <a:t>bunch intensity [</a:t>
            </a:r>
            <a:r>
              <a:rPr lang="en-US" dirty="0" err="1"/>
              <a:t>a.u</a:t>
            </a:r>
            <a:r>
              <a:rPr lang="en-US" dirty="0"/>
              <a:t>.]</a:t>
            </a:r>
          </a:p>
          <a:p>
            <a:pPr lvl="1"/>
            <a:r>
              <a:rPr lang="en-US" dirty="0"/>
              <a:t>min-mean-max</a:t>
            </a:r>
          </a:p>
          <a:p>
            <a:r>
              <a:rPr lang="en-US" dirty="0" err="1"/>
              <a:t>bbb</a:t>
            </a:r>
            <a:r>
              <a:rPr lang="en-US" dirty="0"/>
              <a:t> peak available but not displayed by GUI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09171-423D-B54E-AF25-4CF6C2A71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509" y="1488576"/>
            <a:ext cx="65405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0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BBB0-DA39-DA4E-BCD0-A5698B40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GUI: Snapshot display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B64F3-8300-9141-A408-D3890D19F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46157" cy="4009118"/>
          </a:xfrm>
        </p:spPr>
        <p:txBody>
          <a:bodyPr>
            <a:normAutofit fontScale="92500"/>
          </a:bodyPr>
          <a:lstStyle/>
          <a:p>
            <a:r>
              <a:rPr lang="en-US" dirty="0"/>
              <a:t>RT evolution of bunch length and intensity</a:t>
            </a:r>
          </a:p>
          <a:p>
            <a:pPr lvl="1"/>
            <a:r>
              <a:rPr lang="en-US" dirty="0"/>
              <a:t>particularly appreciated during many MDs</a:t>
            </a:r>
          </a:p>
          <a:p>
            <a:r>
              <a:rPr lang="en-US" dirty="0"/>
              <a:t>can use Time Selection slider to replay evolution</a:t>
            </a:r>
          </a:p>
          <a:p>
            <a:r>
              <a:rPr lang="en-US" dirty="0"/>
              <a:t>GUI also reconstructs pattern </a:t>
            </a:r>
          </a:p>
          <a:p>
            <a:pPr lvl="1"/>
            <a:r>
              <a:rPr lang="en-US" dirty="0"/>
              <a:t>used also for wire scanners setup</a:t>
            </a:r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EE7D84CE-2B00-2C46-8EDE-D3669C6AB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404" y="1532238"/>
            <a:ext cx="7187946" cy="505249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D79CA97-6235-8144-94CB-7ADDDE6294DB}"/>
              </a:ext>
            </a:extLst>
          </p:cNvPr>
          <p:cNvSpPr/>
          <p:nvPr/>
        </p:nvSpPr>
        <p:spPr>
          <a:xfrm>
            <a:off x="5800088" y="1841954"/>
            <a:ext cx="3001011" cy="2617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E7620E3-C6CD-284A-84B4-D927930754BA}"/>
              </a:ext>
            </a:extLst>
          </p:cNvPr>
          <p:cNvSpPr/>
          <p:nvPr/>
        </p:nvSpPr>
        <p:spPr>
          <a:xfrm>
            <a:off x="5800087" y="2005761"/>
            <a:ext cx="3637827" cy="4761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8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617</Words>
  <Application>Microsoft Macintosh PowerPoint</Application>
  <PresentationFormat>Widescreen</PresentationFormat>
  <Paragraphs>101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Online  bunch length measurement  for SPS OP</vt:lpstr>
      <vt:lpstr>introduction</vt:lpstr>
      <vt:lpstr>outline</vt:lpstr>
      <vt:lpstr>main design ideas</vt:lpstr>
      <vt:lpstr>hardware</vt:lpstr>
      <vt:lpstr>FESA class</vt:lpstr>
      <vt:lpstr>GUI</vt:lpstr>
      <vt:lpstr>GUI: Trends display</vt:lpstr>
      <vt:lpstr>GUI: Snapshot display</vt:lpstr>
      <vt:lpstr>GUI: Bunch Wave display</vt:lpstr>
      <vt:lpstr>GUI: MD mode</vt:lpstr>
      <vt:lpstr>measurement in coast</vt:lpstr>
      <vt:lpstr>work ahead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bunch length measurement for SPS OP</dc:title>
  <dc:creator>Microsoft Office User</dc:creator>
  <cp:lastModifiedBy>Microsoft Office User</cp:lastModifiedBy>
  <cp:revision>47</cp:revision>
  <dcterms:created xsi:type="dcterms:W3CDTF">2018-11-15T13:48:03Z</dcterms:created>
  <dcterms:modified xsi:type="dcterms:W3CDTF">2018-11-20T14:10:06Z</dcterms:modified>
</cp:coreProperties>
</file>