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1"/>
  </p:notesMasterIdLst>
  <p:handoutMasterIdLst>
    <p:handoutMasterId r:id="rId22"/>
  </p:handoutMasterIdLst>
  <p:sldIdLst>
    <p:sldId id="1239" r:id="rId2"/>
    <p:sldId id="1385" r:id="rId3"/>
    <p:sldId id="1388" r:id="rId4"/>
    <p:sldId id="1394" r:id="rId5"/>
    <p:sldId id="1390" r:id="rId6"/>
    <p:sldId id="1410" r:id="rId7"/>
    <p:sldId id="1411" r:id="rId8"/>
    <p:sldId id="1400" r:id="rId9"/>
    <p:sldId id="1401" r:id="rId10"/>
    <p:sldId id="1397" r:id="rId11"/>
    <p:sldId id="1406" r:id="rId12"/>
    <p:sldId id="1408" r:id="rId13"/>
    <p:sldId id="1409" r:id="rId14"/>
    <p:sldId id="1407" r:id="rId15"/>
    <p:sldId id="1347" r:id="rId16"/>
    <p:sldId id="1379" r:id="rId17"/>
    <p:sldId id="1396" r:id="rId18"/>
    <p:sldId id="1405" r:id="rId19"/>
    <p:sldId id="1399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6AC"/>
    <a:srgbClr val="3067BA"/>
    <a:srgbClr val="009900"/>
    <a:srgbClr val="CC0000"/>
    <a:srgbClr val="F7F7F7"/>
    <a:srgbClr val="FFFFFF"/>
    <a:srgbClr val="D57500"/>
    <a:srgbClr val="668D3C"/>
    <a:srgbClr val="4E617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4" autoAdjust="0"/>
    <p:restoredTop sz="85106" autoAdjust="0"/>
  </p:normalViewPr>
  <p:slideViewPr>
    <p:cSldViewPr snapToGrid="0" showGuides="1">
      <p:cViewPr varScale="1">
        <p:scale>
          <a:sx n="94" d="100"/>
          <a:sy n="94" d="100"/>
        </p:scale>
        <p:origin x="6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6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7" d="100"/>
          <a:sy n="117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96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96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3E5C98A3-AD06-4B51-8EC3-73C53AE79DE7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944958" cy="4969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31258"/>
            <a:ext cx="2944958" cy="4969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09C9AAA8-191E-4885-8E8C-3CFA21E56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13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813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FEC9F85-845B-4F9C-AE20-90E89B4664DB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960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58374B54-9BF4-4224-B98A-D42A2C22A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8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0" y="1944000"/>
            <a:ext cx="9000000" cy="3946154"/>
          </a:xfrm>
          <a:prstGeom prst="rect">
            <a:avLst/>
          </a:prstGeom>
        </p:spPr>
      </p:pic>
      <p:pic>
        <p:nvPicPr>
          <p:cNvPr id="10" name="Picture 9" descr="liu_ppt-0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88000"/>
            <a:ext cx="2520000" cy="1423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2232000"/>
            <a:ext cx="7920000" cy="1872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4320000"/>
            <a:ext cx="7920000" cy="864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8CCF-2224-4B93-A086-EE3131E12463}" type="datetime1">
              <a:rPr lang="en-US" smtClean="0"/>
              <a:t>11/20/2018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" y="6462000"/>
            <a:ext cx="2160000" cy="360000"/>
          </a:xfrm>
        </p:spPr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2000" y="6462000"/>
            <a:ext cx="3600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000" y="6462000"/>
            <a:ext cx="1800000" cy="360000"/>
          </a:xfrm>
        </p:spPr>
        <p:txBody>
          <a:bodyPr/>
          <a:lstStyle/>
          <a:p>
            <a:fld id="{633CC1A6-AE81-4220-97E8-2DBAC9DABC5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8000" y="36000"/>
            <a:ext cx="770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2000" y="972000"/>
            <a:ext cx="8280000" cy="49680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773-66B8-484F-BE24-9559DEDA45BF}" type="datetime1">
              <a:rPr lang="en-US" smtClean="0"/>
              <a:t>11/20/2018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pPr/>
              <a:t>‹#›</a:t>
            </a:fld>
            <a:r>
              <a:rPr lang="en-GB" smtClean="0"/>
              <a:t>/45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142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89FB-2971-4A43-9130-B9016A0567AB}" type="datetime1">
              <a:rPr lang="en-US" smtClean="0"/>
              <a:t>11/20/2018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CC1A6-AE81-4220-97E8-2DBAC9DABC59}" type="slidenum">
              <a:rPr lang="en-GB" smtClean="0"/>
              <a:pPr/>
              <a:t>‹#›</a:t>
            </a:fld>
            <a:r>
              <a:rPr lang="en-GB" smtClean="0"/>
              <a:t>/45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1220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27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000" y="36000"/>
            <a:ext cx="770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972000"/>
            <a:ext cx="8280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462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4744-3761-4877-A81B-2500F01D0B6B}" type="datetime1">
              <a:rPr lang="en-US" smtClean="0"/>
              <a:t>11/20/2018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000" y="6462000"/>
            <a:ext cx="36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2000" y="6462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CC1A6-AE81-4220-97E8-2DBAC9DABC5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36000"/>
            <a:ext cx="65581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8" r:id="rId3"/>
    <p:sldLayoutId id="2147483729" r:id="rId4"/>
    <p:sldLayoutId id="2147483730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B66A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0B66A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emf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Latest update on the wideband feedback system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4320000"/>
            <a:ext cx="7920000" cy="1224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K. Li, J. </a:t>
            </a:r>
            <a:r>
              <a:rPr lang="en-US" sz="1800" dirty="0" err="1" smtClean="0"/>
              <a:t>Komppula</a:t>
            </a:r>
            <a:r>
              <a:rPr lang="en-US" sz="1800" dirty="0" smtClean="0"/>
              <a:t>, G. Kotzian, T. Levens, W. Hofle</a:t>
            </a:r>
          </a:p>
          <a:p>
            <a:r>
              <a:rPr lang="en-US" sz="1800" dirty="0" smtClean="0"/>
              <a:t>Acknowledgements: S. Albright, H</a:t>
            </a:r>
            <a:r>
              <a:rPr lang="en-US" sz="1800" dirty="0"/>
              <a:t>. </a:t>
            </a:r>
            <a:r>
              <a:rPr lang="en-US" sz="1800" dirty="0" err="1"/>
              <a:t>Bartosik</a:t>
            </a:r>
            <a:r>
              <a:rPr lang="en-US" sz="1800" dirty="0"/>
              <a:t>, M. Beck</a:t>
            </a:r>
            <a:r>
              <a:rPr lang="en-US" sz="1800" dirty="0" smtClean="0"/>
              <a:t>,</a:t>
            </a:r>
            <a:r>
              <a:rPr lang="en-US" sz="1800" dirty="0"/>
              <a:t> </a:t>
            </a:r>
            <a:r>
              <a:rPr lang="en-US" sz="1800" dirty="0" smtClean="0"/>
              <a:t>A. </a:t>
            </a:r>
            <a:r>
              <a:rPr lang="en-US" sz="1800" dirty="0" err="1" smtClean="0"/>
              <a:t>Lasheen</a:t>
            </a:r>
            <a:r>
              <a:rPr lang="en-US" sz="1800" dirty="0" smtClean="0"/>
              <a:t>, M</a:t>
            </a:r>
            <a:r>
              <a:rPr lang="en-US" sz="1800" dirty="0"/>
              <a:t>. Schenk</a:t>
            </a:r>
            <a:endParaRPr lang="en-US" sz="1800" dirty="0" smtClean="0"/>
          </a:p>
          <a:p>
            <a:r>
              <a:rPr lang="en-US" sz="1800" dirty="0" smtClean="0"/>
              <a:t>LIU-SPS Beam Dynamics Meeting</a:t>
            </a:r>
          </a:p>
          <a:p>
            <a:r>
              <a:rPr lang="en-US" sz="1800" dirty="0" smtClean="0"/>
              <a:t>20. November 2018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712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intensity horizontal instability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A reconfigured exponential </a:t>
            </a:r>
            <a:r>
              <a:rPr lang="en-US" sz="2000" dirty="0" err="1" smtClean="0"/>
              <a:t>stripline</a:t>
            </a:r>
            <a:r>
              <a:rPr lang="en-US" sz="2000" dirty="0"/>
              <a:t> </a:t>
            </a:r>
            <a:r>
              <a:rPr lang="en-US" sz="2000" dirty="0" smtClean="0"/>
              <a:t>(normally used as pickup) had been used in the past as a kicker in the vertical plane to test the capabilities of the feedback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bandwidth limited to maximum 200 MHz </a:t>
            </a:r>
            <a:r>
              <a:rPr lang="en-US" sz="2000" dirty="0" smtClean="0"/>
              <a:t>making it very hard to exert any kick strength to the beam.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could be used in the past on low intensity beams </a:t>
            </a:r>
            <a:r>
              <a:rPr lang="en-US" sz="2000" dirty="0">
                <a:solidFill>
                  <a:srgbClr val="FF0000"/>
                </a:solidFill>
              </a:rPr>
              <a:t>to a limited extent </a:t>
            </a:r>
            <a:r>
              <a:rPr lang="en-US" sz="2000" dirty="0" smtClean="0">
                <a:solidFill>
                  <a:srgbClr val="FF0000"/>
                </a:solidFill>
              </a:rPr>
              <a:t>for grow-damp measurements</a:t>
            </a:r>
            <a:r>
              <a:rPr lang="en-US" sz="2000" dirty="0" smtClean="0"/>
              <a:t> – this was to demonstrate the DSP and diagnostics capabilities of the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had never successfully been used to mitigate instabilities. This is </a:t>
            </a:r>
            <a:r>
              <a:rPr lang="en-US" sz="2000" dirty="0" smtClean="0">
                <a:solidFill>
                  <a:srgbClr val="FF0000"/>
                </a:solidFill>
              </a:rPr>
              <a:t>not a surprise </a:t>
            </a:r>
            <a:r>
              <a:rPr lang="en-US" sz="2000" dirty="0" smtClean="0"/>
              <a:t>as it had already been </a:t>
            </a:r>
            <a:r>
              <a:rPr lang="en-US" sz="2000" dirty="0" smtClean="0">
                <a:solidFill>
                  <a:srgbClr val="FF0000"/>
                </a:solidFill>
              </a:rPr>
              <a:t>shown in simulations that a bandwidth of &lt;200 MHz is insufficient </a:t>
            </a:r>
            <a:r>
              <a:rPr lang="en-US" sz="2000" dirty="0" smtClean="0"/>
              <a:t>to mitigate single bunch instabilities.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2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intensity horizontal instability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A reconfigured exponential </a:t>
            </a:r>
            <a:r>
              <a:rPr lang="en-US" sz="2000" dirty="0" err="1" smtClean="0"/>
              <a:t>stripline</a:t>
            </a:r>
            <a:r>
              <a:rPr lang="en-US" sz="2000" dirty="0"/>
              <a:t> </a:t>
            </a:r>
            <a:r>
              <a:rPr lang="en-US" sz="2000" dirty="0" smtClean="0"/>
              <a:t>(normally used as pickup) had been used in the past as a kicker in the vertical plane to test the capabilities of the feedback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bandwidth limited to maximum 200 MHz </a:t>
            </a:r>
            <a:r>
              <a:rPr lang="en-US" sz="2000" dirty="0" smtClean="0"/>
              <a:t>making it very hard to exert any kick strength to the beam.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could be used in the past on low intensity beams </a:t>
            </a:r>
            <a:r>
              <a:rPr lang="en-US" sz="2000" dirty="0">
                <a:solidFill>
                  <a:srgbClr val="FF0000"/>
                </a:solidFill>
              </a:rPr>
              <a:t>to a limited extent </a:t>
            </a:r>
            <a:r>
              <a:rPr lang="en-US" sz="2000" dirty="0" smtClean="0">
                <a:solidFill>
                  <a:srgbClr val="FF0000"/>
                </a:solidFill>
              </a:rPr>
              <a:t>for grow-damp measurements</a:t>
            </a:r>
            <a:r>
              <a:rPr lang="en-US" sz="2000" dirty="0" smtClean="0"/>
              <a:t> – this was to demonstrate the DSP and diagnostics capabilities of the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had never successfully been used to mitigate instabilities. This is </a:t>
            </a:r>
            <a:r>
              <a:rPr lang="en-US" sz="2000" dirty="0" smtClean="0">
                <a:solidFill>
                  <a:srgbClr val="FF0000"/>
                </a:solidFill>
              </a:rPr>
              <a:t>not a surprise </a:t>
            </a:r>
            <a:r>
              <a:rPr lang="en-US" sz="2000" dirty="0" smtClean="0"/>
              <a:t>as it had already been </a:t>
            </a:r>
            <a:r>
              <a:rPr lang="en-US" sz="2000" dirty="0" smtClean="0">
                <a:solidFill>
                  <a:srgbClr val="FF0000"/>
                </a:solidFill>
              </a:rPr>
              <a:t>shown in simulations that a bandwidth of &lt;200 MHz is insufficient </a:t>
            </a:r>
            <a:r>
              <a:rPr lang="en-US" sz="2000" dirty="0" smtClean="0"/>
              <a:t>to mitigate single bunch instabilities.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44000" y="972000"/>
            <a:ext cx="4320000" cy="5328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Tests performed (on a very limited number of cycles)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Closed loop on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batch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Standard WBFB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 scan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Test of shorter 3-tap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Gains scan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Fine delay scan at max gain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Positive</a:t>
            </a:r>
            <a:r>
              <a:rPr lang="en-US" sz="1600" dirty="0" smtClean="0"/>
              <a:t> vs. </a:t>
            </a:r>
            <a:r>
              <a:rPr lang="en-US" sz="1600" b="1" dirty="0" smtClean="0"/>
              <a:t>negative</a:t>
            </a:r>
            <a:r>
              <a:rPr lang="en-US" sz="1600" dirty="0" smtClean="0"/>
              <a:t> feedback</a:t>
            </a:r>
          </a:p>
        </p:txBody>
      </p:sp>
    </p:spTree>
    <p:extLst>
      <p:ext uri="{BB962C8B-B14F-4D97-AF65-F5344CB8AC3E}">
        <p14:creationId xmlns:p14="http://schemas.microsoft.com/office/powerpoint/2010/main" val="1318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intensity horizontal instability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A reconfigured exponential </a:t>
            </a:r>
            <a:r>
              <a:rPr lang="en-US" sz="2000" dirty="0" err="1" smtClean="0"/>
              <a:t>stripline</a:t>
            </a:r>
            <a:r>
              <a:rPr lang="en-US" sz="2000" dirty="0"/>
              <a:t> </a:t>
            </a:r>
            <a:r>
              <a:rPr lang="en-US" sz="2000" dirty="0" smtClean="0"/>
              <a:t>(normally used as pickup) had been used in the past as a kicker in the vertical plane to test the capabilities of the feedback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bandwidth limited to maximum 200 MHz </a:t>
            </a:r>
            <a:r>
              <a:rPr lang="en-US" sz="2000" dirty="0" smtClean="0"/>
              <a:t>making it very hard to exert any kick strength to the beam.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could be used in the past on low intensity beams </a:t>
            </a:r>
            <a:r>
              <a:rPr lang="en-US" sz="2000" dirty="0">
                <a:solidFill>
                  <a:srgbClr val="FF0000"/>
                </a:solidFill>
              </a:rPr>
              <a:t>to a limited extent </a:t>
            </a:r>
            <a:r>
              <a:rPr lang="en-US" sz="2000" dirty="0" smtClean="0">
                <a:solidFill>
                  <a:srgbClr val="FF0000"/>
                </a:solidFill>
              </a:rPr>
              <a:t>for grow-damp measurements</a:t>
            </a:r>
            <a:r>
              <a:rPr lang="en-US" sz="2000" dirty="0" smtClean="0"/>
              <a:t> – this was to demonstrate the DSP and diagnostics capabilities of the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had never successfully been used to mitigate instabilities. This is </a:t>
            </a:r>
            <a:r>
              <a:rPr lang="en-US" sz="2000" dirty="0" smtClean="0">
                <a:solidFill>
                  <a:srgbClr val="FF0000"/>
                </a:solidFill>
              </a:rPr>
              <a:t>not a surprise </a:t>
            </a:r>
            <a:r>
              <a:rPr lang="en-US" sz="2000" dirty="0" smtClean="0"/>
              <a:t>as it had already been </a:t>
            </a:r>
            <a:r>
              <a:rPr lang="en-US" sz="2000" dirty="0" smtClean="0">
                <a:solidFill>
                  <a:srgbClr val="FF0000"/>
                </a:solidFill>
              </a:rPr>
              <a:t>shown in simulations that a bandwidth of &lt;200 MHz is insufficient </a:t>
            </a:r>
            <a:r>
              <a:rPr lang="en-US" sz="2000" dirty="0" smtClean="0"/>
              <a:t>to mitigate single bunch instabilities.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44000" y="972000"/>
            <a:ext cx="4320000" cy="5328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Tests performed (on a very limited number of cycles)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Closed loop on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batch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Standard WBFB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 scan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Test of shorter 3-tap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Gains scan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Fine delay scan at max gain</a:t>
            </a:r>
          </a:p>
          <a:p>
            <a:pPr marL="742950" lvl="1" indent="-285750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FF0000"/>
                </a:solidFill>
              </a:rPr>
              <a:t>Positive</a:t>
            </a:r>
            <a:r>
              <a:rPr lang="en-US" sz="1600" dirty="0" smtClean="0"/>
              <a:t> vs. </a:t>
            </a:r>
            <a:r>
              <a:rPr lang="en-US" sz="1600" b="1" dirty="0" smtClean="0"/>
              <a:t>negative</a:t>
            </a:r>
            <a:r>
              <a:rPr lang="en-US" sz="1600" dirty="0" smtClean="0"/>
              <a:t> feedback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720000"/>
            <a:ext cx="4680000" cy="3403636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268000"/>
            <a:ext cx="3240000" cy="2356363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6340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intensity horizontal instability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A reconfigured exponential </a:t>
            </a:r>
            <a:r>
              <a:rPr lang="en-US" sz="2000" dirty="0" err="1" smtClean="0"/>
              <a:t>stripline</a:t>
            </a:r>
            <a:r>
              <a:rPr lang="en-US" sz="2000" dirty="0"/>
              <a:t> </a:t>
            </a:r>
            <a:r>
              <a:rPr lang="en-US" sz="2000" dirty="0" smtClean="0"/>
              <a:t>(normally used as pickup) had been used in the past as a kicker in the vertical plane to test the capabilities of the feedback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bandwidth limited to maximum 200 MHz </a:t>
            </a:r>
            <a:r>
              <a:rPr lang="en-US" sz="2000" dirty="0" smtClean="0"/>
              <a:t>making it very hard to exert any kick strength to the beam.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could be used in the past on low intensity beams </a:t>
            </a:r>
            <a:r>
              <a:rPr lang="en-US" sz="2000" dirty="0">
                <a:solidFill>
                  <a:srgbClr val="FF0000"/>
                </a:solidFill>
              </a:rPr>
              <a:t>to a limited extent </a:t>
            </a:r>
            <a:r>
              <a:rPr lang="en-US" sz="2000" dirty="0" smtClean="0">
                <a:solidFill>
                  <a:srgbClr val="FF0000"/>
                </a:solidFill>
              </a:rPr>
              <a:t>for grow-damp measurements</a:t>
            </a:r>
            <a:r>
              <a:rPr lang="en-US" sz="2000" dirty="0" smtClean="0"/>
              <a:t> – this was to demonstrate the DSP and diagnostics capabilities of the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had never successfully been used to mitigate instabilities. This is </a:t>
            </a:r>
            <a:r>
              <a:rPr lang="en-US" sz="2000" dirty="0" smtClean="0">
                <a:solidFill>
                  <a:srgbClr val="FF0000"/>
                </a:solidFill>
              </a:rPr>
              <a:t>not a surprise </a:t>
            </a:r>
            <a:r>
              <a:rPr lang="en-US" sz="2000" dirty="0" smtClean="0"/>
              <a:t>as it had already been </a:t>
            </a:r>
            <a:r>
              <a:rPr lang="en-US" sz="2000" dirty="0" smtClean="0">
                <a:solidFill>
                  <a:srgbClr val="FF0000"/>
                </a:solidFill>
              </a:rPr>
              <a:t>shown in simulations that a bandwidth of &lt;200 MHz is insufficient </a:t>
            </a:r>
            <a:r>
              <a:rPr lang="en-US" sz="2000" dirty="0" smtClean="0"/>
              <a:t>to mitigate single bunch instabilities.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44000" y="972000"/>
            <a:ext cx="4320000" cy="5328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Tests performed (on a very limited number of cycles)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Closed loop on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batch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Standard WBFB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 scan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Test of shorter 3-tap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Gains scan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Fine delay scan at max gain</a:t>
            </a:r>
          </a:p>
          <a:p>
            <a:pPr marL="742950" lvl="1" indent="-285750" algn="just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FF0000"/>
                </a:solidFill>
              </a:rPr>
              <a:t>Positive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vs. </a:t>
            </a:r>
            <a:r>
              <a:rPr lang="en-US" sz="1600" b="1" dirty="0" smtClean="0">
                <a:solidFill>
                  <a:schemeClr val="accent4"/>
                </a:solidFill>
              </a:rPr>
              <a:t>negative</a:t>
            </a:r>
            <a:r>
              <a:rPr lang="en-US" sz="1600" dirty="0" smtClean="0"/>
              <a:t> feedback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0" y="2592000"/>
            <a:ext cx="4680000" cy="358468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720000"/>
            <a:ext cx="4680000" cy="3403636"/>
          </a:xfrm>
          <a:prstGeom prst="rect">
            <a:avLst/>
          </a:prstGeom>
          <a:effectLst>
            <a:glow rad="139700">
              <a:srgbClr val="FF0000">
                <a:alpha val="4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844000"/>
            <a:ext cx="4680000" cy="340363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648000"/>
            <a:ext cx="3240000" cy="2356363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41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intensity horizontal instability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A reconfigured exponential </a:t>
            </a:r>
            <a:r>
              <a:rPr lang="en-US" sz="2000" dirty="0" err="1" smtClean="0"/>
              <a:t>stripline</a:t>
            </a:r>
            <a:r>
              <a:rPr lang="en-US" sz="2000" dirty="0"/>
              <a:t> </a:t>
            </a:r>
            <a:r>
              <a:rPr lang="en-US" sz="2000" dirty="0" smtClean="0"/>
              <a:t>(normally used as pickup) had been used in the past as a kicker in the vertical plane to test the capabilities of the feedback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bandwidth limited to maximum 200 MHz </a:t>
            </a:r>
            <a:r>
              <a:rPr lang="en-US" sz="2000" dirty="0" smtClean="0"/>
              <a:t>making it very hard to exert any kick strength to the beam.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could be used in the past on low intensity beams </a:t>
            </a:r>
            <a:r>
              <a:rPr lang="en-US" sz="2000" dirty="0">
                <a:solidFill>
                  <a:srgbClr val="FF0000"/>
                </a:solidFill>
              </a:rPr>
              <a:t>to a limited extent </a:t>
            </a:r>
            <a:r>
              <a:rPr lang="en-US" sz="2000" dirty="0" smtClean="0">
                <a:solidFill>
                  <a:srgbClr val="FF0000"/>
                </a:solidFill>
              </a:rPr>
              <a:t>for grow-damp measurements</a:t>
            </a:r>
            <a:r>
              <a:rPr lang="en-US" sz="2000" dirty="0" smtClean="0"/>
              <a:t> – this was to demonstrate the DSP and diagnostics capabilities of the box.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The kicker had never successfully been used to mitigate instabilities. This is </a:t>
            </a:r>
            <a:r>
              <a:rPr lang="en-US" sz="2000" dirty="0" smtClean="0">
                <a:solidFill>
                  <a:srgbClr val="FF0000"/>
                </a:solidFill>
              </a:rPr>
              <a:t>not a surprise </a:t>
            </a:r>
            <a:r>
              <a:rPr lang="en-US" sz="2000" dirty="0" smtClean="0"/>
              <a:t>as it had already been </a:t>
            </a:r>
            <a:r>
              <a:rPr lang="en-US" sz="2000" dirty="0" smtClean="0">
                <a:solidFill>
                  <a:srgbClr val="FF0000"/>
                </a:solidFill>
              </a:rPr>
              <a:t>shown in simulations that a bandwidth of &lt;200 MHz is insufficient </a:t>
            </a:r>
            <a:r>
              <a:rPr lang="en-US" sz="2000" dirty="0" smtClean="0"/>
              <a:t>to mitigate single bunch instabilities.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44000" y="972000"/>
            <a:ext cx="4320000" cy="5328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Tests performed (on a very limited number of cycles)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Closed loop on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batch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Standard WBFB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 scan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Test of shorter 3-tap filters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Gains scan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Fine delay scan at max gain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b="1" dirty="0" smtClean="0"/>
              <a:t>Positive</a:t>
            </a:r>
            <a:r>
              <a:rPr lang="en-US" sz="1600" dirty="0" smtClean="0"/>
              <a:t> vs. </a:t>
            </a:r>
            <a:r>
              <a:rPr lang="en-US" sz="1600" b="1" dirty="0" smtClean="0"/>
              <a:t>negative</a:t>
            </a:r>
            <a:r>
              <a:rPr lang="en-US" sz="1600" dirty="0" smtClean="0"/>
              <a:t> feedback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algn="just"/>
            <a:r>
              <a:rPr lang="en-US" sz="1600" dirty="0" smtClean="0">
                <a:sym typeface="Wingdings" panose="05000000000000000000" pitchFamily="2" charset="2"/>
              </a:rPr>
              <a:t> The test were not very conclusive –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stable instability mitigation was not observed</a:t>
            </a:r>
            <a:r>
              <a:rPr lang="en-US" sz="1600" dirty="0" smtClean="0">
                <a:sym typeface="Wingdings" panose="05000000000000000000" pitchFamily="2" charset="2"/>
              </a:rPr>
              <a:t> anyhow.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826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32000" y="828000"/>
            <a:ext cx="8280000" cy="5760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Slotline</a:t>
            </a:r>
            <a:r>
              <a:rPr lang="en-US" sz="2000" dirty="0" smtClean="0"/>
              <a:t> kicker</a:t>
            </a:r>
          </a:p>
          <a:p>
            <a:pPr lvl="1" algn="just"/>
            <a:r>
              <a:rPr lang="en-US" sz="1800" dirty="0" smtClean="0"/>
              <a:t>The </a:t>
            </a:r>
            <a:r>
              <a:rPr lang="en-US" sz="1800" dirty="0" err="1" smtClean="0"/>
              <a:t>slotline</a:t>
            </a:r>
            <a:r>
              <a:rPr lang="en-US" sz="1800" dirty="0" smtClean="0"/>
              <a:t> kicker has been successfully installed, tested and commissioned</a:t>
            </a:r>
          </a:p>
          <a:p>
            <a:pPr lvl="1" algn="just"/>
            <a:r>
              <a:rPr lang="en-US" sz="1800" dirty="0" smtClean="0"/>
              <a:t>The </a:t>
            </a:r>
            <a:r>
              <a:rPr lang="en-US" sz="1800" dirty="0" err="1" smtClean="0"/>
              <a:t>slotline</a:t>
            </a:r>
            <a:r>
              <a:rPr lang="en-US" sz="1800" dirty="0" smtClean="0"/>
              <a:t> kicker shows a significant increase in bandwidth reach and opens up new possibilities in what can be reached </a:t>
            </a:r>
            <a:r>
              <a:rPr lang="en-US" sz="1800" dirty="0" err="1" smtClean="0"/>
              <a:t>inboth</a:t>
            </a:r>
            <a:r>
              <a:rPr lang="en-US" sz="1800" dirty="0" smtClean="0"/>
              <a:t> excitations and damping of instar-bunch motion.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Single bunch instabilities</a:t>
            </a:r>
          </a:p>
          <a:p>
            <a:pPr lvl="1" algn="just"/>
            <a:r>
              <a:rPr lang="en-US" sz="1800" dirty="0" smtClean="0"/>
              <a:t>Mitigation of fast instabilities at injection has been demonstrated for bunches of intensities up to 3.5e11 ppb. The wideband feedback system has been used with one </a:t>
            </a:r>
            <a:r>
              <a:rPr lang="en-US" sz="1800" dirty="0" err="1" smtClean="0"/>
              <a:t>stripline</a:t>
            </a:r>
            <a:r>
              <a:rPr lang="en-US" sz="1800" dirty="0" smtClean="0"/>
              <a:t> and one </a:t>
            </a:r>
            <a:r>
              <a:rPr lang="en-US" sz="1800" dirty="0" err="1" smtClean="0"/>
              <a:t>slotline</a:t>
            </a:r>
            <a:r>
              <a:rPr lang="en-US" sz="1800" dirty="0" smtClean="0"/>
              <a:t> kicker.</a:t>
            </a:r>
          </a:p>
          <a:p>
            <a:pPr lvl="1" algn="just"/>
            <a:r>
              <a:rPr lang="en-US" sz="1800" dirty="0" smtClean="0"/>
              <a:t>Mitigation of instabilities was possible using the wideband feedback system alone, even in absence of the transverse damper.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Horizontal coupled bunch instability</a:t>
            </a:r>
          </a:p>
          <a:p>
            <a:pPr lvl="1" algn="just"/>
            <a:r>
              <a:rPr lang="en-US" sz="1800" dirty="0" smtClean="0"/>
              <a:t>The wideband feedback system was used with a single exponential </a:t>
            </a:r>
            <a:r>
              <a:rPr lang="en-US" sz="1800" dirty="0" err="1" smtClean="0"/>
              <a:t>stripline</a:t>
            </a:r>
            <a:r>
              <a:rPr lang="en-US" sz="1800" dirty="0" smtClean="0"/>
              <a:t> kicker bandwidth limited at 200 </a:t>
            </a:r>
            <a:r>
              <a:rPr lang="en-US" sz="1800" dirty="0" err="1" smtClean="0"/>
              <a:t>MHz.</a:t>
            </a:r>
            <a:endParaRPr lang="en-US" sz="1800" dirty="0" smtClean="0"/>
          </a:p>
          <a:p>
            <a:pPr lvl="1" algn="just"/>
            <a:r>
              <a:rPr lang="en-US" sz="1800" dirty="0" smtClean="0"/>
              <a:t>Reproducible mitigation of the horizontal instability could not be demonstrated despite trying various different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16386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stabilization using 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Injection of high intensity single bunches beyond TMCI threshold</a:t>
            </a:r>
          </a:p>
          <a:p>
            <a:endParaRPr lang="en-US" sz="2000" dirty="0"/>
          </a:p>
          <a:p>
            <a:r>
              <a:rPr lang="en-US" sz="2000" dirty="0" smtClean="0"/>
              <a:t>200 MHz voltage at 2.5MV; 800 MHz on</a:t>
            </a:r>
          </a:p>
          <a:p>
            <a:endParaRPr lang="en-US" sz="2000" dirty="0"/>
          </a:p>
          <a:p>
            <a:r>
              <a:rPr lang="en-US" sz="2000" dirty="0" smtClean="0"/>
              <a:t>Chromaticity set close to zero @ Q’/Q = 0.05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024000"/>
            <a:ext cx="4680000" cy="349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00" y="3024000"/>
            <a:ext cx="4680000" cy="3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C89FB-2971-4A43-9130-B9016A0567AB}" type="datetime1">
              <a:rPr lang="en-US" smtClean="0"/>
              <a:t>11/20/2018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219075"/>
            <a:ext cx="63341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12000" y="1478250"/>
            <a:ext cx="7290000" cy="4211777"/>
            <a:chOff x="1674374" y="1196700"/>
            <a:chExt cx="8923330" cy="5155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" t="19178" r="1074" b="1476"/>
            <a:stretch/>
          </p:blipFill>
          <p:spPr>
            <a:xfrm>
              <a:off x="1674374" y="1196700"/>
              <a:ext cx="8923330" cy="51554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674374" y="1196700"/>
              <a:ext cx="5680290" cy="3329581"/>
              <a:chOff x="141678" y="1191980"/>
              <a:chExt cx="5619764" cy="32941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4" t="11609" r="4497" b="8806"/>
              <a:stretch/>
            </p:blipFill>
            <p:spPr>
              <a:xfrm>
                <a:off x="141678" y="1191980"/>
                <a:ext cx="5619764" cy="329410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2516134" y="2074278"/>
                <a:ext cx="859168" cy="25774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0" name="Content Placeholder 19"/>
          <p:cNvSpPr>
            <a:spLocks noGrp="1"/>
          </p:cNvSpPr>
          <p:nvPr>
            <p:ph idx="4294967295"/>
          </p:nvPr>
        </p:nvSpPr>
        <p:spPr>
          <a:xfrm>
            <a:off x="6264000" y="1613250"/>
            <a:ext cx="2376000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Some space (~ 5m at each side of the ADT) was already foreseen for a possible damper upgrade</a:t>
            </a:r>
            <a:endParaRPr lang="en-GB" sz="1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10123" y="3802968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2978488" y="3807731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/>
          <p:cNvSpPr/>
          <p:nvPr/>
        </p:nvSpPr>
        <p:spPr>
          <a:xfrm>
            <a:off x="4953022" y="5258250"/>
            <a:ext cx="10481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5"/>
                </a:solidFill>
              </a:rPr>
              <a:t>LHC, point 4</a:t>
            </a:r>
            <a:endParaRPr lang="en-GB" sz="135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00" y="1338770"/>
            <a:ext cx="8370000" cy="4428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– using 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0" y="2369250"/>
            <a:ext cx="4320000" cy="32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1559251"/>
            <a:ext cx="5400000" cy="3103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3564000" y="4799250"/>
            <a:ext cx="5400000" cy="1512000"/>
          </a:xfrm>
          <a:prstGeom prst="roundRect">
            <a:avLst>
              <a:gd name="adj" fmla="val 9947"/>
            </a:avLst>
          </a:prstGeom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Fabrication and installation ready. Lab/tunnel measurements look promising and match well with the simulations. 50 Ohm matching is very good</a:t>
            </a:r>
            <a:r>
              <a:rPr lang="en-US" sz="1350" dirty="0" smtClean="0"/>
              <a:t>.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 smtClean="0"/>
              <a:t>Slotline</a:t>
            </a:r>
            <a:r>
              <a:rPr lang="en-US" sz="1350" dirty="0" smtClean="0"/>
              <a:t> </a:t>
            </a:r>
            <a:r>
              <a:rPr lang="en-US" sz="1350" dirty="0"/>
              <a:t>signals were also being looked at during the crab cavity </a:t>
            </a:r>
            <a:r>
              <a:rPr lang="en-US" sz="1350" dirty="0" smtClean="0"/>
              <a:t>MDs; data </a:t>
            </a:r>
            <a:r>
              <a:rPr lang="en-US" sz="1350" dirty="0"/>
              <a:t>from this is being </a:t>
            </a:r>
            <a:r>
              <a:rPr lang="en-US" sz="1350" dirty="0" err="1"/>
              <a:t>analysed</a:t>
            </a:r>
            <a:r>
              <a:rPr lang="en-US" sz="1350" dirty="0"/>
              <a:t> by </a:t>
            </a:r>
            <a:r>
              <a:rPr lang="en-US" sz="1350" dirty="0" smtClean="0"/>
              <a:t>Rama.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920000" y="1152000"/>
            <a:ext cx="103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A. </a:t>
            </a:r>
            <a:r>
              <a:rPr lang="en-US" sz="1400" b="1" dirty="0" err="1" smtClean="0">
                <a:solidFill>
                  <a:schemeClr val="tx2"/>
                </a:solidFill>
              </a:rPr>
              <a:t>Farricker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Installation and tests of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</a:p>
          <a:p>
            <a:endParaRPr lang="en-US" dirty="0"/>
          </a:p>
          <a:p>
            <a:r>
              <a:rPr lang="en-US" dirty="0" smtClean="0"/>
              <a:t>Beam stabilization using one </a:t>
            </a:r>
            <a:r>
              <a:rPr lang="en-US" dirty="0" err="1" smtClean="0"/>
              <a:t>stripline</a:t>
            </a:r>
            <a:r>
              <a:rPr lang="en-US" dirty="0" smtClean="0"/>
              <a:t> and one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</a:p>
          <a:p>
            <a:endParaRPr lang="en-US" dirty="0"/>
          </a:p>
          <a:p>
            <a:r>
              <a:rPr lang="en-US" dirty="0" smtClean="0"/>
              <a:t>Reconfiguration of existing exponential </a:t>
            </a:r>
            <a:r>
              <a:rPr lang="en-US" dirty="0" err="1" smtClean="0"/>
              <a:t>stripline</a:t>
            </a:r>
            <a:r>
              <a:rPr lang="en-US" dirty="0" smtClean="0"/>
              <a:t> as horizontal kicker – tests in high intensity 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12000" y="1478250"/>
            <a:ext cx="7290000" cy="4211777"/>
            <a:chOff x="1674374" y="1196700"/>
            <a:chExt cx="8923330" cy="5155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" t="19178" r="1074" b="1476"/>
            <a:stretch/>
          </p:blipFill>
          <p:spPr>
            <a:xfrm>
              <a:off x="1674374" y="1196700"/>
              <a:ext cx="8923330" cy="51554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674374" y="1196700"/>
              <a:ext cx="5680290" cy="3329581"/>
              <a:chOff x="141678" y="1191980"/>
              <a:chExt cx="5619764" cy="32941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4" t="11609" r="4497" b="8806"/>
              <a:stretch/>
            </p:blipFill>
            <p:spPr>
              <a:xfrm>
                <a:off x="141678" y="1191980"/>
                <a:ext cx="5619764" cy="329410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2516134" y="2074278"/>
                <a:ext cx="859168" cy="25774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0" name="Content Placeholder 19"/>
          <p:cNvSpPr>
            <a:spLocks noGrp="1"/>
          </p:cNvSpPr>
          <p:nvPr>
            <p:ph idx="4294967295"/>
          </p:nvPr>
        </p:nvSpPr>
        <p:spPr>
          <a:xfrm>
            <a:off x="6264000" y="1613250"/>
            <a:ext cx="2376000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Some space (~ 5m at each side of the ADT) was already foreseen for a possible damper upgrade</a:t>
            </a:r>
            <a:endParaRPr lang="en-GB" sz="1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10123" y="3802968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2978488" y="3807731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/>
          <p:cNvSpPr/>
          <p:nvPr/>
        </p:nvSpPr>
        <p:spPr>
          <a:xfrm>
            <a:off x="4953022" y="5258250"/>
            <a:ext cx="10481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5"/>
                </a:solidFill>
              </a:rPr>
              <a:t>LHC, point 4</a:t>
            </a:r>
            <a:endParaRPr lang="en-GB" sz="135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00" y="1338770"/>
            <a:ext cx="8370000" cy="4428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7000" y="2180250"/>
            <a:ext cx="1782000" cy="102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Stripline</a:t>
            </a:r>
            <a:r>
              <a:rPr lang="en-US" sz="1350" dirty="0"/>
              <a:t> – 10 cm</a:t>
            </a:r>
          </a:p>
          <a:p>
            <a:r>
              <a:rPr lang="en-US" sz="1350" dirty="0" err="1"/>
              <a:t>Slotline</a:t>
            </a:r>
            <a:r>
              <a:rPr lang="en-US" sz="1350" dirty="0"/>
              <a:t> – 1 m</a:t>
            </a:r>
          </a:p>
          <a:p>
            <a:r>
              <a:rPr lang="en-US" sz="1350" dirty="0"/>
              <a:t>+- 5 m on each side</a:t>
            </a:r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802250"/>
            <a:ext cx="4159996" cy="836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000" y="3816000"/>
            <a:ext cx="4320000" cy="2368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00" y="1613251"/>
            <a:ext cx="7020000" cy="1593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7152" b="14740"/>
          <a:stretch/>
        </p:blipFill>
        <p:spPr>
          <a:xfrm>
            <a:off x="180000" y="3503251"/>
            <a:ext cx="4320000" cy="28886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000" y="3260250"/>
            <a:ext cx="34676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J. </a:t>
            </a:r>
            <a:r>
              <a:rPr lang="en-GB" sz="1050" b="1" dirty="0" err="1">
                <a:solidFill>
                  <a:schemeClr val="accent5"/>
                </a:solidFill>
              </a:rPr>
              <a:t>Cesaratto</a:t>
            </a:r>
            <a:r>
              <a:rPr lang="en-GB" sz="1050" b="1" dirty="0">
                <a:solidFill>
                  <a:schemeClr val="accent5"/>
                </a:solidFill>
              </a:rPr>
              <a:t> et al.: </a:t>
            </a:r>
          </a:p>
          <a:p>
            <a:r>
              <a:rPr lang="en-GB" sz="1050" b="1" i="1" dirty="0">
                <a:solidFill>
                  <a:schemeClr val="accent5"/>
                </a:solidFill>
              </a:rPr>
              <a:t>SPS Wideband Transverse Feedback Kicker: Design Report, </a:t>
            </a:r>
          </a:p>
          <a:p>
            <a:r>
              <a:rPr lang="en-GB" sz="1050" b="1" dirty="0">
                <a:solidFill>
                  <a:schemeClr val="accent5"/>
                </a:solidFill>
              </a:rPr>
              <a:t>CERN-ACC-NOTE-2013-0047</a:t>
            </a:r>
            <a:endParaRPr lang="en-GB" sz="1050" b="1" i="1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816" y="2661138"/>
            <a:ext cx="6750000" cy="21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01" y="1667251"/>
            <a:ext cx="915428" cy="3885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16000" y="5904000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3D rendering courtesy of M. Wendt</a:t>
            </a:r>
            <a:endParaRPr lang="en-GB" sz="1050" b="1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12000" y="1478250"/>
            <a:ext cx="7290000" cy="4211777"/>
            <a:chOff x="1674374" y="1196700"/>
            <a:chExt cx="8923330" cy="5155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" t="19178" r="1074" b="1476"/>
            <a:stretch/>
          </p:blipFill>
          <p:spPr>
            <a:xfrm>
              <a:off x="1674374" y="1196700"/>
              <a:ext cx="8923330" cy="51554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674374" y="1196700"/>
              <a:ext cx="5680290" cy="3329581"/>
              <a:chOff x="141678" y="1191980"/>
              <a:chExt cx="5619764" cy="32941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4" t="11609" r="4497" b="8806"/>
              <a:stretch/>
            </p:blipFill>
            <p:spPr>
              <a:xfrm>
                <a:off x="141678" y="1191980"/>
                <a:ext cx="5619764" cy="329410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2516134" y="2074278"/>
                <a:ext cx="859168" cy="25774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0" name="Content Placeholder 19"/>
          <p:cNvSpPr>
            <a:spLocks noGrp="1"/>
          </p:cNvSpPr>
          <p:nvPr>
            <p:ph idx="4294967295"/>
          </p:nvPr>
        </p:nvSpPr>
        <p:spPr>
          <a:xfrm>
            <a:off x="6264000" y="1613250"/>
            <a:ext cx="2376000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Some space (~ 5m at each side of the ADT) was already foreseen for a possible damper upgrade</a:t>
            </a:r>
            <a:endParaRPr lang="en-GB" sz="1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10123" y="3802968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2978488" y="3807731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/>
          <p:cNvSpPr/>
          <p:nvPr/>
        </p:nvSpPr>
        <p:spPr>
          <a:xfrm>
            <a:off x="4953022" y="5258250"/>
            <a:ext cx="10481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5"/>
                </a:solidFill>
              </a:rPr>
              <a:t>LHC, point 4</a:t>
            </a:r>
            <a:endParaRPr lang="en-GB" sz="135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00" y="1338770"/>
            <a:ext cx="8370000" cy="4428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17000" y="2180250"/>
            <a:ext cx="1782000" cy="102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 err="1"/>
              <a:t>Stripline</a:t>
            </a:r>
            <a:r>
              <a:rPr lang="en-US" sz="1350" dirty="0"/>
              <a:t> – 10 cm</a:t>
            </a:r>
          </a:p>
          <a:p>
            <a:r>
              <a:rPr lang="en-US" sz="1350" dirty="0" err="1"/>
              <a:t>Slotline</a:t>
            </a:r>
            <a:r>
              <a:rPr lang="en-US" sz="1350" dirty="0"/>
              <a:t> – 1 m</a:t>
            </a:r>
          </a:p>
          <a:p>
            <a:r>
              <a:rPr lang="en-US" sz="1350" dirty="0"/>
              <a:t>+- 5 m on each side</a:t>
            </a:r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1802250"/>
            <a:ext cx="4159996" cy="836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0" y="1613251"/>
            <a:ext cx="7020000" cy="1593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7152" b="14740"/>
          <a:stretch/>
        </p:blipFill>
        <p:spPr>
          <a:xfrm>
            <a:off x="1296000" y="3503251"/>
            <a:ext cx="3240000" cy="21665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000" y="3260250"/>
            <a:ext cx="34676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J. </a:t>
            </a:r>
            <a:r>
              <a:rPr lang="en-GB" sz="1050" b="1" dirty="0" err="1">
                <a:solidFill>
                  <a:schemeClr val="accent5"/>
                </a:solidFill>
              </a:rPr>
              <a:t>Cesaratto</a:t>
            </a:r>
            <a:r>
              <a:rPr lang="en-GB" sz="1050" b="1" dirty="0">
                <a:solidFill>
                  <a:schemeClr val="accent5"/>
                </a:solidFill>
              </a:rPr>
              <a:t> et al.: </a:t>
            </a:r>
          </a:p>
          <a:p>
            <a:r>
              <a:rPr lang="en-GB" sz="1050" b="1" i="1" dirty="0">
                <a:solidFill>
                  <a:schemeClr val="accent5"/>
                </a:solidFill>
              </a:rPr>
              <a:t>SPS Wideband Transverse Feedback Kicker: Design Report, </a:t>
            </a:r>
          </a:p>
          <a:p>
            <a:r>
              <a:rPr lang="en-GB" sz="1050" b="1" dirty="0">
                <a:solidFill>
                  <a:schemeClr val="accent5"/>
                </a:solidFill>
              </a:rPr>
              <a:t>CERN-ACC-NOTE-2013-0047</a:t>
            </a:r>
            <a:endParaRPr lang="en-GB" sz="1050" b="1" i="1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816" y="2661138"/>
            <a:ext cx="6750000" cy="21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01" y="1667251"/>
            <a:ext cx="915428" cy="3885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06904" y="5285250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3D rendering courtesy of M. Wendt</a:t>
            </a:r>
            <a:endParaRPr lang="en-GB" sz="1050" b="1" i="1" dirty="0">
              <a:solidFill>
                <a:schemeClr val="accent5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000" y="1296000"/>
            <a:ext cx="8640000" cy="4737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51999" y="2592000"/>
            <a:ext cx="2088000" cy="2232000"/>
          </a:xfrm>
          <a:prstGeom prst="rect">
            <a:avLst/>
          </a:prstGeom>
          <a:noFill/>
          <a:ln w="254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2000" y="2592000"/>
            <a:ext cx="3960000" cy="1368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Much larger kick strength at high frequencies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Increased bandwidth was </a:t>
            </a:r>
            <a:r>
              <a:rPr lang="en-US" sz="1600" b="1" dirty="0" smtClean="0">
                <a:solidFill>
                  <a:srgbClr val="FF0000"/>
                </a:solidFill>
              </a:rPr>
              <a:t>demonstrated in excitation experiments</a:t>
            </a:r>
            <a:r>
              <a:rPr lang="en-US" sz="1600" b="1" dirty="0" smtClean="0"/>
              <a:t> during summer MDs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936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512000" y="1478250"/>
            <a:ext cx="7290000" cy="4211777"/>
            <a:chOff x="1674374" y="1196700"/>
            <a:chExt cx="8923330" cy="51554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" t="19178" r="1074" b="1476"/>
            <a:stretch/>
          </p:blipFill>
          <p:spPr>
            <a:xfrm>
              <a:off x="1674374" y="1196700"/>
              <a:ext cx="8923330" cy="5155428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674374" y="1196700"/>
              <a:ext cx="5680290" cy="3329581"/>
              <a:chOff x="141678" y="1191980"/>
              <a:chExt cx="5619764" cy="32941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34" t="11609" r="4497" b="8806"/>
              <a:stretch/>
            </p:blipFill>
            <p:spPr>
              <a:xfrm>
                <a:off x="141678" y="1191980"/>
                <a:ext cx="5619764" cy="329410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</p:pic>
          <p:sp>
            <p:nvSpPr>
              <p:cNvPr id="18" name="Oval 17"/>
              <p:cNvSpPr/>
              <p:nvPr/>
            </p:nvSpPr>
            <p:spPr>
              <a:xfrm>
                <a:off x="2516134" y="2074278"/>
                <a:ext cx="859168" cy="25774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  <p:sp>
        <p:nvSpPr>
          <p:cNvPr id="20" name="Content Placeholder 19"/>
          <p:cNvSpPr>
            <a:spLocks noGrp="1"/>
          </p:cNvSpPr>
          <p:nvPr>
            <p:ph idx="4294967295"/>
          </p:nvPr>
        </p:nvSpPr>
        <p:spPr>
          <a:xfrm>
            <a:off x="6264000" y="1613250"/>
            <a:ext cx="2376000" cy="108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Some space (~ 5m at each side of the ADT) was already foreseen for a possible damper upgrade</a:t>
            </a:r>
            <a:endParaRPr lang="en-GB" sz="1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10123" y="3802968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Oval 9"/>
          <p:cNvSpPr/>
          <p:nvPr/>
        </p:nvSpPr>
        <p:spPr>
          <a:xfrm>
            <a:off x="2978488" y="3807731"/>
            <a:ext cx="363613" cy="119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/>
          <p:cNvSpPr/>
          <p:nvPr/>
        </p:nvSpPr>
        <p:spPr>
          <a:xfrm>
            <a:off x="4953022" y="5258250"/>
            <a:ext cx="10481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accent5"/>
                </a:solidFill>
              </a:rPr>
              <a:t>LHC, point 4</a:t>
            </a:r>
            <a:endParaRPr lang="en-GB" sz="135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00" y="1338770"/>
            <a:ext cx="8370000" cy="4428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792000"/>
            <a:ext cx="7920000" cy="59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4860000" y="4752000"/>
            <a:ext cx="2880000" cy="720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 x </a:t>
            </a:r>
            <a:r>
              <a:rPr lang="en-US" sz="1600" b="1" dirty="0" err="1" smtClean="0"/>
              <a:t>slotline</a:t>
            </a:r>
            <a:r>
              <a:rPr lang="en-US" sz="1600" b="1" dirty="0" smtClean="0"/>
              <a:t> kicker</a:t>
            </a:r>
          </a:p>
          <a:p>
            <a:pPr algn="ctr"/>
            <a:r>
              <a:rPr lang="en-US" sz="1600" b="1" dirty="0" smtClean="0"/>
              <a:t>Powered @ 2 x 250 W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828000" y="1368000"/>
            <a:ext cx="2880000" cy="720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 </a:t>
            </a:r>
            <a:r>
              <a:rPr lang="en-US" sz="1600" b="1" dirty="0" err="1" smtClean="0"/>
              <a:t>strimpline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2 x 250 W</a:t>
            </a:r>
            <a:endParaRPr lang="en-US" sz="1600" b="1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6120000" y="3960000"/>
            <a:ext cx="360000" cy="72000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692000" y="2160000"/>
            <a:ext cx="360000" cy="720000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stabilization using 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Injection of high intensity single bunches beyond the Q22 TMCI threshold around 3.0 – 3.5e11 ppb</a:t>
            </a:r>
          </a:p>
          <a:p>
            <a:pPr algn="just"/>
            <a:r>
              <a:rPr lang="en-US" sz="2000" dirty="0" smtClean="0"/>
              <a:t>200 MHz voltage at 2.5MV; 800 MHz active</a:t>
            </a:r>
          </a:p>
          <a:p>
            <a:pPr algn="just"/>
            <a:r>
              <a:rPr lang="en-US" sz="2000" dirty="0" smtClean="0"/>
              <a:t>Chromaticity set close to zero @ Q’/Q = 0.05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44000" y="2808000"/>
            <a:ext cx="3960000" cy="3816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Beam setup </a:t>
            </a:r>
            <a:r>
              <a:rPr lang="en-US" sz="1600" b="1" dirty="0" smtClean="0">
                <a:solidFill>
                  <a:srgbClr val="FF0000"/>
                </a:solidFill>
              </a:rPr>
              <a:t>for TMCI signature </a:t>
            </a:r>
            <a:r>
              <a:rPr lang="en-US" sz="1600" dirty="0" smtClean="0"/>
              <a:t>accompanied by fast losses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Once </a:t>
            </a:r>
            <a:r>
              <a:rPr lang="en-US" sz="1600" b="1" dirty="0" smtClean="0">
                <a:solidFill>
                  <a:srgbClr val="FF0000"/>
                </a:solidFill>
              </a:rPr>
              <a:t>stable unstable conditions </a:t>
            </a:r>
            <a:r>
              <a:rPr lang="en-US" sz="1600" dirty="0" smtClean="0"/>
              <a:t>were reached, </a:t>
            </a:r>
            <a:r>
              <a:rPr lang="en-US" sz="1600" b="1" dirty="0" smtClean="0">
                <a:solidFill>
                  <a:srgbClr val="FF0000"/>
                </a:solidFill>
              </a:rPr>
              <a:t>different configuration for the wideband feedback </a:t>
            </a:r>
            <a:r>
              <a:rPr lang="en-US" sz="1600" dirty="0" smtClean="0"/>
              <a:t>were tested: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Wideband feedback in open/closed loop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Wideband feedback in conjunction as well as without the transverse damper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792000"/>
            <a:ext cx="3600000" cy="2618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204000"/>
            <a:ext cx="4680000" cy="340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3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68A2-F2B8-468D-AF76-89309194F2AF}" type="datetime1">
              <a:rPr lang="en-US" smtClean="0"/>
              <a:t>11/20/2018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stabilization using the </a:t>
            </a:r>
            <a:r>
              <a:rPr lang="en-US" dirty="0" err="1" smtClean="0"/>
              <a:t>slotline</a:t>
            </a:r>
            <a:r>
              <a:rPr lang="en-US" dirty="0" smtClean="0"/>
              <a:t> kicker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Injection of high intensity single bunches beyond the Q22 TMCI threshold around 3.0 – 3.5e11 ppb</a:t>
            </a:r>
          </a:p>
          <a:p>
            <a:pPr algn="just"/>
            <a:r>
              <a:rPr lang="en-US" sz="2000" dirty="0" smtClean="0"/>
              <a:t>200 MHz voltage at 2.5MV; 800 MHz active</a:t>
            </a:r>
          </a:p>
          <a:p>
            <a:pPr algn="just"/>
            <a:r>
              <a:rPr lang="en-US" sz="2000" dirty="0" smtClean="0"/>
              <a:t>Chromaticity set close to zero @ Q’/Q = 0.05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44000" y="2808000"/>
            <a:ext cx="3960000" cy="3816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Beam setup </a:t>
            </a:r>
            <a:r>
              <a:rPr lang="en-US" sz="1600" b="1" dirty="0" smtClean="0">
                <a:solidFill>
                  <a:srgbClr val="FF0000"/>
                </a:solidFill>
              </a:rPr>
              <a:t>for TMCI signature </a:t>
            </a:r>
            <a:r>
              <a:rPr lang="en-US" sz="1600" dirty="0" smtClean="0"/>
              <a:t>accompanied by fast losses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Once </a:t>
            </a:r>
            <a:r>
              <a:rPr lang="en-US" sz="1600" b="1" dirty="0" smtClean="0">
                <a:solidFill>
                  <a:srgbClr val="FF0000"/>
                </a:solidFill>
              </a:rPr>
              <a:t>stable unstable conditions </a:t>
            </a:r>
            <a:r>
              <a:rPr lang="en-US" sz="1600" dirty="0" smtClean="0"/>
              <a:t>were reached, </a:t>
            </a:r>
            <a:r>
              <a:rPr lang="en-US" sz="1600" b="1" dirty="0" smtClean="0">
                <a:solidFill>
                  <a:srgbClr val="FF0000"/>
                </a:solidFill>
              </a:rPr>
              <a:t>different configuration for the wideband feedback </a:t>
            </a:r>
            <a:r>
              <a:rPr lang="en-US" sz="1600" dirty="0" smtClean="0"/>
              <a:t>were tested: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Wideband feedback in open/closed loop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Wideband feedback in conjunction as well as without the transverse damper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204000"/>
            <a:ext cx="4680000" cy="340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864000"/>
            <a:ext cx="3600000" cy="2618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152000" y="1620000"/>
            <a:ext cx="6840000" cy="3816000"/>
          </a:xfrm>
          <a:prstGeom prst="roundRect">
            <a:avLst>
              <a:gd name="adj" fmla="val 2220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US" b="1" dirty="0" smtClean="0">
              <a:solidFill>
                <a:schemeClr val="tx2"/>
              </a:solidFill>
            </a:endParaRP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Observations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wideband feedback was able to </a:t>
            </a:r>
            <a:r>
              <a:rPr lang="en-US" sz="1600" b="1" dirty="0" smtClean="0">
                <a:solidFill>
                  <a:srgbClr val="FF0000"/>
                </a:solidFill>
              </a:rPr>
              <a:t>stabilize against the instability </a:t>
            </a:r>
            <a:r>
              <a:rPr lang="en-US" sz="1600" dirty="0" smtClean="0"/>
              <a:t>making possible the injection of bunches with intensities </a:t>
            </a:r>
            <a:r>
              <a:rPr lang="en-US" sz="1600" b="1" dirty="0" smtClean="0">
                <a:solidFill>
                  <a:srgbClr val="FF0000"/>
                </a:solidFill>
              </a:rPr>
              <a:t>well beyond 3e11 ppb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The wideband feedback was able to stabilize against this instability</a:t>
            </a:r>
            <a:r>
              <a:rPr lang="en-US" sz="1600" b="1" dirty="0" smtClean="0">
                <a:solidFill>
                  <a:srgbClr val="FF0000"/>
                </a:solidFill>
              </a:rPr>
              <a:t> also in absence of the transverse damper</a:t>
            </a:r>
            <a:r>
              <a:rPr lang="en-US" sz="1600" dirty="0" smtClean="0"/>
              <a:t>! This is still to be understood…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Impact of the </a:t>
            </a:r>
            <a:r>
              <a:rPr lang="en-US" sz="1600" dirty="0" err="1" smtClean="0"/>
              <a:t>slotline</a:t>
            </a:r>
            <a:r>
              <a:rPr lang="en-US" sz="1600" dirty="0" smtClean="0"/>
              <a:t> kicker?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Less injection oscillations that would saturate the WBFB?</a:t>
            </a:r>
          </a:p>
        </p:txBody>
      </p:sp>
    </p:spTree>
    <p:extLst>
      <p:ext uri="{BB962C8B-B14F-4D97-AF65-F5344CB8AC3E}">
        <p14:creationId xmlns:p14="http://schemas.microsoft.com/office/powerpoint/2010/main" val="29195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Observations during the 2017 high intensity run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1903390"/>
            <a:ext cx="6588000" cy="4392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37000" y="2096890"/>
            <a:ext cx="243000" cy="1404000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00" y="2015890"/>
            <a:ext cx="2430000" cy="3834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Investigation beam stability and incoherent losses as a function of chromaticity for high intensity beams.</a:t>
            </a:r>
          </a:p>
          <a:p>
            <a:endParaRPr lang="en-US" sz="1350" dirty="0">
              <a:sym typeface="Wingdings" panose="05000000000000000000" pitchFamily="2" charset="2"/>
            </a:endParaRPr>
          </a:p>
          <a:p>
            <a:r>
              <a:rPr lang="en-US" sz="1350" dirty="0">
                <a:sym typeface="Wingdings" panose="05000000000000000000" pitchFamily="2" charset="2"/>
              </a:rPr>
              <a:t>BCMS beam – 4 x 48 bunches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582891"/>
            <a:ext cx="5400000" cy="3471428"/>
          </a:xfrm>
          <a:prstGeom prst="rect">
            <a:avLst/>
          </a:prstGeom>
          <a:ln w="254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645000" y="1313890"/>
            <a:ext cx="5130000" cy="4779000"/>
            <a:chOff x="5040000" y="144000"/>
            <a:chExt cx="6840000" cy="6372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144000"/>
              <a:ext cx="6840000" cy="34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000" y="3096000"/>
              <a:ext cx="6840000" cy="34200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699000" y="1367890"/>
            <a:ext cx="5103000" cy="2268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3699000" y="3716890"/>
            <a:ext cx="5103000" cy="2268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404000" y="3014890"/>
            <a:ext cx="594000" cy="243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1404000" y="3473890"/>
            <a:ext cx="594000" cy="243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92000" y="720000"/>
            <a:ext cx="3600000" cy="360000"/>
          </a:xfrm>
          <a:prstGeom prst="rect">
            <a:avLst/>
          </a:prstGeom>
          <a:ln w="25400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Horizontal instability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Observations during the 2017 high intensity run</a:t>
            </a:r>
            <a:endParaRPr lang="en-GB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1903390"/>
            <a:ext cx="6588000" cy="43920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6/18/2018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37000" y="2096890"/>
            <a:ext cx="243000" cy="1404000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00" y="2015890"/>
            <a:ext cx="2430000" cy="3834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Investigation beam stability and incoherent losses as a function of chromaticity for high intensity beams.</a:t>
            </a:r>
          </a:p>
          <a:p>
            <a:endParaRPr lang="en-US" sz="1350" dirty="0">
              <a:sym typeface="Wingdings" panose="05000000000000000000" pitchFamily="2" charset="2"/>
            </a:endParaRPr>
          </a:p>
          <a:p>
            <a:r>
              <a:rPr lang="en-US" sz="1350" dirty="0">
                <a:sym typeface="Wingdings" panose="05000000000000000000" pitchFamily="2" charset="2"/>
              </a:rPr>
              <a:t>BCMS beam – 4 x 48 bunches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HB2018 Workshop - Kevin Li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582891"/>
            <a:ext cx="5400000" cy="3471428"/>
          </a:xfrm>
          <a:prstGeom prst="rect">
            <a:avLst/>
          </a:prstGeom>
          <a:ln w="254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404000" y="3014890"/>
            <a:ext cx="594000" cy="243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1404000" y="3473890"/>
            <a:ext cx="594000" cy="243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1205890"/>
            <a:ext cx="4488750" cy="256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04000" y="1313890"/>
            <a:ext cx="4482000" cy="237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0" y="3608890"/>
            <a:ext cx="4488750" cy="256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04000" y="3770890"/>
            <a:ext cx="4482000" cy="2376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>
            <a:glow rad="63500">
              <a:schemeClr val="accent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ounded Rectangle 17"/>
          <p:cNvSpPr/>
          <p:nvPr/>
        </p:nvSpPr>
        <p:spPr>
          <a:xfrm>
            <a:off x="306000" y="5309890"/>
            <a:ext cx="8532000" cy="702000"/>
          </a:xfrm>
          <a:prstGeom prst="roundRect">
            <a:avLst>
              <a:gd name="adj" fmla="val 12945"/>
            </a:avLst>
          </a:prstGeom>
          <a:solidFill>
            <a:schemeClr val="lt1">
              <a:alpha val="95000"/>
            </a:schemeClr>
          </a:solidFill>
          <a:ln w="254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Clearly, a wideband feedback system could </a:t>
            </a:r>
            <a:r>
              <a:rPr lang="en-US" sz="1350" b="1" dirty="0">
                <a:solidFill>
                  <a:srgbClr val="FF0000"/>
                </a:solidFill>
              </a:rPr>
              <a:t>extend the operational parameter space</a:t>
            </a:r>
            <a:r>
              <a:rPr lang="en-US" sz="1350" dirty="0"/>
              <a:t> for working also at low </a:t>
            </a:r>
            <a:r>
              <a:rPr lang="en-US" sz="1350" dirty="0" err="1"/>
              <a:t>chromaticities</a:t>
            </a:r>
            <a:r>
              <a:rPr lang="en-US" sz="1350" dirty="0"/>
              <a:t>. The present system works exclusively in the vertical plane, however.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000" y="720000"/>
            <a:ext cx="3600000" cy="360000"/>
          </a:xfrm>
          <a:prstGeom prst="rect">
            <a:avLst/>
          </a:prstGeom>
          <a:ln w="25400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Horizontal instability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8.9313"/>
  <p:tag name="ORIGINALWIDTH" val="2729.659"/>
  <p:tag name="LATEXADDIN" val="\documentclass{article}&#10;&#10;\usepackage{amsmath}&#10;\usepackage{amssymb}&#10;\usepackage{textcomp}&#10;\usepackage[dvipsnames, table]{xcolor}&#10;&#10;\renewcommand*\sfdefault{lcmss}&#10;\renewcommand*\familydefault{\sfdefault} %% Only if the base font of the document is to be sans serif&#10;\usepackage[T1]{fontenc}&#10;&#10;% Uncomment this line for sans-serif font&#10;%\everymath{\mathsf{\xdef\mysf{\mathgroup\the\mathgroup\relax}}\mysf}&#10;&#10;% Uncomment these lines for colored equations&#10;\definecolor{cern1}{RGB}{3, 55, 95}&#10;\definecolor{cern2}{RGB}{41, 158, 248}&#10;\definecolor{cern3}{RGB}{40, 40, 40}&#10;\definecolor{cern4}{RGB}{95, 57, 0}&#10;\definecolor{cern5}{RGB}{172, 108, 11}&#10;&#10;\definecolor{fgcolor}{RGB}{0,0,0}&#10;\definecolor{bgcolor}{RGB}{255,255,255}&#10;\pagecolor{bgcolor}\color{cern3}&#10;&#10;\pagestyle{empty}&#10;\begin{document}&#10;&#10;For exponential damping (with $g = \frac{2}{\tau_d}$):&#10;\[x'' \propto -x' \textrm{ or } &#10;\Delta x' = \frac{x_{-90}}{\beta} \times g\]&#10;&#10;\end{document}"/>
  <p:tag name="IGUANATEXSIZE" val="20"/>
  <p:tag name="IGUANATEXCURSOR" val="9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600.6749"/>
  <p:tag name="LATEXADDIN" val="\documentclass{article}&#10;&#10;\usepackage{amsmath}&#10;\usepackage{amssymb}&#10;\usepackage{textcomp}&#10;\usepackage[svgnames, table]{xcolor}&#10;&#10;\renewcommand*\sfdefault{lcmss}&#10;\renewcommand*\familydefault{\sfdefault}&#10;\usepackage[T1]{fontenc}&#10;&#10;% Uncomment this line for sans-serif font&#10;%\everymath{\mathsf{\xdef\mysf{\mathgroup\the\mathgroup\relax}}\mysf}&#10;&#10;% Uncomment these lines for colored equations&#10;\definecolor{cern}{RGB}{40,40,40}&#10;\definecolor{cernblue}{RGB}{0, 83, 161}&#10;\color{cern}&#10;\color{Brown}&#10;&#10;\pagestyle{empty}&#10;\begin{document}&#10;\[&#10;\Delta x' \propto \frac{e V_\perp}{E}&#10;\]&#10;\end{document}"/>
  <p:tag name="IGUANATEXSIZE" val="20"/>
  <p:tag name="IGUANATEXCURSOR" val="53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8.9313"/>
  <p:tag name="ORIGINALWIDTH" val="2729.659"/>
  <p:tag name="LATEXADDIN" val="\documentclass{article}&#10;&#10;\usepackage{amsmath}&#10;\usepackage{amssymb}&#10;\usepackage{textcomp}&#10;\usepackage[dvipsnames, table]{xcolor}&#10;&#10;\renewcommand*\sfdefault{lcmss}&#10;\renewcommand*\familydefault{\sfdefault} %% Only if the base font of the document is to be sans serif&#10;\usepackage[T1]{fontenc}&#10;&#10;% Uncomment this line for sans-serif font&#10;%\everymath{\mathsf{\xdef\mysf{\mathgroup\the\mathgroup\relax}}\mysf}&#10;&#10;% Uncomment these lines for colored equations&#10;\definecolor{cern1}{RGB}{3, 55, 95}&#10;\definecolor{cern2}{RGB}{41, 158, 248}&#10;\definecolor{cern3}{RGB}{40, 40, 40}&#10;\definecolor{cern4}{RGB}{95, 57, 0}&#10;\definecolor{cern5}{RGB}{172, 108, 11}&#10;&#10;\definecolor{fgcolor}{RGB}{0,0,0}&#10;\definecolor{bgcolor}{RGB}{255,255,255}&#10;\pagecolor{bgcolor}\color{cern3}&#10;&#10;\pagestyle{empty}&#10;\begin{document}&#10;&#10;For exponential damping (with $g = \frac{2}{\tau_d}$):&#10;\[x'' \propto -x' \textrm{ or } &#10;\Delta x' = \frac{x_{-90}}{\beta} \times g\]&#10;&#10;\end{document}"/>
  <p:tag name="IGUANATEXSIZE" val="20"/>
  <p:tag name="IGUANATEXCURSOR" val="90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600.6749"/>
  <p:tag name="LATEXADDIN" val="\documentclass{article}&#10;&#10;\usepackage{amsmath}&#10;\usepackage{amssymb}&#10;\usepackage{textcomp}&#10;\usepackage[svgnames, table]{xcolor}&#10;&#10;\renewcommand*\sfdefault{lcmss}&#10;\renewcommand*\familydefault{\sfdefault}&#10;\usepackage[T1]{fontenc}&#10;&#10;% Uncomment this line for sans-serif font&#10;%\everymath{\mathsf{\xdef\mysf{\mathgroup\the\mathgroup\relax}}\mysf}&#10;&#10;% Uncomment these lines for colored equations&#10;\definecolor{cern}{RGB}{40,40,40}&#10;\definecolor{cernblue}{RGB}{0, 83, 161}&#10;\color{cern}&#10;\color{Brown}&#10;&#10;\pagestyle{empty}&#10;\begin{document}&#10;\[&#10;\Delta x' \propto \frac{e V_\perp}{E}&#10;\]&#10;\end{document}"/>
  <p:tag name="IGUANATEXSIZE" val="20"/>
  <p:tag name="IGUANATEXCURSOR" val="53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Earthtone">
      <a:dk1>
        <a:srgbClr val="282828"/>
      </a:dk1>
      <a:lt1>
        <a:srgbClr val="FFFFFF"/>
      </a:lt1>
      <a:dk2>
        <a:srgbClr val="44546A"/>
      </a:dk2>
      <a:lt2>
        <a:srgbClr val="FFFFFF"/>
      </a:lt2>
      <a:accent1>
        <a:srgbClr val="8F3B1B"/>
      </a:accent1>
      <a:accent2>
        <a:srgbClr val="D57500"/>
      </a:accent2>
      <a:accent3>
        <a:srgbClr val="DBCA69"/>
      </a:accent3>
      <a:accent4>
        <a:srgbClr val="668D3C"/>
      </a:accent4>
      <a:accent5>
        <a:srgbClr val="4E6172"/>
      </a:accent5>
      <a:accent6>
        <a:srgbClr val="A9A18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56811</TotalTime>
  <Words>1714</Words>
  <Application>Microsoft Office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Office Theme</vt:lpstr>
      <vt:lpstr>Latest update on the wideband feedback system</vt:lpstr>
      <vt:lpstr>This year’s activities</vt:lpstr>
      <vt:lpstr>The slotline kicker</vt:lpstr>
      <vt:lpstr>The slotline kicker</vt:lpstr>
      <vt:lpstr>The slotline kicker</vt:lpstr>
      <vt:lpstr>Beam stabilization using the slotline kicker</vt:lpstr>
      <vt:lpstr>Beam stabilization using the slotline kicker</vt:lpstr>
      <vt:lpstr>Observations during the 2017 high intensity run</vt:lpstr>
      <vt:lpstr>Observations during the 2017 high intensity run</vt:lpstr>
      <vt:lpstr>High intensity horizontal instability</vt:lpstr>
      <vt:lpstr>High intensity horizontal instability</vt:lpstr>
      <vt:lpstr>High intensity horizontal instability</vt:lpstr>
      <vt:lpstr>High intensity horizontal instability</vt:lpstr>
      <vt:lpstr>High intensity horizontal instability</vt:lpstr>
      <vt:lpstr>Conclusions</vt:lpstr>
      <vt:lpstr>PowerPoint Presentation</vt:lpstr>
      <vt:lpstr>Beam stabilization using the slotline kicker</vt:lpstr>
      <vt:lpstr>PowerPoint Presentation</vt:lpstr>
      <vt:lpstr>Outlook – using the slotline kicker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Shing Bruce Li</dc:creator>
  <cp:lastModifiedBy>Kevin Li</cp:lastModifiedBy>
  <cp:revision>2993</cp:revision>
  <cp:lastPrinted>2017-10-30T14:53:01Z</cp:lastPrinted>
  <dcterms:created xsi:type="dcterms:W3CDTF">2016-01-05T14:08:19Z</dcterms:created>
  <dcterms:modified xsi:type="dcterms:W3CDTF">2018-11-20T12:44:19Z</dcterms:modified>
</cp:coreProperties>
</file>