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8" r:id="rId2"/>
    <p:sldId id="433" r:id="rId3"/>
    <p:sldId id="437" r:id="rId4"/>
    <p:sldId id="441" r:id="rId5"/>
    <p:sldId id="442" r:id="rId6"/>
    <p:sldId id="439" r:id="rId7"/>
    <p:sldId id="434" r:id="rId8"/>
    <p:sldId id="443" r:id="rId9"/>
    <p:sldId id="424" r:id="rId10"/>
    <p:sldId id="444" r:id="rId11"/>
    <p:sldId id="409" r:id="rId12"/>
    <p:sldId id="435" r:id="rId13"/>
    <p:sldId id="445" r:id="rId14"/>
    <p:sldId id="446" r:id="rId15"/>
    <p:sldId id="447" r:id="rId16"/>
    <p:sldId id="448" r:id="rId1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4" autoAdjust="0"/>
    <p:restoredTop sz="95701" autoAdjust="0"/>
  </p:normalViewPr>
  <p:slideViewPr>
    <p:cSldViewPr snapToGrid="0">
      <p:cViewPr varScale="1">
        <p:scale>
          <a:sx n="85" d="100"/>
          <a:sy n="85" d="100"/>
        </p:scale>
        <p:origin x="672" y="96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4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0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6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9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52AB-0279-4F27-B745-9AE7AB92DA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61"/>
            <a:ext cx="8763034" cy="4745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7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97" y="800649"/>
            <a:ext cx="7772400" cy="3235380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Simulations of instabilities during ramp</a:t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1800" dirty="0" smtClean="0"/>
              <a:t>6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of March 2018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689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J. Repond</a:t>
            </a:r>
            <a:endParaRPr lang="en-US" sz="2400" i="1" dirty="0" smtClean="0"/>
          </a:p>
        </p:txBody>
      </p:sp>
      <p:sp>
        <p:nvSpPr>
          <p:cNvPr id="5" name="ZoneTexte 4"/>
          <p:cNvSpPr txBox="1"/>
          <p:nvPr/>
        </p:nvSpPr>
        <p:spPr>
          <a:xfrm flipH="1">
            <a:off x="75584" y="5338529"/>
            <a:ext cx="900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Acknowledgements</a:t>
            </a:r>
            <a:r>
              <a:rPr lang="fr-FR" sz="2000" dirty="0" smtClean="0"/>
              <a:t>: E. Shaposhnikova, T. Bohl, A. Lasheen, M. Schwarz, G. Papotti,   S. Albright, H. Bartosik, SPS, </a:t>
            </a:r>
            <a:r>
              <a:rPr lang="en-US" sz="2000" dirty="0" smtClean="0"/>
              <a:t>PS, </a:t>
            </a:r>
            <a:r>
              <a:rPr lang="en-US" sz="2000" dirty="0"/>
              <a:t>PSB OP </a:t>
            </a:r>
            <a:r>
              <a:rPr lang="en-US" sz="2000" dirty="0" smtClean="0"/>
              <a:t>teams, MD </a:t>
            </a:r>
            <a:r>
              <a:rPr lang="en-US" sz="2000" dirty="0"/>
              <a:t>coordinators, BLonD dev. team.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9760" y="2934219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LIU-SPS </a:t>
            </a:r>
            <a:r>
              <a:rPr lang="fr-CH" dirty="0" err="1" smtClean="0"/>
              <a:t>Beam</a:t>
            </a:r>
            <a:r>
              <a:rPr lang="fr-CH" dirty="0" smtClean="0"/>
              <a:t> Dynamics </a:t>
            </a:r>
            <a:r>
              <a:rPr lang="fr-CH" dirty="0" err="1" smtClean="0"/>
              <a:t>Working</a:t>
            </a:r>
            <a:r>
              <a:rPr lang="fr-CH" dirty="0" smtClean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74"/>
          <p:cNvSpPr>
            <a:spLocks noGrp="1"/>
          </p:cNvSpPr>
          <p:nvPr>
            <p:ph type="sldNum" sz="quarter" idx="4294967295"/>
          </p:nvPr>
        </p:nvSpPr>
        <p:spPr>
          <a:xfrm>
            <a:off x="7010400" y="1"/>
            <a:ext cx="2133600" cy="260648"/>
          </a:xfrm>
          <a:prstGeom prst="rect">
            <a:avLst/>
          </a:prstGeom>
        </p:spPr>
        <p:txBody>
          <a:bodyPr/>
          <a:lstStyle/>
          <a:p>
            <a:fld id="{80312B61-8FBB-43B8-A6DD-B3B75C37806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C:\Heiko\Presentations\2012-02_PerformanceOfInjectorsChamonix\LIUThankYou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63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229" y="2043486"/>
            <a:ext cx="5751653" cy="234667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Backup slides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7" y="836712"/>
            <a:ext cx="7105654" cy="53267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Instability threshold with 12 bunches</a:t>
            </a:r>
            <a:endParaRPr lang="en-US" sz="32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495" y="6347901"/>
            <a:ext cx="263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Courtesy: T. Argyropoulos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3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90686" y="5941382"/>
            <a:ext cx="2057400" cy="365125"/>
          </a:xfrm>
        </p:spPr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64447" y="137674"/>
            <a:ext cx="8591550" cy="1325563"/>
          </a:xfrm>
        </p:spPr>
        <p:txBody>
          <a:bodyPr>
            <a:normAutofit/>
          </a:bodyPr>
          <a:lstStyle/>
          <a:p>
            <a:pPr algn="ctr"/>
            <a:r>
              <a:rPr lang="fr-CH" sz="4000" dirty="0">
                <a:solidFill>
                  <a:srgbClr val="0070C0"/>
                </a:solidFill>
              </a:rPr>
              <a:t>Flat </a:t>
            </a:r>
            <a:r>
              <a:rPr lang="fr-CH" sz="4000" dirty="0" err="1">
                <a:solidFill>
                  <a:srgbClr val="0070C0"/>
                </a:solidFill>
              </a:rPr>
              <a:t>bottom</a:t>
            </a:r>
            <a:r>
              <a:rPr lang="fr-CH" sz="4000" dirty="0">
                <a:solidFill>
                  <a:srgbClr val="0070C0"/>
                </a:solidFill>
              </a:rPr>
              <a:t> </a:t>
            </a:r>
            <a:r>
              <a:rPr lang="fr-CH" sz="4000" dirty="0" err="1">
                <a:solidFill>
                  <a:srgbClr val="0070C0"/>
                </a:solidFill>
              </a:rPr>
              <a:t>instability</a:t>
            </a:r>
            <a:r>
              <a:rPr lang="fr-CH" sz="4000" dirty="0">
                <a:solidFill>
                  <a:srgbClr val="0070C0"/>
                </a:solidFill>
              </a:rPr>
              <a:t> </a:t>
            </a:r>
            <a:r>
              <a:rPr lang="fr-CH" sz="4000" dirty="0" err="1">
                <a:solidFill>
                  <a:srgbClr val="0070C0"/>
                </a:solidFill>
              </a:rPr>
              <a:t>observed</a:t>
            </a:r>
            <a:r>
              <a:rPr lang="fr-CH" sz="4000" dirty="0">
                <a:solidFill>
                  <a:srgbClr val="0070C0"/>
                </a:solidFill>
              </a:rPr>
              <a:t>      </a:t>
            </a:r>
            <a:r>
              <a:rPr lang="fr-CH" sz="4000" dirty="0" err="1">
                <a:solidFill>
                  <a:srgbClr val="0070C0"/>
                </a:solidFill>
              </a:rPr>
              <a:t>during</a:t>
            </a:r>
            <a:r>
              <a:rPr lang="fr-CH" sz="4000" dirty="0">
                <a:solidFill>
                  <a:srgbClr val="0070C0"/>
                </a:solidFill>
              </a:rPr>
              <a:t> high </a:t>
            </a:r>
            <a:r>
              <a:rPr lang="fr-CH" sz="4000" dirty="0" err="1">
                <a:solidFill>
                  <a:srgbClr val="0070C0"/>
                </a:solidFill>
              </a:rPr>
              <a:t>intensity</a:t>
            </a:r>
            <a:r>
              <a:rPr lang="fr-CH" sz="4000" dirty="0">
                <a:solidFill>
                  <a:srgbClr val="0070C0"/>
                </a:solidFill>
              </a:rPr>
              <a:t> </a:t>
            </a:r>
            <a:r>
              <a:rPr lang="fr-CH" sz="4000" dirty="0" err="1">
                <a:solidFill>
                  <a:srgbClr val="0070C0"/>
                </a:solidFill>
              </a:rPr>
              <a:t>run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21836" y="1396328"/>
            <a:ext cx="4134161" cy="5343964"/>
            <a:chOff x="4757885" y="1274551"/>
            <a:chExt cx="4134161" cy="5343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50370" y="1296222"/>
                  <a:ext cx="3148554" cy="5903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600" b="1" dirty="0" err="1"/>
                    <a:t>Bunch</a:t>
                  </a:r>
                  <a:r>
                    <a:rPr lang="fr-CH" sz="1600" b="1" dirty="0"/>
                    <a:t> </a:t>
                  </a:r>
                  <a:r>
                    <a:rPr lang="fr-CH" sz="1600" b="1" dirty="0" err="1"/>
                    <a:t>length</a:t>
                  </a:r>
                  <a:r>
                    <a:rPr lang="fr-CH" sz="1600" b="1" dirty="0"/>
                    <a:t> for multi-batch </a:t>
                  </a:r>
                  <a:r>
                    <a:rPr lang="fr-CH" sz="1600" b="1" dirty="0" err="1"/>
                    <a:t>beam</a:t>
                  </a:r>
                  <a:endParaRPr lang="fr-CH" sz="1600" b="1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fr-CH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CH" sz="1600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H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a14:m>
                  <a:r>
                    <a:rPr lang="en-US" sz="1600" b="1" dirty="0"/>
                    <a:t> ppb, 48 bunches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0370" y="1296222"/>
                  <a:ext cx="3148554" cy="590354"/>
                </a:xfrm>
                <a:prstGeom prst="rect">
                  <a:avLst/>
                </a:prstGeom>
                <a:blipFill>
                  <a:blip r:embed="rId2"/>
                  <a:stretch>
                    <a:fillRect l="-969" t="-3125" r="-581" b="-13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4822251" y="4258350"/>
              <a:ext cx="400542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600" dirty="0"/>
                <a:t>Multi-batch </a:t>
              </a:r>
              <a:r>
                <a:rPr lang="fr-CH" sz="1600" dirty="0" err="1"/>
                <a:t>instability</a:t>
              </a:r>
              <a:endParaRPr lang="fr-CH" sz="1600" dirty="0"/>
            </a:p>
            <a:p>
              <a:pPr lvl="1"/>
              <a:r>
                <a:rPr lang="fr-CH" sz="1600" b="1" dirty="0">
                  <a:sym typeface="Wingdings" panose="05000000000000000000" pitchFamily="2" charset="2"/>
                </a:rPr>
                <a:t> </a:t>
              </a:r>
              <a:r>
                <a:rPr lang="fr-CH" sz="1600" b="1" dirty="0"/>
                <a:t>Injection of second batch drives the first one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600" dirty="0"/>
                <a:t>Possible causes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Power limitation (uncompensated beam loading)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Uncaptured beam passing through the first batch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Unexpected behavior of LLRF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7885" y="1274551"/>
              <a:ext cx="4134161" cy="53439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58499" y="1916439"/>
              <a:ext cx="2732932" cy="2387265"/>
              <a:chOff x="5442170" y="1959047"/>
              <a:chExt cx="2732932" cy="238726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7" t="6022" r="12081" b="1608"/>
              <a:stretch/>
            </p:blipFill>
            <p:spPr>
              <a:xfrm>
                <a:off x="5460314" y="1959047"/>
                <a:ext cx="2714788" cy="238726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2" t="25396" r="93698" b="32930"/>
              <a:stretch/>
            </p:blipFill>
            <p:spPr>
              <a:xfrm>
                <a:off x="5442170" y="2480997"/>
                <a:ext cx="166915" cy="11684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98" t="86049" r="33086" b="9893"/>
              <a:stretch/>
            </p:blipFill>
            <p:spPr>
              <a:xfrm>
                <a:off x="6587190" y="4223657"/>
                <a:ext cx="674914" cy="113806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304692" y="1416508"/>
            <a:ext cx="4134161" cy="5323784"/>
            <a:chOff x="264447" y="1274551"/>
            <a:chExt cx="4134161" cy="53237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93873" y="1296222"/>
                  <a:ext cx="3201967" cy="5903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600" b="1" dirty="0" err="1"/>
                    <a:t>Bunch</a:t>
                  </a:r>
                  <a:r>
                    <a:rPr lang="fr-CH" sz="1600" b="1" dirty="0"/>
                    <a:t> </a:t>
                  </a:r>
                  <a:r>
                    <a:rPr lang="fr-CH" sz="1600" b="1" dirty="0" err="1"/>
                    <a:t>length</a:t>
                  </a:r>
                  <a:r>
                    <a:rPr lang="fr-CH" sz="1600" b="1" dirty="0"/>
                    <a:t> for single-batch </a:t>
                  </a:r>
                  <a:r>
                    <a:rPr lang="fr-CH" sz="1600" b="1" dirty="0" err="1"/>
                    <a:t>beam</a:t>
                  </a:r>
                  <a:endParaRPr lang="fr-CH" sz="1600" b="1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fr-CH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CH" sz="1600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H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a14:m>
                  <a:r>
                    <a:rPr lang="en-US" sz="1600" b="1" dirty="0"/>
                    <a:t> ppb, 48 bunches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873" y="1296222"/>
                  <a:ext cx="3201967" cy="590354"/>
                </a:xfrm>
                <a:prstGeom prst="rect">
                  <a:avLst/>
                </a:prstGeom>
                <a:blipFill>
                  <a:blip r:embed="rId5"/>
                  <a:stretch>
                    <a:fillRect l="-762" t="-3093" r="-381" b="-123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314781" y="4395645"/>
              <a:ext cx="40334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600" dirty="0" err="1"/>
                <a:t>Quality</a:t>
              </a:r>
              <a:r>
                <a:rPr lang="fr-CH" sz="1600" dirty="0"/>
                <a:t> of the </a:t>
              </a:r>
              <a:r>
                <a:rPr lang="fr-CH" sz="1600" dirty="0" err="1"/>
                <a:t>beam</a:t>
              </a:r>
              <a:r>
                <a:rPr lang="fr-CH" sz="1600" dirty="0"/>
                <a:t> </a:t>
              </a:r>
              <a:r>
                <a:rPr lang="fr-CH" sz="1600" dirty="0" err="1"/>
                <a:t>extracted</a:t>
              </a:r>
              <a:r>
                <a:rPr lang="fr-CH" sz="1600" dirty="0"/>
                <a:t> </a:t>
              </a:r>
              <a:r>
                <a:rPr lang="fr-CH" sz="1600" dirty="0" err="1"/>
                <a:t>from</a:t>
              </a:r>
              <a:r>
                <a:rPr lang="fr-CH" sz="1600" dirty="0"/>
                <a:t> the PS </a:t>
              </a:r>
              <a:r>
                <a:rPr lang="fr-CH" sz="1600" dirty="0" err="1"/>
                <a:t>was</a:t>
              </a:r>
              <a:r>
                <a:rPr lang="fr-CH" sz="1600" dirty="0"/>
                <a:t> </a:t>
              </a:r>
              <a:r>
                <a:rPr lang="fr-CH" sz="1600" dirty="0" err="1"/>
                <a:t>sufficiently</a:t>
              </a:r>
              <a:r>
                <a:rPr lang="fr-CH" sz="1600" dirty="0"/>
                <a:t> good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600" b="1" dirty="0" err="1"/>
                <a:t>Instability</a:t>
              </a:r>
              <a:r>
                <a:rPr lang="fr-CH" sz="1600" b="1" dirty="0"/>
                <a:t> </a:t>
              </a:r>
              <a:r>
                <a:rPr lang="fr-CH" sz="1600" b="1" dirty="0" err="1"/>
                <a:t>observed</a:t>
              </a:r>
              <a:r>
                <a:rPr lang="fr-CH" sz="1600" b="1" dirty="0"/>
                <a:t> </a:t>
              </a:r>
              <a:r>
                <a:rPr lang="fr-CH" sz="1600" b="1" dirty="0" err="1"/>
                <a:t>after</a:t>
              </a:r>
              <a:r>
                <a:rPr lang="fr-CH" sz="1600" b="1" dirty="0"/>
                <a:t> filamentation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600" dirty="0"/>
                <a:t>Centre of the batch more </a:t>
              </a:r>
              <a:r>
                <a:rPr lang="fr-CH" sz="1600" dirty="0" err="1"/>
                <a:t>unstable</a:t>
              </a:r>
              <a:endParaRPr lang="fr-CH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600" b="1" dirty="0" err="1"/>
                <a:t>Uncontrolled</a:t>
              </a:r>
              <a:r>
                <a:rPr lang="fr-CH" sz="1600" b="1" dirty="0"/>
                <a:t> </a:t>
              </a:r>
              <a:r>
                <a:rPr lang="fr-CH" sz="1600" b="1" dirty="0" err="1"/>
                <a:t>emittance</a:t>
              </a:r>
              <a:r>
                <a:rPr lang="fr-CH" sz="1600" b="1" dirty="0"/>
                <a:t> </a:t>
              </a:r>
              <a:r>
                <a:rPr lang="fr-CH" sz="1600" b="1" dirty="0" err="1"/>
                <a:t>blow</a:t>
              </a:r>
              <a:r>
                <a:rPr lang="fr-CH" sz="1600" b="1" dirty="0"/>
                <a:t>-up in the middle of the cycle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H" sz="1600" dirty="0" err="1"/>
                <a:t>Search</a:t>
              </a:r>
              <a:r>
                <a:rPr lang="fr-CH" sz="1600" dirty="0"/>
                <a:t> of </a:t>
              </a:r>
              <a:r>
                <a:rPr lang="fr-CH" sz="1600" dirty="0" err="1"/>
                <a:t>instability</a:t>
              </a:r>
              <a:r>
                <a:rPr lang="fr-CH" sz="1600" dirty="0"/>
                <a:t> source </a:t>
              </a:r>
              <a:r>
                <a:rPr lang="fr-CH" sz="1600" dirty="0" err="1"/>
                <a:t>ongoing</a:t>
              </a:r>
              <a:endParaRPr lang="en-US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447" y="1274551"/>
              <a:ext cx="4134161" cy="53237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50341" y="1963630"/>
              <a:ext cx="2726358" cy="2368168"/>
              <a:chOff x="850341" y="1963630"/>
              <a:chExt cx="2726358" cy="236816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09" t="5531" r="11551" b="1900"/>
              <a:stretch/>
            </p:blipFill>
            <p:spPr>
              <a:xfrm>
                <a:off x="880719" y="1963630"/>
                <a:ext cx="2695980" cy="235496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2" t="25396" r="93698" b="32930"/>
              <a:stretch/>
            </p:blipFill>
            <p:spPr>
              <a:xfrm>
                <a:off x="850341" y="2475332"/>
                <a:ext cx="166915" cy="11684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98" t="86049" r="33086" b="9893"/>
              <a:stretch/>
            </p:blipFill>
            <p:spPr>
              <a:xfrm>
                <a:off x="1959076" y="4217992"/>
                <a:ext cx="674914" cy="1138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21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92" y="156935"/>
            <a:ext cx="8591550" cy="1325563"/>
          </a:xfrm>
        </p:spPr>
        <p:txBody>
          <a:bodyPr>
            <a:normAutofit fontScale="90000"/>
          </a:bodyPr>
          <a:lstStyle/>
          <a:p>
            <a:r>
              <a:rPr lang="fr-CH" dirty="0" err="1">
                <a:solidFill>
                  <a:srgbClr val="0070C0"/>
                </a:solidFill>
              </a:rPr>
              <a:t>Coupled-bunch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instability</a:t>
            </a:r>
            <a:r>
              <a:rPr lang="fr-CH" dirty="0">
                <a:solidFill>
                  <a:srgbClr val="0070C0"/>
                </a:solidFill>
              </a:rPr>
              <a:t> and</a:t>
            </a:r>
            <a:br>
              <a:rPr lang="fr-CH" dirty="0">
                <a:solidFill>
                  <a:srgbClr val="0070C0"/>
                </a:solidFill>
              </a:rPr>
            </a:br>
            <a:r>
              <a:rPr lang="fr-CH" dirty="0">
                <a:solidFill>
                  <a:srgbClr val="0070C0"/>
                </a:solidFill>
              </a:rPr>
              <a:t>630 MHz HOM of the 200 MHz </a:t>
            </a:r>
            <a:r>
              <a:rPr lang="fr-CH" dirty="0" err="1">
                <a:solidFill>
                  <a:srgbClr val="0070C0"/>
                </a:solidFill>
              </a:rPr>
              <a:t>cavities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5713" y="2932050"/>
            <a:ext cx="3464312" cy="2534872"/>
            <a:chOff x="948172" y="4083120"/>
            <a:chExt cx="3464312" cy="2534872"/>
          </a:xfrm>
        </p:grpSpPr>
        <p:sp>
          <p:nvSpPr>
            <p:cNvPr id="3" name="TextBox 2"/>
            <p:cNvSpPr txBox="1"/>
            <p:nvPr/>
          </p:nvSpPr>
          <p:spPr>
            <a:xfrm>
              <a:off x="1082888" y="4083120"/>
              <a:ext cx="3233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b="1" dirty="0" err="1"/>
                <a:t>Form</a:t>
              </a:r>
              <a:r>
                <a:rPr lang="fr-CH" sz="1400" b="1" dirty="0"/>
                <a:t> factor for SPS FT </a:t>
              </a:r>
              <a:r>
                <a:rPr lang="fr-CH" sz="1400" b="1" dirty="0" err="1"/>
                <a:t>bunch</a:t>
              </a:r>
              <a:r>
                <a:rPr lang="fr-CH" sz="1400" b="1" dirty="0"/>
                <a:t> distribution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48172" y="4335840"/>
              <a:ext cx="3464312" cy="2282152"/>
              <a:chOff x="834571" y="2267554"/>
              <a:chExt cx="3464312" cy="228215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/>
              <a:srcRect l="1715" t="4512" r="5116" b="16530"/>
              <a:stretch/>
            </p:blipFill>
            <p:spPr>
              <a:xfrm>
                <a:off x="834571" y="2284113"/>
                <a:ext cx="3310066" cy="2068160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>
              <a:xfrm flipV="1">
                <a:off x="2119671" y="2329543"/>
                <a:ext cx="0" cy="1855618"/>
              </a:xfrm>
              <a:prstGeom prst="line">
                <a:avLst/>
              </a:prstGeom>
              <a:ln w="2222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/>
              <a:srcRect l="35323" t="89871" r="38658" b="1170"/>
              <a:stretch/>
            </p:blipFill>
            <p:spPr>
              <a:xfrm>
                <a:off x="1923730" y="4303485"/>
                <a:ext cx="870857" cy="221073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605190" y="4303485"/>
                <a:ext cx="16129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000" dirty="0" err="1"/>
                  <a:t>Courtesy</a:t>
                </a:r>
                <a:r>
                  <a:rPr lang="fr-CH" sz="1000" dirty="0"/>
                  <a:t>: E. Shaposhnikova</a:t>
                </a:r>
                <a:endParaRPr lang="en-US" sz="1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54358" y="2267554"/>
                <a:ext cx="22445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000" dirty="0"/>
                  <a:t>for 630 MHz and 1.65 ns </a:t>
                </a:r>
                <a:r>
                  <a:rPr lang="fr-CH" sz="1000" dirty="0" err="1"/>
                  <a:t>bunch</a:t>
                </a:r>
                <a:r>
                  <a:rPr lang="fr-CH" sz="1000" dirty="0"/>
                  <a:t> </a:t>
                </a:r>
                <a:r>
                  <a:rPr lang="fr-CH" sz="1000" dirty="0" err="1"/>
                  <a:t>length</a:t>
                </a:r>
                <a:endParaRPr lang="en-US" sz="1000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70700" y="1608611"/>
            <a:ext cx="4372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Growth</a:t>
            </a:r>
            <a:r>
              <a:rPr lang="fr-CH" sz="1600" dirty="0"/>
              <a:t> rate of </a:t>
            </a:r>
            <a:r>
              <a:rPr lang="fr-CH" sz="1600" dirty="0" err="1"/>
              <a:t>instability</a:t>
            </a:r>
            <a:r>
              <a:rPr lang="fr-CH" sz="1600" dirty="0"/>
              <a:t> </a:t>
            </a:r>
            <a:r>
              <a:rPr lang="fr-CH" sz="1600" dirty="0" err="1"/>
              <a:t>proportional</a:t>
            </a:r>
            <a:r>
              <a:rPr lang="fr-CH" sz="1600" dirty="0"/>
              <a:t> to a </a:t>
            </a:r>
            <a:r>
              <a:rPr lang="fr-CH" sz="1600" dirty="0" err="1"/>
              <a:t>form</a:t>
            </a:r>
            <a:r>
              <a:rPr lang="fr-CH" sz="1600" dirty="0"/>
              <a:t> factor </a:t>
            </a:r>
            <a:r>
              <a:rPr lang="fr-CH" sz="1600" dirty="0" err="1"/>
              <a:t>different</a:t>
            </a:r>
            <a:r>
              <a:rPr lang="fr-CH" sz="1600" dirty="0"/>
              <a:t> for </a:t>
            </a:r>
            <a:r>
              <a:rPr lang="fr-CH" sz="1600" dirty="0" err="1"/>
              <a:t>each</a:t>
            </a:r>
            <a:r>
              <a:rPr lang="fr-CH" sz="1600" dirty="0"/>
              <a:t>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For </a:t>
            </a:r>
            <a:r>
              <a:rPr lang="fr-CH" sz="1600" dirty="0" err="1"/>
              <a:t>given</a:t>
            </a:r>
            <a:r>
              <a:rPr lang="fr-CH" sz="1600" dirty="0"/>
              <a:t> </a:t>
            </a:r>
            <a:r>
              <a:rPr lang="fr-CH" sz="1600" dirty="0" err="1"/>
              <a:t>bunch</a:t>
            </a:r>
            <a:r>
              <a:rPr lang="fr-CH" sz="1600" dirty="0"/>
              <a:t> distribution and </a:t>
            </a:r>
            <a:r>
              <a:rPr lang="fr-CH" sz="1600" dirty="0" err="1"/>
              <a:t>resonant</a:t>
            </a:r>
            <a:r>
              <a:rPr lang="fr-CH" sz="1600" dirty="0"/>
              <a:t> </a:t>
            </a:r>
            <a:r>
              <a:rPr lang="fr-CH" sz="1600" dirty="0" err="1"/>
              <a:t>frequency</a:t>
            </a:r>
            <a:r>
              <a:rPr lang="fr-CH" sz="1600" dirty="0"/>
              <a:t> the </a:t>
            </a:r>
            <a:r>
              <a:rPr lang="fr-CH" sz="1600" dirty="0">
                <a:solidFill>
                  <a:srgbClr val="CC0099"/>
                </a:solidFill>
              </a:rPr>
              <a:t>main </a:t>
            </a:r>
            <a:r>
              <a:rPr lang="fr-CH" sz="1600" dirty="0" err="1">
                <a:solidFill>
                  <a:srgbClr val="CC0099"/>
                </a:solidFill>
              </a:rPr>
              <a:t>growing</a:t>
            </a:r>
            <a:r>
              <a:rPr lang="fr-CH" sz="1600" dirty="0">
                <a:solidFill>
                  <a:srgbClr val="CC0099"/>
                </a:solidFill>
              </a:rPr>
              <a:t> modes </a:t>
            </a:r>
            <a:r>
              <a:rPr lang="fr-CH" sz="1600" dirty="0" err="1">
                <a:solidFill>
                  <a:srgbClr val="CC0099"/>
                </a:solidFill>
              </a:rPr>
              <a:t>can</a:t>
            </a:r>
            <a:r>
              <a:rPr lang="fr-CH" sz="1600" dirty="0">
                <a:solidFill>
                  <a:srgbClr val="CC0099"/>
                </a:solidFill>
              </a:rPr>
              <a:t> </a:t>
            </a:r>
            <a:r>
              <a:rPr lang="fr-CH" sz="1600" dirty="0" err="1">
                <a:solidFill>
                  <a:srgbClr val="CC0099"/>
                </a:solidFill>
              </a:rPr>
              <a:t>be</a:t>
            </a:r>
            <a:r>
              <a:rPr lang="fr-CH" sz="1600" dirty="0">
                <a:solidFill>
                  <a:srgbClr val="CC0099"/>
                </a:solidFill>
              </a:rPr>
              <a:t> </a:t>
            </a:r>
            <a:r>
              <a:rPr lang="fr-CH" sz="1600" dirty="0" err="1">
                <a:solidFill>
                  <a:srgbClr val="CC0099"/>
                </a:solidFill>
              </a:rPr>
              <a:t>predicted</a:t>
            </a:r>
            <a:endParaRPr lang="fr-CH" sz="1600" dirty="0">
              <a:solidFill>
                <a:srgbClr val="CC00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257" y="1518253"/>
            <a:ext cx="4354286" cy="49551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459" y="5574739"/>
            <a:ext cx="4062720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b="1" dirty="0">
                <a:sym typeface="Wingdings" panose="05000000000000000000" pitchFamily="2" charset="2"/>
              </a:rPr>
              <a:t> </a:t>
            </a:r>
            <a:r>
              <a:rPr lang="fr-CH" b="1" dirty="0"/>
              <a:t>On flat top 630 MHz HOM excites </a:t>
            </a:r>
            <a:r>
              <a:rPr lang="fr-CH" b="1" dirty="0" err="1"/>
              <a:t>principally</a:t>
            </a:r>
            <a:r>
              <a:rPr lang="fr-CH" b="1" dirty="0"/>
              <a:t> </a:t>
            </a:r>
            <a:r>
              <a:rPr lang="fr-CH" b="1" dirty="0" err="1"/>
              <a:t>dipole</a:t>
            </a:r>
            <a:r>
              <a:rPr lang="fr-CH" b="1" dirty="0"/>
              <a:t> and </a:t>
            </a:r>
            <a:r>
              <a:rPr lang="fr-CH" b="1" dirty="0" err="1"/>
              <a:t>quadrupole</a:t>
            </a:r>
            <a:r>
              <a:rPr lang="fr-CH" b="1" dirty="0"/>
              <a:t> modes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9140" y="1518253"/>
            <a:ext cx="4470145" cy="4955118"/>
            <a:chOff x="4579140" y="1518253"/>
            <a:chExt cx="4470145" cy="49551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" t="4978" r="12457" b="1346"/>
            <a:stretch/>
          </p:blipFill>
          <p:spPr>
            <a:xfrm>
              <a:off x="4666391" y="2226341"/>
              <a:ext cx="2024664" cy="14641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993315" y="1612594"/>
                  <a:ext cx="3744678" cy="5903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600" b="1" dirty="0"/>
                    <a:t>Bunch oscillations </a:t>
                  </a:r>
                  <a:r>
                    <a:rPr lang="fr-CH" sz="1600" b="1" dirty="0" err="1"/>
                    <a:t>measured</a:t>
                  </a:r>
                  <a:r>
                    <a:rPr lang="fr-CH" sz="1600" b="1" dirty="0"/>
                    <a:t> on flat top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CH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fr-CH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CH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600" b="1" i="1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fr-CH" sz="1600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H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CH" sz="16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a14:m>
                  <a:r>
                    <a:rPr lang="fr-CH" sz="1600" b="1" dirty="0"/>
                    <a:t>, 2RF, 800 MHz at 15%</a:t>
                  </a: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3315" y="1612594"/>
                  <a:ext cx="3744678" cy="590354"/>
                </a:xfrm>
                <a:prstGeom prst="rect">
                  <a:avLst/>
                </a:prstGeom>
                <a:blipFill>
                  <a:blip r:embed="rId4"/>
                  <a:stretch>
                    <a:fillRect t="-3125" b="-13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/>
            <p:cNvSpPr/>
            <p:nvPr/>
          </p:nvSpPr>
          <p:spPr>
            <a:xfrm>
              <a:off x="4797700" y="5574739"/>
              <a:ext cx="4151008" cy="64633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b="1" dirty="0">
                  <a:sym typeface="Wingdings" panose="05000000000000000000" pitchFamily="2" charset="2"/>
                </a:rPr>
                <a:t> The </a:t>
              </a:r>
              <a:r>
                <a:rPr lang="fr-CH" b="1" dirty="0" err="1">
                  <a:sym typeface="Wingdings" panose="05000000000000000000" pitchFamily="2" charset="2"/>
                </a:rPr>
                <a:t>instability</a:t>
              </a:r>
              <a:r>
                <a:rPr lang="fr-CH" b="1" dirty="0">
                  <a:sym typeface="Wingdings" panose="05000000000000000000" pitchFamily="2" charset="2"/>
                </a:rPr>
                <a:t> source </a:t>
              </a:r>
              <a:r>
                <a:rPr lang="fr-CH" b="1" dirty="0" err="1">
                  <a:sym typeface="Wingdings" panose="05000000000000000000" pitchFamily="2" charset="2"/>
                </a:rPr>
                <a:t>seems</a:t>
              </a:r>
              <a:r>
                <a:rPr lang="fr-CH" b="1" dirty="0">
                  <a:sym typeface="Wingdings" panose="05000000000000000000" pitchFamily="2" charset="2"/>
                </a:rPr>
                <a:t> to </a:t>
              </a:r>
              <a:r>
                <a:rPr lang="fr-CH" b="1" dirty="0" err="1">
                  <a:sym typeface="Wingdings" panose="05000000000000000000" pitchFamily="2" charset="2"/>
                </a:rPr>
                <a:t>be</a:t>
              </a:r>
              <a:r>
                <a:rPr lang="fr-CH" b="1" dirty="0">
                  <a:sym typeface="Wingdings" panose="05000000000000000000" pitchFamily="2" charset="2"/>
                </a:rPr>
                <a:t> the 630 MHz HOM of the 200 MHz RF </a:t>
              </a:r>
              <a:r>
                <a:rPr lang="fr-CH" b="1" dirty="0" err="1">
                  <a:sym typeface="Wingdings" panose="05000000000000000000" pitchFamily="2" charset="2"/>
                </a:rPr>
                <a:t>cavities</a:t>
              </a:r>
              <a:endParaRPr lang="fr-CH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399" y="2142797"/>
              <a:ext cx="2292886" cy="171966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589833" y="2582764"/>
              <a:ext cx="1064984" cy="324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515-545 Hz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74605" y="2358895"/>
              <a:ext cx="718551" cy="324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270 Hz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9140" y="1518253"/>
              <a:ext cx="4464727" cy="495511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712678" y="3803898"/>
                  <a:ext cx="4274410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CH" sz="1600" dirty="0"/>
                    <a:t>Synchrotron </a:t>
                  </a:r>
                  <a:r>
                    <a:rPr lang="fr-CH" sz="1600" dirty="0" err="1"/>
                    <a:t>frequency</a:t>
                  </a:r>
                  <a:r>
                    <a:rPr lang="fr-CH" sz="1600" dirty="0"/>
                    <a:t> </a:t>
                  </a:r>
                  <a:r>
                    <a:rPr lang="fr-CH" sz="1600" dirty="0" err="1"/>
                    <a:t>including</a:t>
                  </a:r>
                  <a:r>
                    <a:rPr lang="fr-CH" sz="1600" dirty="0"/>
                    <a:t> </a:t>
                  </a:r>
                  <a:r>
                    <a:rPr lang="fr-CH" sz="1600" dirty="0" err="1"/>
                    <a:t>intensity</a:t>
                  </a:r>
                  <a:r>
                    <a:rPr lang="fr-CH" sz="1600" dirty="0"/>
                    <a:t> </a:t>
                  </a:r>
                  <a:r>
                    <a:rPr lang="fr-CH" sz="1600" dirty="0" err="1"/>
                    <a:t>effects</a:t>
                  </a:r>
                  <a:r>
                    <a:rPr lang="fr-CH" sz="1600" dirty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𝑠𝑜</m:t>
                          </m:r>
                        </m:sub>
                      </m:sSub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=270</m:t>
                      </m:r>
                    </m:oMath>
                  </a14:m>
                  <a:r>
                    <a:rPr lang="en-US" sz="1600" dirty="0"/>
                    <a:t> Hz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CH" sz="1600" dirty="0">
                      <a:solidFill>
                        <a:srgbClr val="CC0099"/>
                      </a:solidFill>
                    </a:rPr>
                    <a:t>Non-rigide </a:t>
                  </a:r>
                  <a:r>
                    <a:rPr lang="fr-CH" sz="1600" dirty="0" err="1">
                      <a:solidFill>
                        <a:srgbClr val="CC0099"/>
                      </a:solidFill>
                    </a:rPr>
                    <a:t>dipole</a:t>
                  </a:r>
                  <a:r>
                    <a:rPr lang="fr-CH" sz="1600" dirty="0">
                      <a:solidFill>
                        <a:srgbClr val="CC0099"/>
                      </a:solidFill>
                    </a:rPr>
                    <a:t> and </a:t>
                  </a:r>
                  <a:r>
                    <a:rPr lang="fr-CH" sz="1600" dirty="0" err="1">
                      <a:solidFill>
                        <a:srgbClr val="CC0099"/>
                      </a:solidFill>
                    </a:rPr>
                    <a:t>quadrupole</a:t>
                  </a:r>
                  <a:r>
                    <a:rPr lang="fr-CH" sz="1600" dirty="0">
                      <a:solidFill>
                        <a:srgbClr val="CC0099"/>
                      </a:solidFill>
                    </a:rPr>
                    <a:t> </a:t>
                  </a:r>
                  <a:r>
                    <a:rPr lang="fr-CH" sz="1600" dirty="0"/>
                    <a:t>oscillations </a:t>
                  </a:r>
                  <a:r>
                    <a:rPr lang="fr-CH" sz="1600" dirty="0" err="1"/>
                    <a:t>observed</a:t>
                  </a:r>
                  <a:endParaRPr lang="fr-CH" sz="16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CH" sz="1600" dirty="0"/>
                    <a:t>Simulations on flat top </a:t>
                  </a:r>
                  <a:r>
                    <a:rPr lang="fr-CH" sz="1600" dirty="0" err="1"/>
                    <a:t>agree</a:t>
                  </a:r>
                  <a:r>
                    <a:rPr lang="fr-CH" sz="1600" dirty="0"/>
                    <a:t> </a:t>
                  </a:r>
                  <a:r>
                    <a:rPr lang="fr-CH" sz="1600" dirty="0" err="1"/>
                    <a:t>well</a:t>
                  </a:r>
                  <a:endParaRPr lang="fr-CH" sz="1600" dirty="0"/>
                </a:p>
                <a:p>
                  <a:pPr marL="742950" lvl="1" indent="-285750">
                    <a:buFont typeface="Wingdings" panose="05000000000000000000" pitchFamily="2" charset="2"/>
                    <a:buChar char="Ø"/>
                  </a:pPr>
                  <a:r>
                    <a:rPr lang="fr-CH" sz="1600" dirty="0"/>
                    <a:t>If 630 MHz </a:t>
                  </a:r>
                  <a:r>
                    <a:rPr lang="fr-CH" sz="1600" dirty="0" err="1"/>
                    <a:t>removed</a:t>
                  </a:r>
                  <a:r>
                    <a:rPr lang="fr-CH" sz="1600" dirty="0"/>
                    <a:t>, no oscillations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678" y="3803898"/>
                  <a:ext cx="4274410" cy="1631216"/>
                </a:xfrm>
                <a:prstGeom prst="rect">
                  <a:avLst/>
                </a:prstGeom>
                <a:blipFill>
                  <a:blip r:embed="rId6"/>
                  <a:stretch>
                    <a:fillRect l="-571" t="-1119" r="-7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1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92" y="156935"/>
            <a:ext cx="8591550" cy="1325563"/>
          </a:xfrm>
        </p:spPr>
        <p:txBody>
          <a:bodyPr>
            <a:normAutofit fontScale="90000"/>
          </a:bodyPr>
          <a:lstStyle/>
          <a:p>
            <a:r>
              <a:rPr lang="fr-CH" dirty="0">
                <a:solidFill>
                  <a:srgbClr val="0070C0"/>
                </a:solidFill>
              </a:rPr>
              <a:t>200 MHz RF </a:t>
            </a:r>
            <a:r>
              <a:rPr lang="fr-CH" dirty="0" err="1">
                <a:solidFill>
                  <a:srgbClr val="0070C0"/>
                </a:solidFill>
              </a:rPr>
              <a:t>cavity</a:t>
            </a:r>
            <a:r>
              <a:rPr lang="fr-CH" dirty="0">
                <a:solidFill>
                  <a:srgbClr val="0070C0"/>
                </a:solidFill>
              </a:rPr>
              <a:t> and 630 MHz HOM. </a:t>
            </a:r>
            <a:br>
              <a:rPr lang="fr-CH" dirty="0">
                <a:solidFill>
                  <a:srgbClr val="0070C0"/>
                </a:solidFill>
              </a:rPr>
            </a:br>
            <a:r>
              <a:rPr lang="fr-CH">
                <a:solidFill>
                  <a:srgbClr val="0070C0"/>
                </a:solidFill>
              </a:rPr>
              <a:t>Voltage </a:t>
            </a:r>
            <a:r>
              <a:rPr lang="fr-CH" dirty="0" err="1">
                <a:solidFill>
                  <a:srgbClr val="0070C0"/>
                </a:solidFill>
              </a:rPr>
              <a:t>measurements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2392" y="4717356"/>
            <a:ext cx="8901614" cy="18466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The </a:t>
            </a:r>
            <a:r>
              <a:rPr lang="fr-CH" sz="1600" dirty="0" err="1"/>
              <a:t>beam</a:t>
            </a:r>
            <a:r>
              <a:rPr lang="fr-CH" sz="1600" dirty="0"/>
              <a:t> excites </a:t>
            </a:r>
            <a:r>
              <a:rPr lang="fr-CH" sz="1600" dirty="0" err="1"/>
              <a:t>clearly</a:t>
            </a:r>
            <a:r>
              <a:rPr lang="fr-CH" sz="1600" dirty="0"/>
              <a:t> the 630 MHz </a:t>
            </a:r>
            <a:r>
              <a:rPr lang="fr-CH" sz="1600" dirty="0" err="1"/>
              <a:t>passband</a:t>
            </a:r>
            <a:r>
              <a:rPr lang="fr-CH" sz="1600" dirty="0"/>
              <a:t> in the </a:t>
            </a:r>
            <a:r>
              <a:rPr lang="fr-CH" sz="1600" dirty="0" err="1"/>
              <a:t>cavity</a:t>
            </a:r>
            <a:endParaRPr lang="fr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The voltage </a:t>
            </a:r>
            <a:r>
              <a:rPr lang="fr-CH" sz="1600" dirty="0" err="1"/>
              <a:t>measured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</a:t>
            </a:r>
            <a:r>
              <a:rPr lang="fr-CH" sz="1600" dirty="0">
                <a:solidFill>
                  <a:srgbClr val="CC0099"/>
                </a:solidFill>
              </a:rPr>
              <a:t>maximum for </a:t>
            </a:r>
            <a:r>
              <a:rPr lang="fr-CH" sz="1600" dirty="0" err="1">
                <a:solidFill>
                  <a:srgbClr val="CC0099"/>
                </a:solidFill>
              </a:rPr>
              <a:t>resonant</a:t>
            </a:r>
            <a:r>
              <a:rPr lang="fr-CH" sz="1600" dirty="0">
                <a:solidFill>
                  <a:srgbClr val="CC0099"/>
                </a:solidFill>
              </a:rPr>
              <a:t> </a:t>
            </a:r>
            <a:r>
              <a:rPr lang="fr-CH" sz="1600" dirty="0" err="1">
                <a:solidFill>
                  <a:srgbClr val="CC0099"/>
                </a:solidFill>
              </a:rPr>
              <a:t>frequency</a:t>
            </a:r>
            <a:r>
              <a:rPr lang="fr-CH" sz="1600" dirty="0">
                <a:solidFill>
                  <a:srgbClr val="CC0099"/>
                </a:solidFill>
              </a:rPr>
              <a:t> </a:t>
            </a:r>
            <a:r>
              <a:rPr lang="fr-CH" sz="1600" dirty="0" err="1">
                <a:solidFill>
                  <a:srgbClr val="CC0099"/>
                </a:solidFill>
              </a:rPr>
              <a:t>between</a:t>
            </a:r>
            <a:r>
              <a:rPr lang="fr-CH" sz="1600" dirty="0">
                <a:solidFill>
                  <a:srgbClr val="CC0099"/>
                </a:solidFill>
              </a:rPr>
              <a:t> 628 MHz – 630 MHz</a:t>
            </a:r>
            <a:r>
              <a:rPr lang="fr-CH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1600" dirty="0">
                <a:sym typeface="Wingdings" panose="05000000000000000000" pitchFamily="2" charset="2"/>
              </a:rPr>
              <a:t>In agreement </a:t>
            </a:r>
            <a:r>
              <a:rPr lang="fr-CH" sz="1600" dirty="0" err="1">
                <a:sym typeface="Wingdings" panose="05000000000000000000" pitchFamily="2" charset="2"/>
              </a:rPr>
              <a:t>with</a:t>
            </a:r>
            <a:r>
              <a:rPr lang="fr-CH" sz="1600" dirty="0">
                <a:sym typeface="Wingdings" panose="05000000000000000000" pitchFamily="2" charset="2"/>
              </a:rPr>
              <a:t> the 630 MHz HOM model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fr-CH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ym typeface="Wingdings" panose="05000000000000000000" pitchFamily="2" charset="2"/>
              </a:rPr>
              <a:t>New HOM </a:t>
            </a:r>
            <a:r>
              <a:rPr lang="fr-CH" sz="1600" dirty="0" err="1">
                <a:sym typeface="Wingdings" panose="05000000000000000000" pitchFamily="2" charset="2"/>
              </a:rPr>
              <a:t>couplers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installed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during</a:t>
            </a:r>
            <a:r>
              <a:rPr lang="fr-CH" sz="1600" dirty="0">
                <a:sym typeface="Wingdings" panose="05000000000000000000" pitchFamily="2" charset="2"/>
              </a:rPr>
              <a:t> the last YETS </a:t>
            </a:r>
          </a:p>
          <a:p>
            <a:pPr lvl="1"/>
            <a:r>
              <a:rPr lang="fr-CH" sz="1600" dirty="0">
                <a:sym typeface="Wingdings" panose="05000000000000000000" pitchFamily="2" charset="2"/>
              </a:rPr>
              <a:t> New </a:t>
            </a:r>
            <a:r>
              <a:rPr lang="fr-CH" sz="1600" dirty="0" err="1">
                <a:sym typeface="Wingdings" panose="05000000000000000000" pitchFamily="2" charset="2"/>
              </a:rPr>
              <a:t>measurements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scheduled</a:t>
            </a:r>
            <a:r>
              <a:rPr lang="fr-CH" sz="1600" dirty="0">
                <a:sym typeface="Wingdings" panose="05000000000000000000" pitchFamily="2" charset="2"/>
              </a:rPr>
              <a:t> to </a:t>
            </a:r>
            <a:r>
              <a:rPr lang="fr-CH" sz="1600" dirty="0" err="1">
                <a:sym typeface="Wingdings" panose="05000000000000000000" pitchFamily="2" charset="2"/>
              </a:rPr>
              <a:t>identify</a:t>
            </a:r>
            <a:r>
              <a:rPr lang="fr-CH" sz="1600" dirty="0">
                <a:sym typeface="Wingdings" panose="05000000000000000000" pitchFamily="2" charset="2"/>
              </a:rPr>
              <a:t> the </a:t>
            </a:r>
            <a:r>
              <a:rPr lang="fr-CH" sz="1600" dirty="0" err="1">
                <a:sym typeface="Wingdings" panose="05000000000000000000" pitchFamily="2" charset="2"/>
              </a:rPr>
              <a:t>efficiency</a:t>
            </a:r>
            <a:r>
              <a:rPr lang="fr-CH" sz="1600" dirty="0">
                <a:sym typeface="Wingdings" panose="05000000000000000000" pitchFamily="2" charset="2"/>
              </a:rPr>
              <a:t> of the HOM </a:t>
            </a:r>
            <a:r>
              <a:rPr lang="fr-CH" sz="1600" dirty="0" err="1">
                <a:sym typeface="Wingdings" panose="05000000000000000000" pitchFamily="2" charset="2"/>
              </a:rPr>
              <a:t>damping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scheme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2392" y="1482498"/>
            <a:ext cx="8577943" cy="3062609"/>
            <a:chOff x="312392" y="1646106"/>
            <a:chExt cx="8577943" cy="306260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3445" r="7480"/>
            <a:stretch/>
          </p:blipFill>
          <p:spPr>
            <a:xfrm>
              <a:off x="4659302" y="2237959"/>
              <a:ext cx="4073704" cy="22973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80CD7DC-1745-489E-9071-3DFCD6F2C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" r="7222"/>
            <a:stretch/>
          </p:blipFill>
          <p:spPr>
            <a:xfrm>
              <a:off x="396178" y="2237959"/>
              <a:ext cx="3935807" cy="22973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22414" y="1736373"/>
              <a:ext cx="6459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b="1" dirty="0"/>
                <a:t>Voltage </a:t>
              </a:r>
              <a:r>
                <a:rPr lang="fr-CH" sz="1600" b="1" dirty="0" err="1"/>
                <a:t>measurements</a:t>
              </a:r>
              <a:r>
                <a:rPr lang="fr-CH" sz="1600" b="1" dirty="0"/>
                <a:t> on central </a:t>
              </a:r>
              <a:r>
                <a:rPr lang="fr-CH" sz="1600" b="1" dirty="0" err="1"/>
                <a:t>loop</a:t>
              </a:r>
              <a:r>
                <a:rPr lang="fr-CH" sz="1600" b="1" dirty="0"/>
                <a:t> </a:t>
              </a:r>
              <a:r>
                <a:rPr lang="fr-CH" sz="1600" b="1" dirty="0" err="1"/>
                <a:t>cavity</a:t>
              </a:r>
              <a:r>
                <a:rPr lang="fr-CH" sz="1600" b="1" dirty="0"/>
                <a:t> 2 and </a:t>
              </a:r>
              <a:r>
                <a:rPr lang="fr-CH" sz="1600" b="1" dirty="0" err="1"/>
                <a:t>two</a:t>
              </a:r>
              <a:r>
                <a:rPr lang="fr-CH" sz="1600" b="1" dirty="0"/>
                <a:t> </a:t>
              </a:r>
              <a:r>
                <a:rPr lang="fr-CH" sz="1600" b="1" dirty="0" err="1"/>
                <a:t>different</a:t>
              </a:r>
              <a:r>
                <a:rPr lang="fr-CH" sz="1600" b="1" dirty="0"/>
                <a:t> </a:t>
              </a:r>
              <a:r>
                <a:rPr lang="fr-CH" sz="1600" b="1" dirty="0" err="1"/>
                <a:t>beams</a:t>
              </a:r>
              <a:endParaRPr lang="fr-CH" sz="1600" b="1" dirty="0"/>
            </a:p>
            <a:p>
              <a:pPr algn="ctr"/>
              <a:r>
                <a:rPr lang="fr-CH" sz="1600" b="1" dirty="0" err="1"/>
                <a:t>Filter</a:t>
              </a:r>
              <a:r>
                <a:rPr lang="fr-CH" sz="1600" b="1" dirty="0"/>
                <a:t> 1 MHz </a:t>
              </a:r>
              <a:r>
                <a:rPr lang="fr-CH" sz="1600" b="1" dirty="0" err="1"/>
                <a:t>passband</a:t>
              </a:r>
              <a:r>
                <a:rPr lang="fr-CH" sz="1600" b="1" dirty="0"/>
                <a:t> </a:t>
              </a:r>
              <a:r>
                <a:rPr lang="fr-CH" sz="1600" b="1" dirty="0" err="1"/>
                <a:t>between</a:t>
              </a:r>
              <a:r>
                <a:rPr lang="fr-CH" sz="1600" b="1" dirty="0"/>
                <a:t> 624-640 MHz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2392" y="1646106"/>
              <a:ext cx="8577943" cy="306260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97537" y="4421868"/>
              <a:ext cx="1792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err="1"/>
                <a:t>Courtesy</a:t>
              </a:r>
              <a:r>
                <a:rPr lang="fr-CH" sz="1200" dirty="0"/>
                <a:t>: N. Nasresfahani</a:t>
              </a:r>
              <a:endParaRPr lang="en-US" sz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116196" y="2278942"/>
            <a:ext cx="20722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SFTIons cycle :14.12.2017- during ramp </a:t>
            </a:r>
            <a:endParaRPr lang="en-GB" sz="1350" b="1" dirty="0"/>
          </a:p>
        </p:txBody>
      </p:sp>
      <p:sp>
        <p:nvSpPr>
          <p:cNvPr id="26" name="Rectangle 25"/>
          <p:cNvSpPr/>
          <p:nvPr/>
        </p:nvSpPr>
        <p:spPr>
          <a:xfrm>
            <a:off x="732806" y="2278942"/>
            <a:ext cx="19918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b="1" dirty="0"/>
              <a:t>AWAKE cycle :15.12.2017</a:t>
            </a:r>
          </a:p>
          <a:p>
            <a:r>
              <a:rPr lang="de-DE" sz="1350" b="1" dirty="0" err="1"/>
              <a:t>Before</a:t>
            </a:r>
            <a:r>
              <a:rPr lang="de-DE" sz="1350" b="1" dirty="0"/>
              <a:t> </a:t>
            </a:r>
            <a:r>
              <a:rPr lang="de-DE" sz="1350" b="1" dirty="0" err="1"/>
              <a:t>bunch</a:t>
            </a:r>
            <a:r>
              <a:rPr lang="de-DE" sz="1350" b="1" dirty="0"/>
              <a:t> </a:t>
            </a:r>
            <a:r>
              <a:rPr lang="de-DE" sz="1350" b="1" dirty="0" err="1"/>
              <a:t>rotation</a:t>
            </a:r>
            <a:r>
              <a:rPr lang="de-DE" sz="1350" b="1" dirty="0"/>
              <a:t> </a:t>
            </a:r>
            <a:endParaRPr lang="en-GB" sz="1350" b="1" dirty="0"/>
          </a:p>
        </p:txBody>
      </p:sp>
    </p:spTree>
    <p:extLst>
      <p:ext uri="{BB962C8B-B14F-4D97-AF65-F5344CB8AC3E}">
        <p14:creationId xmlns:p14="http://schemas.microsoft.com/office/powerpoint/2010/main" val="30947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70" y="311786"/>
            <a:ext cx="8591550" cy="132556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0070C0"/>
                </a:solidFill>
              </a:rPr>
              <a:t>HL-LHC proton </a:t>
            </a:r>
            <a:r>
              <a:rPr lang="fr-CH" dirty="0" err="1">
                <a:solidFill>
                  <a:srgbClr val="0070C0"/>
                </a:solidFill>
              </a:rPr>
              <a:t>beam</a:t>
            </a:r>
            <a:r>
              <a:rPr lang="fr-CH" dirty="0">
                <a:solidFill>
                  <a:srgbClr val="0070C0"/>
                </a:solidFill>
              </a:rPr>
              <a:t> in the SPS.</a:t>
            </a:r>
            <a:br>
              <a:rPr lang="fr-CH" dirty="0">
                <a:solidFill>
                  <a:srgbClr val="0070C0"/>
                </a:solidFill>
              </a:rPr>
            </a:br>
            <a:r>
              <a:rPr lang="fr-CH" dirty="0">
                <a:solidFill>
                  <a:srgbClr val="0070C0"/>
                </a:solidFill>
              </a:rPr>
              <a:t>Goal and limitations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1005" y="1871441"/>
            <a:ext cx="389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/>
              <a:t>Instability</a:t>
            </a:r>
            <a:r>
              <a:rPr lang="fr-CH" sz="1400" b="1" dirty="0"/>
              <a:t> </a:t>
            </a:r>
            <a:r>
              <a:rPr lang="fr-CH" sz="1400" b="1" dirty="0" err="1"/>
              <a:t>threshold</a:t>
            </a:r>
            <a:r>
              <a:rPr lang="fr-CH" sz="1400" b="1" dirty="0"/>
              <a:t> for 72 </a:t>
            </a:r>
            <a:r>
              <a:rPr lang="fr-CH" sz="1400" b="1" dirty="0" err="1"/>
              <a:t>bunches</a:t>
            </a:r>
            <a:r>
              <a:rPr lang="fr-CH" sz="1400" b="1" dirty="0"/>
              <a:t> at SPS flat top</a:t>
            </a:r>
          </a:p>
          <a:p>
            <a:pPr algn="ctr"/>
            <a:r>
              <a:rPr lang="fr-CH" sz="1400" b="1" dirty="0"/>
              <a:t>10 MV at 200 MHz, 1MV at 800 MHz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3787" r="2133" b="2795"/>
          <a:stretch/>
        </p:blipFill>
        <p:spPr>
          <a:xfrm>
            <a:off x="5072743" y="2628753"/>
            <a:ext cx="3968048" cy="2904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998" y="1787854"/>
                <a:ext cx="4778546" cy="4585871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b="1" dirty="0"/>
                  <a:t>Pattern</a:t>
                </a:r>
                <a:r>
                  <a:rPr lang="fr-CH" sz="2000" dirty="0"/>
                  <a:t>: </a:t>
                </a:r>
                <a:r>
                  <a:rPr lang="fr-CH" sz="1600" dirty="0"/>
                  <a:t>4 x 72 </a:t>
                </a:r>
                <a:r>
                  <a:rPr lang="fr-CH" sz="1600" dirty="0" err="1"/>
                  <a:t>bunches</a:t>
                </a:r>
                <a:r>
                  <a:rPr lang="fr-CH" sz="1600" dirty="0"/>
                  <a:t> </a:t>
                </a:r>
                <a:r>
                  <a:rPr lang="fr-CH" sz="1600" dirty="0" err="1"/>
                  <a:t>spaced</a:t>
                </a:r>
                <a:r>
                  <a:rPr lang="fr-CH" sz="1600" dirty="0"/>
                  <a:t> by 25 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sz="11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b="1" dirty="0" err="1"/>
                  <a:t>Present</a:t>
                </a:r>
                <a:r>
                  <a:rPr lang="fr-CH" sz="2000" b="1" dirty="0"/>
                  <a:t> limitation </a:t>
                </a:r>
                <a:r>
                  <a:rPr lang="fr-CH" sz="2000" dirty="0"/>
                  <a:t>at extraction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600" dirty="0"/>
                  <a:t> 1.35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1600" dirty="0"/>
                  <a:t> ppb, </a:t>
                </a:r>
                <a14:m>
                  <m:oMath xmlns:m="http://schemas.openxmlformats.org/officeDocument/2006/math">
                    <m:r>
                      <a:rPr lang="fr-CH" sz="16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600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CH" sz="1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600" dirty="0"/>
                  <a:t>1.65 ns ± 8% (2RF)</a:t>
                </a:r>
              </a:p>
              <a:p>
                <a:pPr lvl="1"/>
                <a:endParaRPr lang="fr-CH" sz="11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b="1" dirty="0"/>
                  <a:t>HL-LHC</a:t>
                </a:r>
                <a:r>
                  <a:rPr lang="fr-CH" sz="2000" dirty="0"/>
                  <a:t> goal in the SPS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CH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600" dirty="0"/>
                  <a:t>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2.4×</m:t>
                    </m:r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1600" dirty="0"/>
                  <a:t> </a:t>
                </a:r>
                <a:r>
                  <a:rPr lang="fr-CH" sz="1600" dirty="0" err="1"/>
                  <a:t>ppb</a:t>
                </a:r>
                <a:r>
                  <a:rPr lang="fr-CH" sz="1600" dirty="0"/>
                  <a:t> </a:t>
                </a:r>
                <a:r>
                  <a:rPr lang="fr-CH" sz="1600" dirty="0" err="1"/>
                  <a:t>before</a:t>
                </a:r>
                <a:r>
                  <a:rPr lang="fr-CH" sz="1600" dirty="0"/>
                  <a:t> </a:t>
                </a:r>
                <a:r>
                  <a:rPr lang="fr-CH" sz="1600" dirty="0" err="1"/>
                  <a:t>scraping</a:t>
                </a:r>
                <a:endParaRPr lang="fr-CH" sz="1600" dirty="0"/>
              </a:p>
              <a:p>
                <a:pPr lvl="1"/>
                <a:endParaRPr lang="fr-CH" sz="11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b="1" dirty="0"/>
                  <a:t>Limited by</a:t>
                </a:r>
                <a:endParaRPr lang="fr-CH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err="1"/>
                  <a:t>Beam-loading</a:t>
                </a:r>
                <a:r>
                  <a:rPr lang="fr-CH" sz="1600" dirty="0"/>
                  <a:t> in the 200 MHz RF system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/>
                  <a:t>Multi-</a:t>
                </a:r>
                <a:r>
                  <a:rPr lang="fr-CH" sz="1600" dirty="0" err="1"/>
                  <a:t>bunch</a:t>
                </a:r>
                <a:r>
                  <a:rPr lang="fr-CH" sz="1600" dirty="0"/>
                  <a:t> </a:t>
                </a:r>
                <a:r>
                  <a:rPr lang="fr-CH" sz="1600" dirty="0" err="1"/>
                  <a:t>instabilities</a:t>
                </a:r>
                <a:r>
                  <a:rPr lang="fr-CH" sz="1600" dirty="0"/>
                  <a:t> </a:t>
                </a:r>
                <a:r>
                  <a:rPr lang="fr-CH" sz="1600" dirty="0" err="1"/>
                  <a:t>during</a:t>
                </a:r>
                <a:r>
                  <a:rPr lang="fr-CH" sz="1600" dirty="0"/>
                  <a:t> </a:t>
                </a:r>
                <a:r>
                  <a:rPr lang="fr-CH" sz="1600" dirty="0" err="1"/>
                  <a:t>ramp</a:t>
                </a:r>
                <a:endParaRPr lang="fr-CH" sz="1600" dirty="0"/>
              </a:p>
              <a:p>
                <a:pPr marL="1200150" lvl="2" indent="-285750">
                  <a:buFont typeface="Wingdings" panose="05000000000000000000" pitchFamily="2" charset="2"/>
                  <a:buChar char="à"/>
                </a:pPr>
                <a:r>
                  <a:rPr lang="fr-CH" sz="1600" dirty="0" err="1">
                    <a:solidFill>
                      <a:srgbClr val="CC0099"/>
                    </a:solidFill>
                  </a:rPr>
                  <a:t>Lowest</a:t>
                </a:r>
                <a:r>
                  <a:rPr lang="fr-CH" sz="1600" dirty="0">
                    <a:solidFill>
                      <a:srgbClr val="CC0099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CC0099"/>
                    </a:solidFill>
                  </a:rPr>
                  <a:t>stability</a:t>
                </a:r>
                <a:r>
                  <a:rPr lang="fr-CH" sz="1600" dirty="0">
                    <a:solidFill>
                      <a:srgbClr val="CC0099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CC0099"/>
                    </a:solidFill>
                  </a:rPr>
                  <a:t>threshold</a:t>
                </a:r>
                <a:r>
                  <a:rPr lang="fr-CH" sz="1600" dirty="0">
                    <a:solidFill>
                      <a:srgbClr val="CC0099"/>
                    </a:solidFill>
                  </a:rPr>
                  <a:t> </a:t>
                </a:r>
                <a:r>
                  <a:rPr lang="fr-CH" sz="1600" dirty="0"/>
                  <a:t>for </a:t>
                </a:r>
                <a:r>
                  <a:rPr lang="fr-CH" sz="1600" dirty="0" err="1"/>
                  <a:t>upgraded</a:t>
                </a:r>
                <a:r>
                  <a:rPr lang="fr-CH" sz="1600" dirty="0"/>
                  <a:t> RF (10 MV) </a:t>
                </a:r>
                <a:r>
                  <a:rPr lang="fr-CH" sz="1600" dirty="0" err="1"/>
                  <a:t>determined</a:t>
                </a:r>
                <a:r>
                  <a:rPr lang="fr-CH" sz="1600" dirty="0"/>
                  <a:t> by </a:t>
                </a:r>
                <a:r>
                  <a:rPr lang="fr-CH" sz="1600" dirty="0">
                    <a:solidFill>
                      <a:srgbClr val="CC0099"/>
                    </a:solidFill>
                  </a:rPr>
                  <a:t>630 MHz HOM </a:t>
                </a:r>
                <a:r>
                  <a:rPr lang="fr-CH" sz="1600" dirty="0"/>
                  <a:t>of the 200 MHz </a:t>
                </a:r>
                <a:r>
                  <a:rPr lang="fr-CH" sz="1600" dirty="0" err="1"/>
                  <a:t>cavities</a:t>
                </a:r>
                <a:endParaRPr lang="fr-CH" sz="1600" dirty="0"/>
              </a:p>
              <a:p>
                <a:pPr lvl="2"/>
                <a:endParaRPr lang="fr-CH" sz="11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2000" b="1" dirty="0"/>
                  <a:t>Mitigation </a:t>
                </a:r>
                <a:r>
                  <a:rPr lang="fr-CH" sz="2000" b="1" dirty="0" err="1"/>
                  <a:t>methods</a:t>
                </a:r>
                <a:endParaRPr lang="fr-CH" sz="20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/>
                  <a:t>RF system + power plant upgrade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err="1">
                    <a:solidFill>
                      <a:srgbClr val="990000"/>
                    </a:solidFill>
                  </a:rPr>
                  <a:t>Impedance</a:t>
                </a:r>
                <a:r>
                  <a:rPr lang="fr-CH" sz="1600" dirty="0">
                    <a:solidFill>
                      <a:srgbClr val="990000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990000"/>
                    </a:solidFill>
                  </a:rPr>
                  <a:t>reduction</a:t>
                </a:r>
                <a:endParaRPr lang="fr-CH" sz="1600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8" y="1787854"/>
                <a:ext cx="4778546" cy="4585871"/>
              </a:xfrm>
              <a:prstGeom prst="rect">
                <a:avLst/>
              </a:prstGeom>
              <a:blipFill>
                <a:blip r:embed="rId3"/>
                <a:stretch>
                  <a:fillRect l="-1017" t="-529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2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20"/>
            <a:ext cx="9144000" cy="82941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</a:t>
            </a:r>
            <a:r>
              <a:rPr lang="en-US" sz="4000" dirty="0" smtClean="0">
                <a:solidFill>
                  <a:schemeClr val="accent1"/>
                </a:solidFill>
              </a:rPr>
              <a:t>tability threshold during ramp: 12 bunches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" y="1407931"/>
            <a:ext cx="4629277" cy="3471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844" y="909398"/>
            <a:ext cx="442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 err="1" smtClean="0"/>
              <a:t>Instability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threshold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with</a:t>
            </a:r>
            <a:r>
              <a:rPr lang="fr-CH" sz="1600" b="1" dirty="0" smtClean="0"/>
              <a:t> 12 </a:t>
            </a:r>
            <a:r>
              <a:rPr lang="fr-CH" sz="1600" b="1" dirty="0" err="1" smtClean="0"/>
              <a:t>bunches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during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ramp</a:t>
            </a:r>
            <a:endParaRPr lang="fr-CH" sz="1600" b="1" dirty="0" smtClean="0"/>
          </a:p>
          <a:p>
            <a:pPr algn="ctr"/>
            <a:r>
              <a:rPr lang="fr-CH" sz="1600" b="1" dirty="0" err="1" smtClean="0"/>
              <a:t>Energy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dependence</a:t>
            </a:r>
            <a:r>
              <a:rPr lang="fr-CH" sz="1600" b="1" dirty="0" smtClean="0"/>
              <a:t> 1RF, FB on/off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3859547" y="6627168"/>
            <a:ext cx="53719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900" dirty="0" smtClean="0">
                <a:sym typeface="Wingdings" panose="05000000000000000000" pitchFamily="2" charset="2"/>
              </a:rPr>
              <a:t>(*) LIU-SPS BD WG, J. Repond, </a:t>
            </a:r>
            <a:r>
              <a:rPr lang="fr-CH" sz="900" dirty="0" err="1" smtClean="0">
                <a:sym typeface="Wingdings" panose="05000000000000000000" pitchFamily="2" charset="2"/>
              </a:rPr>
              <a:t>Measurements</a:t>
            </a:r>
            <a:r>
              <a:rPr lang="fr-CH" sz="900" dirty="0" smtClean="0">
                <a:sym typeface="Wingdings" panose="05000000000000000000" pitchFamily="2" charset="2"/>
              </a:rPr>
              <a:t> </a:t>
            </a:r>
            <a:r>
              <a:rPr lang="fr-CH" sz="900" dirty="0">
                <a:sym typeface="Wingdings" panose="05000000000000000000" pitchFamily="2" charset="2"/>
              </a:rPr>
              <a:t>of </a:t>
            </a:r>
            <a:r>
              <a:rPr lang="fr-CH" sz="900" dirty="0" err="1">
                <a:sym typeface="Wingdings" panose="05000000000000000000" pitchFamily="2" charset="2"/>
              </a:rPr>
              <a:t>beam</a:t>
            </a:r>
            <a:r>
              <a:rPr lang="fr-CH" sz="900" dirty="0">
                <a:sym typeface="Wingdings" panose="05000000000000000000" pitchFamily="2" charset="2"/>
              </a:rPr>
              <a:t> </a:t>
            </a:r>
            <a:r>
              <a:rPr lang="fr-CH" sz="900" dirty="0" err="1">
                <a:sym typeface="Wingdings" panose="05000000000000000000" pitchFamily="2" charset="2"/>
              </a:rPr>
              <a:t>instabilities</a:t>
            </a:r>
            <a:r>
              <a:rPr lang="fr-CH" sz="900" dirty="0">
                <a:sym typeface="Wingdings" panose="05000000000000000000" pitchFamily="2" charset="2"/>
              </a:rPr>
              <a:t> </a:t>
            </a:r>
            <a:r>
              <a:rPr lang="fr-CH" sz="900" dirty="0" err="1">
                <a:sym typeface="Wingdings" panose="05000000000000000000" pitchFamily="2" charset="2"/>
              </a:rPr>
              <a:t>during</a:t>
            </a:r>
            <a:r>
              <a:rPr lang="fr-CH" sz="900" dirty="0">
                <a:sym typeface="Wingdings" panose="05000000000000000000" pitchFamily="2" charset="2"/>
              </a:rPr>
              <a:t> </a:t>
            </a:r>
            <a:r>
              <a:rPr lang="fr-CH" sz="900" dirty="0" err="1">
                <a:sym typeface="Wingdings" panose="05000000000000000000" pitchFamily="2" charset="2"/>
              </a:rPr>
              <a:t>ramp</a:t>
            </a:r>
            <a:r>
              <a:rPr lang="fr-CH" sz="900" dirty="0">
                <a:sym typeface="Wingdings" panose="05000000000000000000" pitchFamily="2" charset="2"/>
              </a:rPr>
              <a:t> </a:t>
            </a:r>
            <a:r>
              <a:rPr lang="fr-CH" sz="900" dirty="0" err="1">
                <a:sym typeface="Wingdings" panose="05000000000000000000" pitchFamily="2" charset="2"/>
              </a:rPr>
              <a:t>with</a:t>
            </a:r>
            <a:r>
              <a:rPr lang="fr-CH" sz="900" dirty="0">
                <a:sym typeface="Wingdings" panose="05000000000000000000" pitchFamily="2" charset="2"/>
              </a:rPr>
              <a:t> FB </a:t>
            </a:r>
            <a:r>
              <a:rPr lang="fr-CH" sz="900" dirty="0" smtClean="0">
                <a:sym typeface="Wingdings" panose="05000000000000000000" pitchFamily="2" charset="2"/>
              </a:rPr>
              <a:t>off, </a:t>
            </a:r>
            <a:r>
              <a:rPr lang="fr-CH" sz="900" dirty="0">
                <a:sym typeface="Wingdings" panose="05000000000000000000" pitchFamily="2" charset="2"/>
              </a:rPr>
              <a:t>14th of </a:t>
            </a:r>
            <a:r>
              <a:rPr lang="fr-CH" sz="900" dirty="0" err="1">
                <a:sym typeface="Wingdings" panose="05000000000000000000" pitchFamily="2" charset="2"/>
              </a:rPr>
              <a:t>September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00366" y="5091646"/>
            <a:ext cx="3218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u="sng" dirty="0" err="1" smtClean="0"/>
              <a:t>Assumptions</a:t>
            </a:r>
            <a:r>
              <a:rPr lang="fr-CH" sz="1600" u="sng" dirty="0" smtClean="0"/>
              <a:t> for </a:t>
            </a:r>
            <a:r>
              <a:rPr lang="fr-CH" sz="1600" u="sng" dirty="0" err="1" smtClean="0"/>
              <a:t>analytical</a:t>
            </a:r>
            <a:r>
              <a:rPr lang="fr-CH" sz="1600" u="sng" dirty="0" smtClean="0"/>
              <a:t> </a:t>
            </a:r>
            <a:r>
              <a:rPr lang="fr-CH" sz="1600" u="sng" dirty="0" err="1" smtClean="0"/>
              <a:t>threshold</a:t>
            </a:r>
            <a:endParaRPr lang="en-US" sz="1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0366" y="5451667"/>
                <a:ext cx="524169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CH" sz="1400" dirty="0" smtClean="0"/>
                  <a:t>Full ring: 924 </a:t>
                </a:r>
                <a:r>
                  <a:rPr lang="fr-CH" sz="1400" dirty="0" err="1" smtClean="0"/>
                  <a:t>bunches</a:t>
                </a:r>
                <a:endParaRPr lang="en-US" sz="1400" dirty="0" smtClean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CH" sz="1400" dirty="0" err="1" smtClean="0"/>
                  <a:t>Resonant</a:t>
                </a:r>
                <a:r>
                  <a:rPr lang="fr-CH" sz="1400" dirty="0" smtClean="0"/>
                  <a:t> </a:t>
                </a:r>
                <a:r>
                  <a:rPr lang="fr-CH" sz="1400" dirty="0" err="1" smtClean="0"/>
                  <a:t>frequency</a:t>
                </a:r>
                <a:r>
                  <a:rPr lang="fr-CH" sz="1400" dirty="0" smtClean="0"/>
                  <a:t> </a:t>
                </a:r>
                <a:r>
                  <a:rPr lang="fr-CH" sz="1400" dirty="0" err="1" smtClean="0"/>
                  <a:t>minimizing</a:t>
                </a:r>
                <a:r>
                  <a:rPr lang="fr-CH" sz="1400" dirty="0" smtClean="0"/>
                  <a:t> </a:t>
                </a:r>
                <a:r>
                  <a:rPr lang="fr-CH" sz="1400" dirty="0" err="1" smtClean="0"/>
                  <a:t>threshold</a:t>
                </a:r>
                <a:r>
                  <a:rPr lang="fr-CH" sz="1400" dirty="0" smtClean="0"/>
                  <a:t> (changes </a:t>
                </a:r>
                <a:r>
                  <a:rPr lang="fr-CH" sz="1400" dirty="0" err="1" smtClean="0"/>
                  <a:t>during</a:t>
                </a:r>
                <a:r>
                  <a:rPr lang="fr-CH" sz="1400" dirty="0" smtClean="0"/>
                  <a:t> </a:t>
                </a:r>
                <a:r>
                  <a:rPr lang="fr-CH" sz="1400" dirty="0" err="1" smtClean="0"/>
                  <a:t>ramp</a:t>
                </a:r>
                <a:r>
                  <a:rPr lang="fr-CH" sz="1400" dirty="0" smtClean="0"/>
                  <a:t>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H" sz="1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H" sz="1400" b="0" i="0" smtClean="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</m:sSub>
                    <m:r>
                      <a:rPr lang="fr-CH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570 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fr-CH" sz="1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fr-CH" sz="1400" dirty="0" smtClean="0"/>
                  <a:t> (630 MHz HOM)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CH" sz="1400" dirty="0" err="1" smtClean="0"/>
                  <a:t>Bunch</a:t>
                </a:r>
                <a:r>
                  <a:rPr lang="fr-CH" sz="1400" dirty="0" smtClean="0"/>
                  <a:t> </a:t>
                </a:r>
                <a:r>
                  <a:rPr lang="fr-CH" sz="1400" dirty="0" err="1" smtClean="0"/>
                  <a:t>length</a:t>
                </a:r>
                <a:r>
                  <a:rPr lang="fr-CH" sz="1400" dirty="0" smtClean="0"/>
                  <a:t> </a:t>
                </a:r>
                <a:r>
                  <a:rPr lang="fr-CH" sz="1400" dirty="0" err="1" smtClean="0"/>
                  <a:t>computed</a:t>
                </a:r>
                <a:r>
                  <a:rPr lang="fr-CH" sz="1400" dirty="0" smtClean="0"/>
                  <a:t> </a:t>
                </a:r>
                <a:r>
                  <a:rPr lang="fr-CH" sz="1400" dirty="0" err="1" smtClean="0"/>
                  <a:t>through</a:t>
                </a:r>
                <a:r>
                  <a:rPr lang="fr-CH" sz="1400" dirty="0" smtClean="0"/>
                  <a:t> cycle for an </a:t>
                </a:r>
                <a:r>
                  <a:rPr lang="fr-CH" sz="1400" dirty="0" err="1" smtClean="0"/>
                  <a:t>emittance</a:t>
                </a:r>
                <a:r>
                  <a:rPr lang="fr-CH" sz="1400" dirty="0" smtClean="0"/>
                  <a:t> of 0.3 </a:t>
                </a:r>
                <a:r>
                  <a:rPr lang="fr-CH" sz="1400" dirty="0" err="1" smtClean="0"/>
                  <a:t>eVs</a:t>
                </a:r>
                <a:endParaRPr lang="fr-CH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6" y="5451667"/>
                <a:ext cx="5241691" cy="954107"/>
              </a:xfrm>
              <a:prstGeom prst="rect">
                <a:avLst/>
              </a:prstGeom>
              <a:blipFill>
                <a:blip r:embed="rId4"/>
                <a:stretch>
                  <a:fillRect l="-233" t="-637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68349" y="1008739"/>
            <a:ext cx="4534007" cy="4442928"/>
            <a:chOff x="4572000" y="900350"/>
            <a:chExt cx="4534007" cy="4442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572000" y="1000922"/>
                  <a:ext cx="4534007" cy="4278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CH" sz="1600" dirty="0" err="1" smtClean="0">
                      <a:sym typeface="Wingdings" panose="05000000000000000000" pitchFamily="2" charset="2"/>
                    </a:rPr>
                    <a:t>Threshold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is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minimum on flat top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fr-CH" sz="1600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solidFill>
                        <a:srgbClr val="CC0099"/>
                      </a:solidFill>
                    </a:rPr>
                    <a:t>No energy </a:t>
                  </a:r>
                  <a:r>
                    <a:rPr lang="en-US" sz="1600" dirty="0">
                      <a:solidFill>
                        <a:srgbClr val="CC0099"/>
                      </a:solidFill>
                    </a:rPr>
                    <a:t>dependence </a:t>
                  </a:r>
                  <a:r>
                    <a:rPr lang="en-US" sz="1600" dirty="0" smtClean="0"/>
                    <a:t>of threshold when </a:t>
                  </a:r>
                  <a:r>
                    <a:rPr lang="en-US" sz="1600" b="1" dirty="0" smtClean="0"/>
                    <a:t>feedback is on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1600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CH" sz="1600" dirty="0" err="1" smtClean="0"/>
                    <a:t>Higher</a:t>
                  </a:r>
                  <a:r>
                    <a:rPr lang="fr-CH" sz="1600" dirty="0" smtClean="0"/>
                    <a:t> </a:t>
                  </a:r>
                  <a:r>
                    <a:rPr lang="fr-CH" sz="1600" dirty="0" err="1" smtClean="0"/>
                    <a:t>threshold</a:t>
                  </a:r>
                  <a:r>
                    <a:rPr lang="fr-CH" sz="1600" dirty="0" smtClean="0"/>
                    <a:t> </a:t>
                  </a:r>
                  <a:r>
                    <a:rPr lang="fr-CH" sz="1600" dirty="0" err="1" smtClean="0"/>
                    <a:t>with</a:t>
                  </a:r>
                  <a:r>
                    <a:rPr lang="fr-CH" sz="1600" dirty="0" smtClean="0"/>
                    <a:t> </a:t>
                  </a:r>
                  <a:r>
                    <a:rPr lang="fr-CH" sz="1600" dirty="0" smtClean="0">
                      <a:solidFill>
                        <a:srgbClr val="CC0099"/>
                      </a:solidFill>
                    </a:rPr>
                    <a:t>FB on 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 200 MHz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impedance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dominant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during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acceleration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?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fr-CH" sz="1600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Feedback more efficient at low energy</a:t>
                  </a:r>
                  <a:r>
                    <a:rPr lang="en-US" sz="1600" dirty="0" smtClean="0"/>
                    <a:t>?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1600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CH" sz="1600" dirty="0" err="1" smtClean="0">
                      <a:sym typeface="Wingdings" panose="05000000000000000000" pitchFamily="2" charset="2"/>
                    </a:rPr>
                    <a:t>Threshold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weakly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affected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by LD 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can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be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neglected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in simulation (*)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fr-CH" sz="1600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CH" sz="1600" dirty="0" err="1" smtClean="0">
                      <a:sym typeface="Wingdings" panose="05000000000000000000" pitchFamily="2" charset="2"/>
                    </a:rPr>
                    <a:t>Analytical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threshold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comparable</a:t>
                  </a:r>
                  <a:endParaRPr lang="fr-CH" sz="1600" dirty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fr-CH" sz="1600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CH" sz="1600" dirty="0" smtClean="0">
                      <a:solidFill>
                        <a:srgbClr val="CC0099"/>
                      </a:solidFill>
                      <a:sym typeface="Wingdings" panose="05000000000000000000" pitchFamily="2" charset="2"/>
                    </a:rPr>
                    <a:t>Flat </a:t>
                  </a:r>
                  <a:r>
                    <a:rPr lang="fr-CH" sz="1600" dirty="0" err="1" smtClean="0">
                      <a:solidFill>
                        <a:srgbClr val="CC0099"/>
                      </a:solidFill>
                      <a:sym typeface="Wingdings" panose="05000000000000000000" pitchFamily="2" charset="2"/>
                    </a:rPr>
                    <a:t>bottom</a:t>
                  </a:r>
                  <a:r>
                    <a:rPr lang="fr-CH" sz="1600" dirty="0" smtClean="0">
                      <a:solidFill>
                        <a:srgbClr val="CC0099"/>
                      </a:solidFill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olidFill>
                        <a:srgbClr val="CC0099"/>
                      </a:solidFill>
                      <a:sym typeface="Wingdings" panose="05000000000000000000" pitchFamily="2" charset="2"/>
                    </a:rPr>
                    <a:t>instability</a:t>
                  </a:r>
                  <a:r>
                    <a:rPr lang="fr-CH" sz="1600" dirty="0" smtClean="0">
                      <a:solidFill>
                        <a:srgbClr val="CC0099"/>
                      </a:solidFill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observed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for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small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bunch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</a:t>
                  </a:r>
                  <a:r>
                    <a:rPr lang="fr-CH" sz="1600" dirty="0" err="1" smtClean="0">
                      <a:sym typeface="Wingdings" panose="05000000000000000000" pitchFamily="2" charset="2"/>
                    </a:rPr>
                    <a:t>length</a:t>
                  </a:r>
                  <a:r>
                    <a:rPr lang="fr-CH" sz="1600" dirty="0" smtClean="0">
                      <a:sym typeface="Wingdings" panose="05000000000000000000" pitchFamily="2" charset="2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𝑁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sub>
                      </m:sSub>
                      <m:r>
                        <a:rPr lang="fr-CH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≈1.4×</m:t>
                      </m:r>
                      <m:sSup>
                        <m:sSupPr>
                          <m:ctrlPr>
                            <a:rPr lang="fr-CH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fr-CH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sup>
                      </m:sSup>
                    </m:oMath>
                  </a14:m>
                  <a:endParaRPr lang="fr-CH" dirty="0">
                    <a:sym typeface="Wingdings" panose="05000000000000000000" pitchFamily="2" charset="2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1000922"/>
                  <a:ext cx="4534007" cy="4278094"/>
                </a:xfrm>
                <a:prstGeom prst="rect">
                  <a:avLst/>
                </a:prstGeom>
                <a:blipFill>
                  <a:blip r:embed="rId5"/>
                  <a:stretch>
                    <a:fillRect l="-538" t="-427" b="-8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4619707" y="900350"/>
              <a:ext cx="4439366" cy="444292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2629" r="93168" b="15790"/>
          <a:stretch/>
        </p:blipFill>
        <p:spPr>
          <a:xfrm>
            <a:off x="140221" y="1666824"/>
            <a:ext cx="203245" cy="25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7" y="180549"/>
            <a:ext cx="8770925" cy="99242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</a:t>
            </a:r>
            <a:r>
              <a:rPr lang="en-US" sz="4000" dirty="0" smtClean="0">
                <a:solidFill>
                  <a:schemeClr val="accent1"/>
                </a:solidFill>
              </a:rPr>
              <a:t>tability </a:t>
            </a:r>
            <a:r>
              <a:rPr lang="en-US" sz="4000" dirty="0">
                <a:solidFill>
                  <a:schemeClr val="accent1"/>
                </a:solidFill>
              </a:rPr>
              <a:t>threshold </a:t>
            </a:r>
            <a:r>
              <a:rPr lang="en-US" sz="4000" dirty="0" smtClean="0">
                <a:solidFill>
                  <a:schemeClr val="accent1"/>
                </a:solidFill>
              </a:rPr>
              <a:t>for </a:t>
            </a:r>
            <a:r>
              <a:rPr lang="en-US" sz="4000" dirty="0">
                <a:solidFill>
                  <a:schemeClr val="accent1"/>
                </a:solidFill>
              </a:rPr>
              <a:t>12 </a:t>
            </a:r>
            <a:r>
              <a:rPr lang="en-US" sz="4000" dirty="0" smtClean="0">
                <a:solidFill>
                  <a:schemeClr val="accent1"/>
                </a:solidFill>
              </a:rPr>
              <a:t>bunches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Injected bunch length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848" y="5692659"/>
            <a:ext cx="8408505" cy="83099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 smtClean="0"/>
              <a:t>Average</a:t>
            </a:r>
            <a:r>
              <a:rPr lang="fr-CH" sz="1600" dirty="0" smtClean="0"/>
              <a:t> </a:t>
            </a:r>
            <a:r>
              <a:rPr lang="fr-CH" sz="1600" dirty="0" err="1" smtClean="0"/>
              <a:t>injected</a:t>
            </a:r>
            <a:r>
              <a:rPr lang="fr-CH" sz="1600" dirty="0" smtClean="0"/>
              <a:t> </a:t>
            </a:r>
            <a:r>
              <a:rPr lang="fr-CH" sz="1600" dirty="0" err="1" smtClean="0"/>
              <a:t>bunch</a:t>
            </a:r>
            <a:r>
              <a:rPr lang="fr-CH" sz="1600" dirty="0" smtClean="0"/>
              <a:t> </a:t>
            </a:r>
            <a:r>
              <a:rPr lang="fr-CH" sz="1600" dirty="0" err="1" smtClean="0"/>
              <a:t>length</a:t>
            </a:r>
            <a:r>
              <a:rPr lang="fr-CH" sz="1600" dirty="0" smtClean="0"/>
              <a:t>: 2.75 ns </a:t>
            </a:r>
            <a:r>
              <a:rPr lang="fr-CH" sz="1600" b="1" dirty="0" smtClean="0">
                <a:sym typeface="Wingdings" panose="05000000000000000000" pitchFamily="2" charset="2"/>
              </a:rPr>
              <a:t> 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smaller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bunch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length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due to phase-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loop</a:t>
            </a:r>
            <a:r>
              <a:rPr lang="fr-CH" sz="1600" b="1" dirty="0" smtClean="0">
                <a:solidFill>
                  <a:srgbClr val="CC0099"/>
                </a:solidFill>
              </a:rPr>
              <a:t> </a:t>
            </a:r>
            <a:r>
              <a:rPr lang="fr-CH" sz="1600" dirty="0" smtClean="0">
                <a:sym typeface="Wingdings" panose="05000000000000000000" pitchFamily="2" charset="2"/>
              </a:rPr>
              <a:t>(*)</a:t>
            </a:r>
            <a:endParaRPr lang="fr-CH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B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unch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length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after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capture 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increases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with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b="1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intensity</a:t>
            </a:r>
            <a:r>
              <a:rPr lang="fr-CH" sz="1600" b="1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dirty="0" smtClean="0">
                <a:sym typeface="Wingdings" panose="05000000000000000000" pitchFamily="2" charset="2"/>
              </a:rPr>
              <a:t> possible </a:t>
            </a:r>
            <a:r>
              <a:rPr lang="fr-CH" sz="1600" dirty="0" err="1" smtClean="0">
                <a:sym typeface="Wingdings" panose="05000000000000000000" pitchFamily="2" charset="2"/>
              </a:rPr>
              <a:t>reason</a:t>
            </a:r>
            <a:r>
              <a:rPr lang="fr-CH" sz="1600" dirty="0" smtClean="0">
                <a:sym typeface="Wingdings" panose="05000000000000000000" pitchFamily="2" charset="2"/>
              </a:rPr>
              <a:t> of no </a:t>
            </a:r>
            <a:r>
              <a:rPr lang="fr-CH" sz="1600" dirty="0" err="1" smtClean="0">
                <a:sym typeface="Wingdings" panose="05000000000000000000" pitchFamily="2" charset="2"/>
              </a:rPr>
              <a:t>energy</a:t>
            </a:r>
            <a:r>
              <a:rPr lang="fr-CH" sz="1600" dirty="0" smtClean="0"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ym typeface="Wingdings" panose="05000000000000000000" pitchFamily="2" charset="2"/>
              </a:rPr>
              <a:t>dependence</a:t>
            </a:r>
            <a:endParaRPr lang="fr-CH" sz="1600" dirty="0"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9899" y="6604084"/>
            <a:ext cx="52741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50" dirty="0" smtClean="0">
                <a:sym typeface="Wingdings" panose="05000000000000000000" pitchFamily="2" charset="2"/>
              </a:rPr>
              <a:t>(*) LIU-SPS BD WG, J. Repond, </a:t>
            </a:r>
            <a:r>
              <a:rPr lang="fr-CH" sz="1050" dirty="0" err="1" smtClean="0">
                <a:sym typeface="Wingdings" panose="05000000000000000000" pitchFamily="2" charset="2"/>
              </a:rPr>
              <a:t>Measured</a:t>
            </a:r>
            <a:r>
              <a:rPr lang="fr-CH" sz="1050" dirty="0" smtClean="0">
                <a:sym typeface="Wingdings" panose="05000000000000000000" pitchFamily="2" charset="2"/>
              </a:rPr>
              <a:t> </a:t>
            </a:r>
            <a:r>
              <a:rPr lang="fr-CH" sz="1050" dirty="0" err="1" smtClean="0">
                <a:sym typeface="Wingdings" panose="05000000000000000000" pitchFamily="2" charset="2"/>
              </a:rPr>
              <a:t>instability</a:t>
            </a:r>
            <a:r>
              <a:rPr lang="fr-CH" sz="1050" dirty="0" smtClean="0">
                <a:sym typeface="Wingdings" panose="05000000000000000000" pitchFamily="2" charset="2"/>
              </a:rPr>
              <a:t> </a:t>
            </a:r>
            <a:r>
              <a:rPr lang="fr-CH" sz="1050" dirty="0" err="1" smtClean="0">
                <a:sym typeface="Wingdings" panose="05000000000000000000" pitchFamily="2" charset="2"/>
              </a:rPr>
              <a:t>thresholds</a:t>
            </a:r>
            <a:r>
              <a:rPr lang="fr-CH" sz="1050" dirty="0" smtClean="0">
                <a:sym typeface="Wingdings" panose="05000000000000000000" pitchFamily="2" charset="2"/>
              </a:rPr>
              <a:t> </a:t>
            </a:r>
            <a:r>
              <a:rPr lang="fr-CH" sz="1050" dirty="0" err="1">
                <a:sym typeface="Wingdings" panose="05000000000000000000" pitchFamily="2" charset="2"/>
              </a:rPr>
              <a:t>during</a:t>
            </a:r>
            <a:r>
              <a:rPr lang="fr-CH" sz="1050" dirty="0">
                <a:sym typeface="Wingdings" panose="05000000000000000000" pitchFamily="2" charset="2"/>
              </a:rPr>
              <a:t> </a:t>
            </a:r>
            <a:r>
              <a:rPr lang="fr-CH" sz="1050" dirty="0" err="1" smtClean="0">
                <a:sym typeface="Wingdings" panose="05000000000000000000" pitchFamily="2" charset="2"/>
              </a:rPr>
              <a:t>ramp</a:t>
            </a:r>
            <a:r>
              <a:rPr lang="fr-CH" sz="1050" dirty="0" smtClean="0">
                <a:sym typeface="Wingdings" panose="05000000000000000000" pitchFamily="2" charset="2"/>
              </a:rPr>
              <a:t>, 17th </a:t>
            </a:r>
            <a:r>
              <a:rPr lang="fr-CH" sz="1050" dirty="0">
                <a:sym typeface="Wingdings" panose="05000000000000000000" pitchFamily="2" charset="2"/>
              </a:rPr>
              <a:t>of </a:t>
            </a:r>
            <a:r>
              <a:rPr lang="fr-CH" sz="1050" dirty="0" smtClean="0">
                <a:sym typeface="Wingdings" panose="05000000000000000000" pitchFamily="2" charset="2"/>
              </a:rPr>
              <a:t>August</a:t>
            </a:r>
            <a:endParaRPr lang="en-US" sz="1050" dirty="0"/>
          </a:p>
        </p:txBody>
      </p:sp>
      <p:grpSp>
        <p:nvGrpSpPr>
          <p:cNvPr id="9" name="Group 8"/>
          <p:cNvGrpSpPr/>
          <p:nvPr/>
        </p:nvGrpSpPr>
        <p:grpSpPr>
          <a:xfrm>
            <a:off x="2175020" y="1322136"/>
            <a:ext cx="5576033" cy="4197035"/>
            <a:chOff x="2175020" y="1322136"/>
            <a:chExt cx="5576033" cy="4197035"/>
          </a:xfrm>
        </p:grpSpPr>
        <p:sp>
          <p:nvSpPr>
            <p:cNvPr id="8" name="TextBox 7"/>
            <p:cNvSpPr txBox="1"/>
            <p:nvPr/>
          </p:nvSpPr>
          <p:spPr>
            <a:xfrm>
              <a:off x="2404934" y="1322136"/>
              <a:ext cx="442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b="1" dirty="0" err="1" smtClean="0"/>
                <a:t>Instability</a:t>
              </a:r>
              <a:r>
                <a:rPr lang="fr-CH" sz="1600" b="1" dirty="0" smtClean="0"/>
                <a:t> </a:t>
              </a:r>
              <a:r>
                <a:rPr lang="fr-CH" sz="1600" b="1" dirty="0" err="1" smtClean="0"/>
                <a:t>threshold</a:t>
              </a:r>
              <a:r>
                <a:rPr lang="fr-CH" sz="1600" b="1" dirty="0" smtClean="0"/>
                <a:t> </a:t>
              </a:r>
              <a:r>
                <a:rPr lang="fr-CH" sz="1600" b="1" dirty="0" err="1" smtClean="0"/>
                <a:t>with</a:t>
              </a:r>
              <a:r>
                <a:rPr lang="fr-CH" sz="1600" b="1" dirty="0" smtClean="0"/>
                <a:t> 12 </a:t>
              </a:r>
              <a:r>
                <a:rPr lang="fr-CH" sz="1600" b="1" dirty="0" err="1" smtClean="0"/>
                <a:t>bunches</a:t>
              </a:r>
              <a:r>
                <a:rPr lang="fr-CH" sz="1600" b="1" dirty="0" smtClean="0"/>
                <a:t> </a:t>
              </a:r>
              <a:r>
                <a:rPr lang="fr-CH" sz="1600" b="1" dirty="0" err="1" smtClean="0"/>
                <a:t>during</a:t>
              </a:r>
              <a:r>
                <a:rPr lang="fr-CH" sz="1600" b="1" dirty="0" smtClean="0"/>
                <a:t> </a:t>
              </a:r>
              <a:r>
                <a:rPr lang="fr-CH" sz="1600" b="1" dirty="0" err="1" smtClean="0"/>
                <a:t>ramp</a:t>
              </a:r>
              <a:endParaRPr lang="fr-CH" sz="1600" b="1" dirty="0" smtClean="0"/>
            </a:p>
            <a:p>
              <a:pPr algn="ctr"/>
              <a:r>
                <a:rPr lang="fr-CH" sz="1600" b="1" dirty="0" err="1" smtClean="0"/>
                <a:t>Energy</a:t>
              </a:r>
              <a:r>
                <a:rPr lang="fr-CH" sz="1600" b="1" dirty="0" smtClean="0"/>
                <a:t> </a:t>
              </a:r>
              <a:r>
                <a:rPr lang="fr-CH" sz="1600" b="1" dirty="0" err="1" smtClean="0"/>
                <a:t>dependence</a:t>
              </a:r>
              <a:r>
                <a:rPr lang="fr-CH" sz="1600" b="1" dirty="0" smtClean="0"/>
                <a:t> 1RF, FB on/off</a:t>
              </a:r>
              <a:endParaRPr lang="en-US" sz="16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75020" y="1876313"/>
              <a:ext cx="5576033" cy="3642858"/>
              <a:chOff x="2255487" y="1554772"/>
              <a:chExt cx="5576033" cy="36428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1" t="2875" r="3375" b="2792"/>
              <a:stretch/>
            </p:blipFill>
            <p:spPr>
              <a:xfrm>
                <a:off x="2255487" y="1554772"/>
                <a:ext cx="4872163" cy="3642858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V="1">
                <a:off x="5296205" y="1855711"/>
                <a:ext cx="0" cy="1526650"/>
              </a:xfrm>
              <a:prstGeom prst="straightConnector1">
                <a:avLst/>
              </a:prstGeom>
              <a:ln w="476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407523" y="1758858"/>
                <a:ext cx="2423997" cy="36933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CH" dirty="0" err="1" smtClean="0"/>
                  <a:t>Increasing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bunch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length</a:t>
                </a:r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2629" r="93168" b="15790"/>
          <a:stretch/>
        </p:blipFill>
        <p:spPr>
          <a:xfrm>
            <a:off x="2148077" y="1844415"/>
            <a:ext cx="256857" cy="31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287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Questions to answer in simulations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419" y="1253648"/>
            <a:ext cx="85237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sym typeface="Wingdings" panose="05000000000000000000" pitchFamily="2" charset="2"/>
              </a:rPr>
              <a:t>Can </a:t>
            </a:r>
            <a:r>
              <a:rPr lang="fr-CH" sz="2400" dirty="0" err="1">
                <a:sym typeface="Wingdings" panose="05000000000000000000" pitchFamily="2" charset="2"/>
              </a:rPr>
              <a:t>we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err="1">
                <a:sym typeface="Wingdings" panose="05000000000000000000" pitchFamily="2" charset="2"/>
              </a:rPr>
              <a:t>identify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why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 the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threshold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is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not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energy</a:t>
            </a:r>
            <a:r>
              <a:rPr lang="fr-CH" sz="24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dependent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when</a:t>
            </a:r>
            <a:r>
              <a:rPr lang="fr-CH" sz="2400" dirty="0" smtClean="0">
                <a:sym typeface="Wingdings" panose="05000000000000000000" pitchFamily="2" charset="2"/>
              </a:rPr>
              <a:t> feedback </a:t>
            </a:r>
            <a:r>
              <a:rPr lang="fr-CH" sz="2400" dirty="0" err="1" smtClean="0">
                <a:sym typeface="Wingdings" panose="05000000000000000000" pitchFamily="2" charset="2"/>
              </a:rPr>
              <a:t>is</a:t>
            </a:r>
            <a:r>
              <a:rPr lang="fr-CH" sz="2400" dirty="0" smtClean="0">
                <a:sym typeface="Wingdings" panose="05000000000000000000" pitchFamily="2" charset="2"/>
              </a:rPr>
              <a:t> on?</a:t>
            </a:r>
            <a:endParaRPr lang="fr-CH" sz="24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Feedback </a:t>
            </a:r>
            <a:r>
              <a:rPr lang="fr-CH" dirty="0" smtClean="0">
                <a:sym typeface="Wingdings" panose="05000000000000000000" pitchFamily="2" charset="2"/>
              </a:rPr>
              <a:t>more </a:t>
            </a:r>
            <a:r>
              <a:rPr lang="fr-CH" dirty="0">
                <a:sym typeface="Wingdings" panose="05000000000000000000" pitchFamily="2" charset="2"/>
              </a:rPr>
              <a:t>efficient at </a:t>
            </a:r>
            <a:r>
              <a:rPr lang="fr-CH" dirty="0" err="1">
                <a:sym typeface="Wingdings" panose="05000000000000000000" pitchFamily="2" charset="2"/>
              </a:rPr>
              <a:t>low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energy</a:t>
            </a:r>
            <a:r>
              <a:rPr lang="fr-CH" dirty="0">
                <a:sym typeface="Wingdings" panose="05000000000000000000" pitchFamily="2" charset="2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200 MHz </a:t>
            </a:r>
            <a:r>
              <a:rPr lang="fr-CH" dirty="0" err="1">
                <a:sym typeface="Wingdings" panose="05000000000000000000" pitchFamily="2" charset="2"/>
              </a:rPr>
              <a:t>impedance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dominant </a:t>
            </a:r>
            <a:r>
              <a:rPr lang="fr-CH" dirty="0" err="1">
                <a:sym typeface="Wingdings" panose="05000000000000000000" pitchFamily="2" charset="2"/>
              </a:rPr>
              <a:t>during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acceleration</a:t>
            </a:r>
            <a:r>
              <a:rPr lang="fr-CH" dirty="0">
                <a:sym typeface="Wingdings" panose="05000000000000000000" pitchFamily="2" charset="2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>
                <a:sym typeface="Wingdings" panose="05000000000000000000" pitchFamily="2" charset="2"/>
              </a:rPr>
              <a:t>B</a:t>
            </a:r>
            <a:r>
              <a:rPr lang="fr-CH" dirty="0" err="1" smtClean="0">
                <a:sym typeface="Wingdings" panose="05000000000000000000" pitchFamily="2" charset="2"/>
              </a:rPr>
              <a:t>unch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length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variation </a:t>
            </a:r>
            <a:r>
              <a:rPr lang="fr-CH" dirty="0" err="1">
                <a:sym typeface="Wingdings" panose="05000000000000000000" pitchFamily="2" charset="2"/>
              </a:rPr>
              <a:t>with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intensity</a:t>
            </a:r>
            <a:r>
              <a:rPr lang="fr-CH" dirty="0" smtClean="0">
                <a:sym typeface="Wingdings" panose="05000000000000000000" pitchFamily="2" charset="2"/>
              </a:rPr>
              <a:t>?</a:t>
            </a:r>
          </a:p>
          <a:p>
            <a:pPr lvl="1"/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 smtClean="0"/>
              <a:t>Can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>
                <a:solidFill>
                  <a:srgbClr val="CC0099"/>
                </a:solidFill>
              </a:rPr>
              <a:t>reproduce</a:t>
            </a:r>
            <a:r>
              <a:rPr lang="fr-CH" sz="2400" dirty="0"/>
              <a:t> </a:t>
            </a:r>
            <a:r>
              <a:rPr lang="fr-CH" sz="2400" dirty="0" err="1" smtClean="0"/>
              <a:t>stability</a:t>
            </a:r>
            <a:r>
              <a:rPr lang="fr-CH" sz="2400" dirty="0" smtClean="0"/>
              <a:t> </a:t>
            </a:r>
            <a:r>
              <a:rPr lang="fr-CH" sz="2400" dirty="0" err="1" smtClean="0"/>
              <a:t>threshold</a:t>
            </a:r>
            <a:r>
              <a:rPr lang="fr-CH" sz="2400" dirty="0" smtClean="0"/>
              <a:t> </a:t>
            </a:r>
            <a:r>
              <a:rPr lang="fr-CH" sz="2400" dirty="0" err="1" smtClean="0"/>
              <a:t>during</a:t>
            </a:r>
            <a:r>
              <a:rPr lang="fr-CH" sz="2400" dirty="0" smtClean="0"/>
              <a:t> </a:t>
            </a:r>
            <a:r>
              <a:rPr lang="fr-CH" sz="2400" dirty="0" smtClean="0">
                <a:solidFill>
                  <a:srgbClr val="CC0099"/>
                </a:solidFill>
              </a:rPr>
              <a:t>cycle</a:t>
            </a:r>
            <a:r>
              <a:rPr lang="fr-CH" sz="2400" dirty="0" smtClean="0"/>
              <a:t> in simulation?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 err="1" smtClean="0">
                <a:sym typeface="Wingdings" panose="05000000000000000000" pitchFamily="2" charset="2"/>
              </a:rPr>
              <a:t>Impedance</a:t>
            </a:r>
            <a:r>
              <a:rPr lang="fr-CH" dirty="0" smtClean="0">
                <a:sym typeface="Wingdings" panose="05000000000000000000" pitchFamily="2" charset="2"/>
              </a:rPr>
              <a:t> model </a:t>
            </a:r>
            <a:r>
              <a:rPr lang="fr-CH" dirty="0" err="1" smtClean="0">
                <a:sym typeface="Wingdings" panose="05000000000000000000" pitchFamily="2" charset="2"/>
              </a:rPr>
              <a:t>benchmarking</a:t>
            </a:r>
            <a:endParaRPr lang="fr-CH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 err="1" smtClean="0">
                <a:sym typeface="Wingdings" panose="05000000000000000000" pitchFamily="2" charset="2"/>
              </a:rPr>
              <a:t>Identify</a:t>
            </a:r>
            <a:r>
              <a:rPr lang="fr-CH" dirty="0" smtClean="0">
                <a:sym typeface="Wingdings" panose="05000000000000000000" pitchFamily="2" charset="2"/>
              </a:rPr>
              <a:t> the </a:t>
            </a:r>
            <a:r>
              <a:rPr lang="fr-CH" dirty="0" err="1" smtClean="0">
                <a:sym typeface="Wingdings" panose="05000000000000000000" pitchFamily="2" charset="2"/>
              </a:rPr>
              <a:t>driving</a:t>
            </a:r>
            <a:r>
              <a:rPr lang="fr-CH" dirty="0" smtClean="0">
                <a:sym typeface="Wingdings" panose="05000000000000000000" pitchFamily="2" charset="2"/>
              </a:rPr>
              <a:t> source(s) of </a:t>
            </a:r>
            <a:r>
              <a:rPr lang="fr-CH" dirty="0" err="1" smtClean="0">
                <a:sym typeface="Wingdings" panose="05000000000000000000" pitchFamily="2" charset="2"/>
              </a:rPr>
              <a:t>instability</a:t>
            </a:r>
            <a:endParaRPr lang="fr-CH" dirty="0">
              <a:sym typeface="Wingdings" panose="05000000000000000000" pitchFamily="2" charset="2"/>
            </a:endParaRPr>
          </a:p>
          <a:p>
            <a:pPr lvl="1"/>
            <a:endParaRPr lang="fr-CH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 smtClean="0">
                <a:sym typeface="Wingdings" panose="05000000000000000000" pitchFamily="2" charset="2"/>
              </a:rPr>
              <a:t>Can </a:t>
            </a:r>
            <a:r>
              <a:rPr lang="fr-CH" sz="2400" dirty="0" err="1" smtClean="0">
                <a:sym typeface="Wingdings" panose="05000000000000000000" pitchFamily="2" charset="2"/>
              </a:rPr>
              <a:t>we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reproduce</a:t>
            </a:r>
            <a:r>
              <a:rPr lang="fr-CH" sz="2400" dirty="0" smtClean="0">
                <a:sym typeface="Wingdings" panose="05000000000000000000" pitchFamily="2" charset="2"/>
              </a:rPr>
              <a:t> the 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flat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bottom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instability</a:t>
            </a:r>
            <a:r>
              <a:rPr lang="fr-CH" sz="2400" dirty="0" smtClean="0">
                <a:sym typeface="Wingdings" panose="05000000000000000000" pitchFamily="2" charset="2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dirty="0" err="1" smtClean="0">
                <a:sym typeface="Wingdings" panose="05000000000000000000" pitchFamily="2" charset="2"/>
              </a:rPr>
              <a:t>Bunch</a:t>
            </a:r>
            <a:r>
              <a:rPr lang="fr-CH" dirty="0" smtClean="0">
                <a:sym typeface="Wingdings" panose="05000000000000000000" pitchFamily="2" charset="2"/>
              </a:rPr>
              <a:t> distribution + 10 sec flat </a:t>
            </a:r>
            <a:r>
              <a:rPr lang="fr-CH" dirty="0" err="1" smtClean="0">
                <a:sym typeface="Wingdings" panose="05000000000000000000" pitchFamily="2" charset="2"/>
              </a:rPr>
              <a:t>bottom</a:t>
            </a:r>
            <a:endParaRPr lang="fr-CH" dirty="0">
              <a:sym typeface="Wingdings" panose="05000000000000000000" pitchFamily="2" charset="2"/>
            </a:endParaRPr>
          </a:p>
          <a:p>
            <a:pPr lvl="1"/>
            <a:endParaRPr lang="fr-CH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 smtClean="0">
                <a:sym typeface="Wingdings" panose="05000000000000000000" pitchFamily="2" charset="2"/>
              </a:rPr>
              <a:t>How </a:t>
            </a:r>
            <a:r>
              <a:rPr lang="fr-CH" sz="2400" dirty="0" err="1" smtClean="0">
                <a:sym typeface="Wingdings" panose="05000000000000000000" pitchFamily="2" charset="2"/>
              </a:rPr>
              <a:t>threshold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obtained</a:t>
            </a:r>
            <a:r>
              <a:rPr lang="fr-CH" sz="2400" dirty="0" smtClean="0">
                <a:sym typeface="Wingdings" panose="05000000000000000000" pitchFamily="2" charset="2"/>
              </a:rPr>
              <a:t> on 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flat top compares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with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ramp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2400" dirty="0" smtClean="0">
                <a:sym typeface="Wingdings" panose="05000000000000000000" pitchFamily="2" charset="2"/>
              </a:rPr>
              <a:t>simulations?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5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70" y="164223"/>
            <a:ext cx="8591550" cy="1325563"/>
          </a:xfrm>
        </p:spPr>
        <p:txBody>
          <a:bodyPr>
            <a:normAutofit/>
          </a:bodyPr>
          <a:lstStyle/>
          <a:p>
            <a:r>
              <a:rPr lang="fr-CH" dirty="0" err="1">
                <a:solidFill>
                  <a:schemeClr val="accent1"/>
                </a:solidFill>
              </a:rPr>
              <a:t>Stability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treshold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>
                <a:solidFill>
                  <a:schemeClr val="accent1"/>
                </a:solidFill>
              </a:rPr>
              <a:t>during</a:t>
            </a:r>
            <a:r>
              <a:rPr lang="fr-CH" dirty="0">
                <a:solidFill>
                  <a:schemeClr val="accent1"/>
                </a:solidFill>
              </a:rPr>
              <a:t> </a:t>
            </a:r>
            <a:r>
              <a:rPr lang="fr-CH" dirty="0" err="1" smtClean="0">
                <a:solidFill>
                  <a:schemeClr val="accent1"/>
                </a:solidFill>
              </a:rPr>
              <a:t>ramp</a:t>
            </a:r>
            <a:r>
              <a:rPr lang="fr-CH" dirty="0">
                <a:solidFill>
                  <a:schemeClr val="accent1"/>
                </a:solidFill>
              </a:rPr>
              <a:t/>
            </a:r>
            <a:br>
              <a:rPr lang="fr-CH" dirty="0">
                <a:solidFill>
                  <a:schemeClr val="accent1"/>
                </a:solidFill>
              </a:rPr>
            </a:br>
            <a:r>
              <a:rPr lang="fr-CH" sz="3600" dirty="0">
                <a:solidFill>
                  <a:schemeClr val="accent1"/>
                </a:solidFill>
              </a:rPr>
              <a:t>12 </a:t>
            </a:r>
            <a:r>
              <a:rPr lang="fr-CH" sz="3600" dirty="0" err="1">
                <a:solidFill>
                  <a:schemeClr val="accent1"/>
                </a:solidFill>
              </a:rPr>
              <a:t>bunches</a:t>
            </a:r>
            <a:r>
              <a:rPr lang="fr-CH" sz="3600" dirty="0">
                <a:solidFill>
                  <a:schemeClr val="accent1"/>
                </a:solidFill>
              </a:rPr>
              <a:t>: simulations vs </a:t>
            </a:r>
            <a:r>
              <a:rPr lang="fr-CH" sz="3600" dirty="0" err="1">
                <a:solidFill>
                  <a:schemeClr val="accent1"/>
                </a:solidFill>
              </a:rPr>
              <a:t>measurements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69377" y="6595619"/>
            <a:ext cx="81666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50" dirty="0">
                <a:sym typeface="Wingdings" panose="05000000000000000000" pitchFamily="2" charset="2"/>
              </a:rPr>
              <a:t>(*) E. Vogel, T. Bohl, </a:t>
            </a:r>
            <a:r>
              <a:rPr lang="fr-CH" sz="1050" dirty="0" err="1">
                <a:sym typeface="Wingdings" panose="05000000000000000000" pitchFamily="2" charset="2"/>
              </a:rPr>
              <a:t>rf</a:t>
            </a:r>
            <a:r>
              <a:rPr lang="fr-CH" sz="1050" dirty="0">
                <a:sym typeface="Wingdings" panose="05000000000000000000" pitchFamily="2" charset="2"/>
              </a:rPr>
              <a:t> amplitude modulation to </a:t>
            </a:r>
            <a:r>
              <a:rPr lang="fr-CH" sz="1050" dirty="0" err="1">
                <a:sym typeface="Wingdings" panose="05000000000000000000" pitchFamily="2" charset="2"/>
              </a:rPr>
              <a:t>suppress</a:t>
            </a:r>
            <a:r>
              <a:rPr lang="fr-CH" sz="1050" dirty="0">
                <a:sym typeface="Wingdings" panose="05000000000000000000" pitchFamily="2" charset="2"/>
              </a:rPr>
              <a:t> longitudinal </a:t>
            </a:r>
            <a:r>
              <a:rPr lang="fr-CH" sz="1050" dirty="0" err="1">
                <a:sym typeface="Wingdings" panose="05000000000000000000" pitchFamily="2" charset="2"/>
              </a:rPr>
              <a:t>coupled</a:t>
            </a:r>
            <a:r>
              <a:rPr lang="fr-CH" sz="1050" dirty="0">
                <a:sym typeface="Wingdings" panose="05000000000000000000" pitchFamily="2" charset="2"/>
              </a:rPr>
              <a:t> </a:t>
            </a:r>
            <a:r>
              <a:rPr lang="fr-CH" sz="1050" dirty="0" err="1">
                <a:sym typeface="Wingdings" panose="05000000000000000000" pitchFamily="2" charset="2"/>
              </a:rPr>
              <a:t>bunch</a:t>
            </a:r>
            <a:r>
              <a:rPr lang="fr-CH" sz="1050" dirty="0">
                <a:sym typeface="Wingdings" panose="05000000000000000000" pitchFamily="2" charset="2"/>
              </a:rPr>
              <a:t> </a:t>
            </a:r>
            <a:r>
              <a:rPr lang="fr-CH" sz="1050" dirty="0" err="1">
                <a:sym typeface="Wingdings" panose="05000000000000000000" pitchFamily="2" charset="2"/>
              </a:rPr>
              <a:t>instabilities</a:t>
            </a:r>
            <a:r>
              <a:rPr lang="fr-CH" sz="1050" dirty="0">
                <a:sym typeface="Wingdings" panose="05000000000000000000" pitchFamily="2" charset="2"/>
              </a:rPr>
              <a:t> in the CERN SPS, PRSTAB, vol. 8, p. 102801, 2005</a:t>
            </a:r>
            <a:endParaRPr lang="en-US" sz="1050" dirty="0"/>
          </a:p>
        </p:txBody>
      </p:sp>
      <p:grpSp>
        <p:nvGrpSpPr>
          <p:cNvPr id="8" name="Group 7"/>
          <p:cNvGrpSpPr/>
          <p:nvPr/>
        </p:nvGrpSpPr>
        <p:grpSpPr>
          <a:xfrm>
            <a:off x="230711" y="1570092"/>
            <a:ext cx="4288971" cy="4968821"/>
            <a:chOff x="230711" y="1570092"/>
            <a:chExt cx="4288971" cy="4968821"/>
          </a:xfrm>
        </p:grpSpPr>
        <p:grpSp>
          <p:nvGrpSpPr>
            <p:cNvPr id="25" name="Group 24"/>
            <p:cNvGrpSpPr/>
            <p:nvPr/>
          </p:nvGrpSpPr>
          <p:grpSpPr>
            <a:xfrm>
              <a:off x="230711" y="1570092"/>
              <a:ext cx="4288971" cy="4968821"/>
              <a:chOff x="230711" y="1570092"/>
              <a:chExt cx="4288971" cy="49688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82138" y="1593023"/>
                <a:ext cx="39644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/>
                  <a:t>Simulations of </a:t>
                </a:r>
                <a:r>
                  <a:rPr lang="fr-CH" sz="1400" b="1" dirty="0" err="1"/>
                  <a:t>different</a:t>
                </a:r>
                <a:r>
                  <a:rPr lang="fr-CH" sz="1400" b="1" dirty="0"/>
                  <a:t> </a:t>
                </a:r>
                <a:r>
                  <a:rPr lang="fr-CH" sz="1400" b="1" dirty="0" err="1"/>
                  <a:t>bunch</a:t>
                </a:r>
                <a:r>
                  <a:rPr lang="fr-CH" sz="1400" b="1" dirty="0"/>
                  <a:t> </a:t>
                </a:r>
                <a:r>
                  <a:rPr lang="fr-CH" sz="1400" b="1" dirty="0" err="1"/>
                  <a:t>length</a:t>
                </a:r>
                <a:r>
                  <a:rPr lang="fr-CH" sz="1400" b="1" dirty="0"/>
                  <a:t>, feedback </a:t>
                </a:r>
                <a:r>
                  <a:rPr lang="fr-CH" sz="1400" b="1" dirty="0">
                    <a:solidFill>
                      <a:srgbClr val="CC0099"/>
                    </a:solidFill>
                  </a:rPr>
                  <a:t>off</a:t>
                </a:r>
                <a:endParaRPr lang="en-US" sz="1400" b="1" dirty="0">
                  <a:solidFill>
                    <a:srgbClr val="CC0099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7234" y="4481020"/>
                <a:ext cx="40559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400" dirty="0" err="1">
                    <a:sym typeface="Wingdings" panose="05000000000000000000" pitchFamily="2" charset="2"/>
                  </a:rPr>
                  <a:t>Bunch</a:t>
                </a:r>
                <a:r>
                  <a:rPr lang="fr-CH" sz="1400" dirty="0">
                    <a:sym typeface="Wingdings" panose="05000000000000000000" pitchFamily="2" charset="2"/>
                  </a:rPr>
                  <a:t> distribution in simulations </a:t>
                </a:r>
                <a:r>
                  <a:rPr lang="fr-CH" sz="1400" dirty="0" err="1">
                    <a:sym typeface="Wingdings" panose="05000000000000000000" pitchFamily="2" charset="2"/>
                  </a:rPr>
                  <a:t>is</a:t>
                </a:r>
                <a:r>
                  <a:rPr lang="fr-CH" sz="1400" dirty="0">
                    <a:sym typeface="Wingdings" panose="05000000000000000000" pitchFamily="2" charset="2"/>
                  </a:rPr>
                  <a:t> </a:t>
                </a:r>
                <a:r>
                  <a:rPr lang="fr-CH" sz="1400" dirty="0" err="1">
                    <a:sym typeface="Wingdings" panose="05000000000000000000" pitchFamily="2" charset="2"/>
                  </a:rPr>
                  <a:t>matched</a:t>
                </a:r>
                <a:r>
                  <a:rPr lang="fr-CH" sz="1400" dirty="0">
                    <a:sym typeface="Wingdings" panose="05000000000000000000" pitchFamily="2" charset="2"/>
                  </a:rPr>
                  <a:t> on flat </a:t>
                </a:r>
                <a:r>
                  <a:rPr lang="fr-CH" sz="1400" dirty="0" err="1">
                    <a:sym typeface="Wingdings" panose="05000000000000000000" pitchFamily="2" charset="2"/>
                  </a:rPr>
                  <a:t>bottom</a:t>
                </a:r>
                <a:r>
                  <a:rPr lang="fr-CH" sz="1400" dirty="0">
                    <a:sym typeface="Wingdings" panose="05000000000000000000" pitchFamily="2" charset="2"/>
                  </a:rPr>
                  <a:t> </a:t>
                </a:r>
                <a:r>
                  <a:rPr lang="fr-CH" sz="1400" dirty="0" err="1">
                    <a:sym typeface="Wingdings" panose="05000000000000000000" pitchFamily="2" charset="2"/>
                  </a:rPr>
                  <a:t>according</a:t>
                </a:r>
                <a:r>
                  <a:rPr lang="fr-CH" sz="1400" dirty="0">
                    <a:sym typeface="Wingdings" panose="05000000000000000000" pitchFamily="2" charset="2"/>
                  </a:rPr>
                  <a:t> to </a:t>
                </a:r>
                <a:r>
                  <a:rPr lang="fr-CH" sz="1400" dirty="0" err="1">
                    <a:sym typeface="Wingdings" panose="05000000000000000000" pitchFamily="2" charset="2"/>
                  </a:rPr>
                  <a:t>bunch</a:t>
                </a:r>
                <a:r>
                  <a:rPr lang="fr-CH" sz="1400" dirty="0">
                    <a:sym typeface="Wingdings" panose="05000000000000000000" pitchFamily="2" charset="2"/>
                  </a:rPr>
                  <a:t> </a:t>
                </a:r>
                <a:r>
                  <a:rPr lang="fr-CH" sz="1400" dirty="0" err="1">
                    <a:sym typeface="Wingdings" panose="05000000000000000000" pitchFamily="2" charset="2"/>
                  </a:rPr>
                  <a:t>length</a:t>
                </a:r>
                <a:endParaRPr lang="fr-CH" sz="14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400" dirty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End of </a:t>
                </a:r>
                <a:r>
                  <a:rPr lang="fr-CH" sz="1400" dirty="0" err="1">
                    <a:solidFill>
                      <a:srgbClr val="CC0099"/>
                    </a:solidFill>
                    <a:sym typeface="Wingdings" panose="05000000000000000000" pitchFamily="2" charset="2"/>
                  </a:rPr>
                  <a:t>ramp</a:t>
                </a:r>
                <a:r>
                  <a:rPr lang="fr-CH" sz="1400" dirty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and flat top </a:t>
                </a:r>
                <a:r>
                  <a:rPr lang="fr-CH" sz="1400" dirty="0" err="1">
                    <a:solidFill>
                      <a:srgbClr val="CC0099"/>
                    </a:solidFill>
                    <a:sym typeface="Wingdings" panose="05000000000000000000" pitchFamily="2" charset="2"/>
                  </a:rPr>
                  <a:t>well</a:t>
                </a:r>
                <a:r>
                  <a:rPr lang="fr-CH" sz="1400" dirty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CH" sz="1400" dirty="0" err="1">
                    <a:solidFill>
                      <a:srgbClr val="CC0099"/>
                    </a:solidFill>
                    <a:sym typeface="Wingdings" panose="05000000000000000000" pitchFamily="2" charset="2"/>
                  </a:rPr>
                  <a:t>reproduced</a:t>
                </a:r>
                <a:r>
                  <a:rPr lang="fr-CH" sz="1400" dirty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CH" sz="1400" dirty="0">
                    <a:sym typeface="Wingdings" panose="05000000000000000000" pitchFamily="2" charset="2"/>
                  </a:rPr>
                  <a:t>in simulation </a:t>
                </a:r>
                <a:r>
                  <a:rPr lang="fr-CH" sz="1400" dirty="0" err="1">
                    <a:sym typeface="Wingdings" panose="05000000000000000000" pitchFamily="2" charset="2"/>
                  </a:rPr>
                  <a:t>with</a:t>
                </a:r>
                <a:r>
                  <a:rPr lang="fr-CH" sz="1400" dirty="0">
                    <a:sym typeface="Wingdings" panose="05000000000000000000" pitchFamily="2" charset="2"/>
                  </a:rPr>
                  <a:t> correct </a:t>
                </a:r>
                <a:r>
                  <a:rPr lang="fr-CH" sz="1400" dirty="0" err="1">
                    <a:sym typeface="Wingdings" panose="05000000000000000000" pitchFamily="2" charset="2"/>
                  </a:rPr>
                  <a:t>bunch</a:t>
                </a:r>
                <a:r>
                  <a:rPr lang="fr-CH" sz="1400" dirty="0">
                    <a:sym typeface="Wingdings" panose="05000000000000000000" pitchFamily="2" charset="2"/>
                  </a:rPr>
                  <a:t> </a:t>
                </a:r>
                <a:r>
                  <a:rPr lang="fr-CH" sz="1400" dirty="0" err="1">
                    <a:sym typeface="Wingdings" panose="05000000000000000000" pitchFamily="2" charset="2"/>
                  </a:rPr>
                  <a:t>length</a:t>
                </a:r>
                <a:endParaRPr lang="fr-CH" sz="14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400" dirty="0" err="1">
                    <a:sym typeface="Wingdings" panose="05000000000000000000" pitchFamily="2" charset="2"/>
                  </a:rPr>
                  <a:t>Difficulties</a:t>
                </a:r>
                <a:r>
                  <a:rPr lang="fr-CH" sz="1400" dirty="0">
                    <a:sym typeface="Wingdings" panose="05000000000000000000" pitchFamily="2" charset="2"/>
                  </a:rPr>
                  <a:t> to </a:t>
                </a:r>
                <a:r>
                  <a:rPr lang="fr-CH" sz="1400" dirty="0" err="1">
                    <a:sym typeface="Wingdings" panose="05000000000000000000" pitchFamily="2" charset="2"/>
                  </a:rPr>
                  <a:t>reproduce</a:t>
                </a:r>
                <a:r>
                  <a:rPr lang="fr-CH" sz="1400" dirty="0">
                    <a:sym typeface="Wingdings" panose="05000000000000000000" pitchFamily="2" charset="2"/>
                  </a:rPr>
                  <a:t> flat </a:t>
                </a:r>
                <a:r>
                  <a:rPr lang="fr-CH" sz="1400" dirty="0" err="1">
                    <a:sym typeface="Wingdings" panose="05000000000000000000" pitchFamily="2" charset="2"/>
                  </a:rPr>
                  <a:t>bottom</a:t>
                </a:r>
                <a:r>
                  <a:rPr lang="fr-CH" sz="1400" dirty="0">
                    <a:sym typeface="Wingdings" panose="05000000000000000000" pitchFamily="2" charset="2"/>
                  </a:rPr>
                  <a:t> </a:t>
                </a:r>
                <a:r>
                  <a:rPr lang="fr-CH" sz="1400" dirty="0" err="1">
                    <a:sym typeface="Wingdings" panose="05000000000000000000" pitchFamily="2" charset="2"/>
                  </a:rPr>
                  <a:t>instability</a:t>
                </a:r>
                <a:endParaRPr lang="fr-CH" sz="1400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400" dirty="0">
                    <a:sym typeface="Wingdings" panose="05000000000000000000" pitchFamily="2" charset="2"/>
                  </a:rPr>
                  <a:t>Short flat </a:t>
                </a:r>
                <a:r>
                  <a:rPr lang="fr-CH" sz="1400" dirty="0" err="1">
                    <a:sym typeface="Wingdings" panose="05000000000000000000" pitchFamily="2" charset="2"/>
                  </a:rPr>
                  <a:t>bottom</a:t>
                </a:r>
                <a:r>
                  <a:rPr lang="fr-CH" sz="1400" dirty="0">
                    <a:sym typeface="Wingdings" panose="05000000000000000000" pitchFamily="2" charset="2"/>
                  </a:rPr>
                  <a:t> in simulation (1s)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400" dirty="0" err="1">
                    <a:solidFill>
                      <a:srgbClr val="CC0099"/>
                    </a:solidFill>
                    <a:sym typeface="Wingdings" panose="05000000000000000000" pitchFamily="2" charset="2"/>
                  </a:rPr>
                  <a:t>Bunch</a:t>
                </a:r>
                <a:r>
                  <a:rPr lang="fr-CH" sz="1400" dirty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rotation in PS </a:t>
                </a:r>
                <a:r>
                  <a:rPr lang="fr-CH" sz="1400" dirty="0" err="1">
                    <a:solidFill>
                      <a:srgbClr val="CC0099"/>
                    </a:solidFill>
                    <a:sym typeface="Wingdings" panose="05000000000000000000" pitchFamily="2" charset="2"/>
                  </a:rPr>
                  <a:t>before</a:t>
                </a:r>
                <a:r>
                  <a:rPr lang="fr-CH" sz="1400" dirty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 extraction       (s-</a:t>
                </a:r>
                <a:r>
                  <a:rPr lang="fr-CH" sz="1400" dirty="0" err="1">
                    <a:solidFill>
                      <a:srgbClr val="CC0099"/>
                    </a:solidFill>
                    <a:sym typeface="Wingdings" panose="05000000000000000000" pitchFamily="2" charset="2"/>
                  </a:rPr>
                  <a:t>shape</a:t>
                </a:r>
                <a:r>
                  <a:rPr lang="fr-CH" sz="1400" dirty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fr-CH" sz="1400" dirty="0">
                    <a:sym typeface="Wingdings" panose="05000000000000000000" pitchFamily="2" charset="2"/>
                  </a:rPr>
                  <a:t> </a:t>
                </a:r>
                <a:r>
                  <a:rPr lang="fr-CH" sz="1400" dirty="0" err="1">
                    <a:sym typeface="Wingdings" panose="05000000000000000000" pitchFamily="2" charset="2"/>
                  </a:rPr>
                  <a:t>Ongoing</a:t>
                </a:r>
                <a:r>
                  <a:rPr lang="fr-CH" sz="1400" dirty="0">
                    <a:sym typeface="Wingdings" panose="05000000000000000000" pitchFamily="2" charset="2"/>
                  </a:rPr>
                  <a:t> </a:t>
                </a:r>
                <a:r>
                  <a:rPr lang="fr-CH" sz="1400" dirty="0" err="1">
                    <a:sym typeface="Wingdings" panose="05000000000000000000" pitchFamily="2" charset="2"/>
                  </a:rPr>
                  <a:t>study</a:t>
                </a:r>
                <a:endParaRPr lang="fr-CH" sz="1400" dirty="0">
                  <a:sym typeface="Wingdings" panose="05000000000000000000" pitchFamily="2" charset="2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8" t="2879" r="2120" b="2373"/>
              <a:stretch/>
            </p:blipFill>
            <p:spPr>
              <a:xfrm>
                <a:off x="622596" y="1915792"/>
                <a:ext cx="3519714" cy="2605316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30711" y="1570092"/>
                <a:ext cx="4288971" cy="4968821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10" t="2629" r="2755" b="2794"/>
            <a:stretch/>
          </p:blipFill>
          <p:spPr>
            <a:xfrm>
              <a:off x="3991676" y="1876351"/>
              <a:ext cx="129825" cy="260454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703446" y="4512116"/>
            <a:ext cx="4141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Simulations more </a:t>
            </a:r>
            <a:r>
              <a:rPr lang="fr-CH" sz="1400" dirty="0" err="1"/>
              <a:t>unstable</a:t>
            </a:r>
            <a:r>
              <a:rPr lang="fr-CH" sz="1400" dirty="0"/>
              <a:t> if 200 MHz </a:t>
            </a:r>
            <a:r>
              <a:rPr lang="fr-CH" sz="1400" dirty="0" err="1"/>
              <a:t>impedance</a:t>
            </a:r>
            <a:r>
              <a:rPr lang="fr-CH" sz="1400" dirty="0"/>
              <a:t> </a:t>
            </a:r>
            <a:r>
              <a:rPr lang="fr-CH" sz="1400" dirty="0" err="1"/>
              <a:t>removed</a:t>
            </a:r>
            <a:endParaRPr lang="fr-CH" sz="1400" dirty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1400" dirty="0" err="1">
                <a:solidFill>
                  <a:srgbClr val="CC0099"/>
                </a:solidFill>
              </a:rPr>
              <a:t>Bunch</a:t>
            </a:r>
            <a:r>
              <a:rPr lang="fr-CH" sz="1400" dirty="0">
                <a:solidFill>
                  <a:srgbClr val="CC0099"/>
                </a:solidFill>
              </a:rPr>
              <a:t>-to-</a:t>
            </a:r>
            <a:r>
              <a:rPr lang="fr-CH" sz="1400" dirty="0" err="1">
                <a:solidFill>
                  <a:srgbClr val="CC0099"/>
                </a:solidFill>
              </a:rPr>
              <a:t>bunch</a:t>
            </a:r>
            <a:r>
              <a:rPr lang="fr-CH" sz="1400" dirty="0">
                <a:solidFill>
                  <a:srgbClr val="CC0099"/>
                </a:solidFill>
              </a:rPr>
              <a:t> synchrotron </a:t>
            </a:r>
            <a:r>
              <a:rPr lang="fr-CH" sz="1400" dirty="0" err="1">
                <a:solidFill>
                  <a:srgbClr val="CC0099"/>
                </a:solidFill>
              </a:rPr>
              <a:t>frequency</a:t>
            </a:r>
            <a:r>
              <a:rPr lang="fr-CH" sz="1400" dirty="0">
                <a:solidFill>
                  <a:srgbClr val="CC0099"/>
                </a:solidFill>
              </a:rPr>
              <a:t> variations </a:t>
            </a:r>
            <a:r>
              <a:rPr lang="fr-CH" sz="1400" dirty="0" err="1">
                <a:solidFill>
                  <a:srgbClr val="CC0099"/>
                </a:solidFill>
              </a:rPr>
              <a:t>improves</a:t>
            </a:r>
            <a:r>
              <a:rPr lang="fr-CH" sz="1400" dirty="0">
                <a:solidFill>
                  <a:srgbClr val="CC0099"/>
                </a:solidFill>
              </a:rPr>
              <a:t> </a:t>
            </a:r>
            <a:r>
              <a:rPr lang="fr-CH" sz="1400" dirty="0" err="1">
                <a:solidFill>
                  <a:srgbClr val="CC0099"/>
                </a:solidFill>
              </a:rPr>
              <a:t>stability</a:t>
            </a:r>
            <a:r>
              <a:rPr lang="fr-CH" sz="1400" dirty="0">
                <a:solidFill>
                  <a:srgbClr val="CC0099"/>
                </a:solidFill>
              </a:rPr>
              <a:t> (*)</a:t>
            </a:r>
            <a:endParaRPr lang="fr-CH" sz="1400" dirty="0">
              <a:solidFill>
                <a:srgbClr val="CC0099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>
                <a:sym typeface="Wingdings" panose="05000000000000000000" pitchFamily="2" charset="2"/>
              </a:rPr>
              <a:t>Steady</a:t>
            </a:r>
            <a:r>
              <a:rPr lang="fr-CH" sz="1400" dirty="0">
                <a:sym typeface="Wingdings" panose="05000000000000000000" pitchFamily="2" charset="2"/>
              </a:rPr>
              <a:t>-state formula of </a:t>
            </a:r>
            <a:r>
              <a:rPr lang="fr-CH" sz="1400" dirty="0" err="1">
                <a:sym typeface="Wingdings" panose="05000000000000000000" pitchFamily="2" charset="2"/>
              </a:rPr>
              <a:t>impedance</a:t>
            </a:r>
            <a:r>
              <a:rPr lang="fr-CH" sz="1400" dirty="0">
                <a:sym typeface="Wingdings" panose="05000000000000000000" pitchFamily="2" charset="2"/>
              </a:rPr>
              <a:t> </a:t>
            </a:r>
            <a:r>
              <a:rPr lang="fr-CH" sz="1400" dirty="0" err="1">
                <a:sym typeface="Wingdings" panose="05000000000000000000" pitchFamily="2" charset="2"/>
              </a:rPr>
              <a:t>reduction</a:t>
            </a:r>
            <a:r>
              <a:rPr lang="fr-CH" sz="1400" dirty="0">
                <a:sym typeface="Wingdings" panose="05000000000000000000" pitchFamily="2" charset="2"/>
              </a:rPr>
              <a:t> </a:t>
            </a:r>
            <a:r>
              <a:rPr lang="fr-CH" sz="1400" dirty="0" err="1">
                <a:sym typeface="Wingdings" panose="05000000000000000000" pitchFamily="2" charset="2"/>
              </a:rPr>
              <a:t>from</a:t>
            </a:r>
            <a:r>
              <a:rPr lang="fr-CH" sz="1400" dirty="0">
                <a:sym typeface="Wingdings" panose="05000000000000000000" pitchFamily="2" charset="2"/>
              </a:rPr>
              <a:t> feedback </a:t>
            </a:r>
            <a:r>
              <a:rPr lang="fr-CH" sz="1400" dirty="0" err="1">
                <a:sym typeface="Wingdings" panose="05000000000000000000" pitchFamily="2" charset="2"/>
              </a:rPr>
              <a:t>gives</a:t>
            </a:r>
            <a:r>
              <a:rPr lang="fr-CH" sz="1400" dirty="0">
                <a:sym typeface="Wingdings" panose="05000000000000000000" pitchFamily="2" charset="2"/>
              </a:rPr>
              <a:t> </a:t>
            </a:r>
            <a:r>
              <a:rPr lang="fr-CH" sz="1400" dirty="0" err="1">
                <a:sym typeface="Wingdings" panose="05000000000000000000" pitchFamily="2" charset="2"/>
              </a:rPr>
              <a:t>reasonable</a:t>
            </a:r>
            <a:r>
              <a:rPr lang="fr-CH" sz="1400" dirty="0">
                <a:sym typeface="Wingdings" panose="05000000000000000000" pitchFamily="2" charset="2"/>
              </a:rPr>
              <a:t> agreement</a:t>
            </a:r>
          </a:p>
          <a:p>
            <a:pPr lvl="1"/>
            <a:r>
              <a:rPr lang="fr-CH" sz="1400" dirty="0">
                <a:sym typeface="Wingdings" panose="05000000000000000000" pitchFamily="2" charset="2"/>
              </a:rPr>
              <a:t> </a:t>
            </a:r>
            <a:r>
              <a:rPr lang="fr-CH" sz="1400" dirty="0" err="1">
                <a:solidFill>
                  <a:srgbClr val="CC0099"/>
                </a:solidFill>
                <a:sym typeface="Wingdings" panose="05000000000000000000" pitchFamily="2" charset="2"/>
              </a:rPr>
              <a:t>Increasing</a:t>
            </a:r>
            <a:r>
              <a:rPr lang="fr-CH" sz="14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400" dirty="0" err="1">
                <a:solidFill>
                  <a:srgbClr val="CC0099"/>
                </a:solidFill>
                <a:sym typeface="Wingdings" panose="05000000000000000000" pitchFamily="2" charset="2"/>
              </a:rPr>
              <a:t>bunch</a:t>
            </a:r>
            <a:r>
              <a:rPr lang="fr-CH" sz="14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400" dirty="0" err="1">
                <a:solidFill>
                  <a:srgbClr val="CC0099"/>
                </a:solidFill>
                <a:sym typeface="Wingdings" panose="05000000000000000000" pitchFamily="2" charset="2"/>
              </a:rPr>
              <a:t>length</a:t>
            </a:r>
            <a:r>
              <a:rPr lang="fr-CH" sz="14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400" dirty="0" err="1">
                <a:solidFill>
                  <a:srgbClr val="CC0099"/>
                </a:solidFill>
                <a:sym typeface="Wingdings" panose="05000000000000000000" pitchFamily="2" charset="2"/>
              </a:rPr>
              <a:t>with</a:t>
            </a:r>
            <a:r>
              <a:rPr lang="fr-CH" sz="14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400" dirty="0" err="1">
                <a:solidFill>
                  <a:srgbClr val="CC0099"/>
                </a:solidFill>
                <a:sym typeface="Wingdings" panose="05000000000000000000" pitchFamily="2" charset="2"/>
              </a:rPr>
              <a:t>intensity</a:t>
            </a:r>
            <a:r>
              <a:rPr lang="fr-CH" sz="14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400" dirty="0" err="1">
                <a:solidFill>
                  <a:srgbClr val="CC0099"/>
                </a:solidFill>
                <a:sym typeface="Wingdings" panose="05000000000000000000" pitchFamily="2" charset="2"/>
              </a:rPr>
              <a:t>removes</a:t>
            </a:r>
            <a:r>
              <a:rPr lang="fr-CH" sz="1400" dirty="0">
                <a:solidFill>
                  <a:srgbClr val="CC0099"/>
                </a:solidFill>
                <a:sym typeface="Wingdings" panose="05000000000000000000" pitchFamily="2" charset="2"/>
              </a:rPr>
              <a:t> the </a:t>
            </a:r>
            <a:r>
              <a:rPr lang="fr-CH" sz="1400" dirty="0" err="1">
                <a:solidFill>
                  <a:srgbClr val="CC0099"/>
                </a:solidFill>
                <a:sym typeface="Wingdings" panose="05000000000000000000" pitchFamily="2" charset="2"/>
              </a:rPr>
              <a:t>energy</a:t>
            </a:r>
            <a:r>
              <a:rPr lang="fr-CH" sz="1400" dirty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400" dirty="0" err="1">
                <a:solidFill>
                  <a:srgbClr val="CC0099"/>
                </a:solidFill>
                <a:sym typeface="Wingdings" panose="05000000000000000000" pitchFamily="2" charset="2"/>
              </a:rPr>
              <a:t>dependence</a:t>
            </a:r>
            <a:endParaRPr lang="fr-CH" sz="1400" dirty="0">
              <a:solidFill>
                <a:srgbClr val="CC0099"/>
              </a:solidFill>
              <a:sym typeface="Wingdings" panose="05000000000000000000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6070" y="1570092"/>
            <a:ext cx="4195366" cy="496882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794" r="2877" b="2794"/>
          <a:stretch/>
        </p:blipFill>
        <p:spPr>
          <a:xfrm>
            <a:off x="5152577" y="1952078"/>
            <a:ext cx="3420131" cy="2546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80434" y="1593023"/>
            <a:ext cx="396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/>
              <a:t>Simulations of </a:t>
            </a:r>
            <a:r>
              <a:rPr lang="fr-CH" sz="1400" b="1" dirty="0" err="1"/>
              <a:t>different</a:t>
            </a:r>
            <a:r>
              <a:rPr lang="fr-CH" sz="1400" b="1" dirty="0"/>
              <a:t> </a:t>
            </a:r>
            <a:r>
              <a:rPr lang="fr-CH" sz="1400" b="1" dirty="0" err="1"/>
              <a:t>bunch</a:t>
            </a:r>
            <a:r>
              <a:rPr lang="fr-CH" sz="1400" b="1" dirty="0"/>
              <a:t> </a:t>
            </a:r>
            <a:r>
              <a:rPr lang="fr-CH" sz="1400" b="1" dirty="0" err="1"/>
              <a:t>length</a:t>
            </a:r>
            <a:r>
              <a:rPr lang="fr-CH" sz="1400" b="1" dirty="0"/>
              <a:t>, feedback </a:t>
            </a:r>
            <a:r>
              <a:rPr lang="fr-CH" sz="1400" b="1" dirty="0">
                <a:solidFill>
                  <a:srgbClr val="CC0099"/>
                </a:solidFill>
              </a:rPr>
              <a:t>on</a:t>
            </a:r>
            <a:endParaRPr lang="en-US" sz="1400" b="1" dirty="0">
              <a:solidFill>
                <a:srgbClr val="CC009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0" t="2629" r="2755" b="2794"/>
          <a:stretch/>
        </p:blipFill>
        <p:spPr>
          <a:xfrm>
            <a:off x="8461829" y="1894406"/>
            <a:ext cx="129825" cy="26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15" y="165423"/>
            <a:ext cx="9340746" cy="63044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L</a:t>
            </a:r>
            <a:r>
              <a:rPr lang="en-US" sz="3600" dirty="0" smtClean="0">
                <a:solidFill>
                  <a:schemeClr val="accent1"/>
                </a:solidFill>
              </a:rPr>
              <a:t>ower stability without 200 MHz impedance?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3578" r="2310" b="2944"/>
          <a:stretch/>
        </p:blipFill>
        <p:spPr>
          <a:xfrm>
            <a:off x="88348" y="1513360"/>
            <a:ext cx="5129389" cy="3764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2186" r="1651" b="2379"/>
          <a:stretch/>
        </p:blipFill>
        <p:spPr>
          <a:xfrm>
            <a:off x="6033569" y="1718557"/>
            <a:ext cx="2157008" cy="157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777" r="2315" b="2783"/>
          <a:stretch/>
        </p:blipFill>
        <p:spPr>
          <a:xfrm>
            <a:off x="6020565" y="3464056"/>
            <a:ext cx="2183016" cy="160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7721688" y="2267523"/>
            <a:ext cx="137493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200" dirty="0" smtClean="0"/>
              <a:t>200 MHz </a:t>
            </a:r>
            <a:r>
              <a:rPr lang="fr-CH" sz="1200" dirty="0" err="1" smtClean="0"/>
              <a:t>removed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536283" y="4042654"/>
            <a:ext cx="1745740" cy="27699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200" dirty="0" smtClean="0"/>
              <a:t>No </a:t>
            </a:r>
            <a:r>
              <a:rPr lang="fr-CH" sz="1200" dirty="0" err="1" smtClean="0"/>
              <a:t>impedance</a:t>
            </a:r>
            <a:r>
              <a:rPr lang="fr-CH" sz="1200" dirty="0" smtClean="0"/>
              <a:t> </a:t>
            </a:r>
            <a:r>
              <a:rPr lang="fr-CH" sz="1200" dirty="0" err="1" smtClean="0"/>
              <a:t>reduction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16953" y="1129140"/>
                <a:ext cx="3200620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400" b="1" dirty="0" smtClean="0"/>
                  <a:t>Synchrotron </a:t>
                </a:r>
                <a:r>
                  <a:rPr lang="fr-CH" sz="1400" b="1" dirty="0" err="1" smtClean="0"/>
                  <a:t>frequency</a:t>
                </a:r>
                <a:endParaRPr lang="fr-CH" sz="1400" b="1" dirty="0"/>
              </a:p>
              <a:p>
                <a:pPr algn="ctr"/>
                <a:r>
                  <a:rPr lang="fr-CH" sz="1400" b="1" dirty="0" smtClean="0"/>
                  <a:t>First and last </a:t>
                </a:r>
                <a:r>
                  <a:rPr lang="fr-CH" sz="1400" b="1" dirty="0" err="1" smtClean="0"/>
                  <a:t>bunch</a:t>
                </a:r>
                <a:r>
                  <a:rPr lang="fr-CH" sz="1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fr-CH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CH" sz="1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1400" b="1" dirty="0" smtClean="0"/>
                  <a:t> ppb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953" y="1129140"/>
                <a:ext cx="3200620" cy="528030"/>
              </a:xfrm>
              <a:prstGeom prst="rect">
                <a:avLst/>
              </a:prstGeom>
              <a:blipFill>
                <a:blip r:embed="rId6"/>
                <a:stretch>
                  <a:fillRect t="-2299" r="-381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9078" y="5737166"/>
            <a:ext cx="82258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srgbClr val="CC0099"/>
                </a:solidFill>
              </a:rPr>
              <a:t>Bunch</a:t>
            </a:r>
            <a:r>
              <a:rPr lang="fr-CH" b="1" dirty="0" smtClean="0">
                <a:solidFill>
                  <a:srgbClr val="CC0099"/>
                </a:solidFill>
              </a:rPr>
              <a:t> to </a:t>
            </a:r>
            <a:r>
              <a:rPr lang="fr-CH" b="1" dirty="0" err="1" smtClean="0">
                <a:solidFill>
                  <a:srgbClr val="CC0099"/>
                </a:solidFill>
              </a:rPr>
              <a:t>bunch</a:t>
            </a:r>
            <a:r>
              <a:rPr lang="fr-CH" b="1" dirty="0" smtClean="0">
                <a:solidFill>
                  <a:srgbClr val="CC0099"/>
                </a:solidFill>
              </a:rPr>
              <a:t> synchrotron </a:t>
            </a:r>
            <a:r>
              <a:rPr lang="fr-CH" b="1" dirty="0" err="1" smtClean="0">
                <a:solidFill>
                  <a:srgbClr val="CC0099"/>
                </a:solidFill>
              </a:rPr>
              <a:t>frequency</a:t>
            </a:r>
            <a:r>
              <a:rPr lang="fr-CH" b="1" dirty="0" smtClean="0">
                <a:solidFill>
                  <a:srgbClr val="CC0099"/>
                </a:solidFill>
              </a:rPr>
              <a:t> shift </a:t>
            </a:r>
            <a:r>
              <a:rPr lang="fr-CH" b="1" dirty="0" err="1" smtClean="0">
                <a:solidFill>
                  <a:srgbClr val="CC0099"/>
                </a:solidFill>
              </a:rPr>
              <a:t>improves</a:t>
            </a:r>
            <a:r>
              <a:rPr lang="fr-CH" b="1" dirty="0" smtClean="0">
                <a:solidFill>
                  <a:srgbClr val="CC0099"/>
                </a:solidFill>
              </a:rPr>
              <a:t> </a:t>
            </a:r>
            <a:r>
              <a:rPr lang="fr-CH" b="1" dirty="0" err="1" smtClean="0">
                <a:solidFill>
                  <a:srgbClr val="CC0099"/>
                </a:solidFill>
              </a:rPr>
              <a:t>stability</a:t>
            </a:r>
            <a:r>
              <a:rPr lang="fr-CH" b="1" dirty="0" smtClean="0">
                <a:solidFill>
                  <a:srgbClr val="CC0099"/>
                </a:solidFill>
              </a:rPr>
              <a:t> (*). </a:t>
            </a:r>
            <a:r>
              <a:rPr lang="fr-CH" b="1" dirty="0" err="1" smtClean="0">
                <a:solidFill>
                  <a:schemeClr val="tx1"/>
                </a:solidFill>
              </a:rPr>
              <a:t>Effect</a:t>
            </a:r>
            <a:r>
              <a:rPr lang="fr-CH" b="1" dirty="0" smtClean="0">
                <a:solidFill>
                  <a:schemeClr val="tx1"/>
                </a:solidFill>
              </a:rPr>
              <a:t> of the </a:t>
            </a:r>
            <a:r>
              <a:rPr lang="fr-CH" b="1" dirty="0" err="1" smtClean="0">
                <a:solidFill>
                  <a:schemeClr val="tx1"/>
                </a:solidFill>
              </a:rPr>
              <a:t>frequency</a:t>
            </a:r>
            <a:r>
              <a:rPr lang="fr-CH" b="1" dirty="0" smtClean="0">
                <a:solidFill>
                  <a:schemeClr val="tx1"/>
                </a:solidFill>
              </a:rPr>
              <a:t> variation </a:t>
            </a:r>
            <a:r>
              <a:rPr lang="fr-CH" b="1" dirty="0" err="1" smtClean="0">
                <a:solidFill>
                  <a:schemeClr val="tx1"/>
                </a:solidFill>
              </a:rPr>
              <a:t>equivalent</a:t>
            </a:r>
            <a:r>
              <a:rPr lang="fr-CH" b="1" dirty="0" smtClean="0">
                <a:solidFill>
                  <a:schemeClr val="tx1"/>
                </a:solidFill>
              </a:rPr>
              <a:t> to </a:t>
            </a:r>
            <a:r>
              <a:rPr lang="fr-CH" b="1" dirty="0" err="1" smtClean="0">
                <a:solidFill>
                  <a:schemeClr val="tx1"/>
                </a:solidFill>
              </a:rPr>
              <a:t>removing</a:t>
            </a:r>
            <a:r>
              <a:rPr lang="fr-CH" b="1" dirty="0" smtClean="0">
                <a:solidFill>
                  <a:schemeClr val="tx1"/>
                </a:solidFill>
              </a:rPr>
              <a:t> the 630 MHz HOM in simulation.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3254916" y="4058757"/>
            <a:ext cx="450392" cy="567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22998" y="1556716"/>
            <a:ext cx="3029446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H" sz="1400" dirty="0" err="1" smtClean="0">
                <a:sym typeface="Wingdings" panose="05000000000000000000" pitchFamily="2" charset="2"/>
              </a:rPr>
              <a:t>Beam</a:t>
            </a:r>
            <a:r>
              <a:rPr lang="fr-CH" sz="1400" dirty="0" smtClean="0">
                <a:sym typeface="Wingdings" panose="05000000000000000000" pitchFamily="2" charset="2"/>
              </a:rPr>
              <a:t> </a:t>
            </a:r>
            <a:r>
              <a:rPr lang="fr-CH" sz="1400" dirty="0">
                <a:sym typeface="Wingdings" panose="05000000000000000000" pitchFamily="2" charset="2"/>
              </a:rPr>
              <a:t>more sensitive to 630 MHz </a:t>
            </a:r>
            <a:r>
              <a:rPr lang="fr-CH" sz="1400" dirty="0" smtClean="0">
                <a:sym typeface="Wingdings" panose="05000000000000000000" pitchFamily="2" charset="2"/>
              </a:rPr>
              <a:t>HOM </a:t>
            </a:r>
            <a:r>
              <a:rPr lang="fr-CH" sz="1400" dirty="0" err="1" smtClean="0">
                <a:sym typeface="Wingdings" panose="05000000000000000000" pitchFamily="2" charset="2"/>
              </a:rPr>
              <a:t>when</a:t>
            </a:r>
            <a:r>
              <a:rPr lang="fr-CH" sz="1400" dirty="0" smtClean="0">
                <a:sym typeface="Wingdings" panose="05000000000000000000" pitchFamily="2" charset="2"/>
              </a:rPr>
              <a:t> 200 MHz </a:t>
            </a:r>
            <a:r>
              <a:rPr lang="fr-CH" sz="1400" dirty="0" err="1" smtClean="0">
                <a:sym typeface="Wingdings" panose="05000000000000000000" pitchFamily="2" charset="2"/>
              </a:rPr>
              <a:t>impedance</a:t>
            </a:r>
            <a:r>
              <a:rPr lang="fr-CH" sz="1400" dirty="0" smtClean="0">
                <a:sym typeface="Wingdings" panose="05000000000000000000" pitchFamily="2" charset="2"/>
              </a:rPr>
              <a:t> </a:t>
            </a:r>
            <a:r>
              <a:rPr lang="fr-CH" sz="1400" dirty="0" err="1" smtClean="0">
                <a:sym typeface="Wingdings" panose="05000000000000000000" pitchFamily="2" charset="2"/>
              </a:rPr>
              <a:t>removed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8264" y="874010"/>
            <a:ext cx="442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 err="1" smtClean="0"/>
              <a:t>Instability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threshold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with</a:t>
            </a:r>
            <a:r>
              <a:rPr lang="fr-CH" sz="1600" b="1" dirty="0" smtClean="0"/>
              <a:t> 12 </a:t>
            </a:r>
            <a:r>
              <a:rPr lang="fr-CH" sz="1600" b="1" dirty="0" err="1" smtClean="0"/>
              <a:t>bunches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during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ramp</a:t>
            </a:r>
            <a:endParaRPr lang="fr-CH" sz="1600" b="1" dirty="0" smtClean="0"/>
          </a:p>
          <a:p>
            <a:pPr algn="ctr"/>
            <a:r>
              <a:rPr lang="fr-CH" sz="1600" b="1" dirty="0" smtClean="0"/>
              <a:t>Simulations </a:t>
            </a:r>
            <a:r>
              <a:rPr lang="fr-CH" sz="1600" b="1" dirty="0" err="1" smtClean="0"/>
              <a:t>with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injected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bunch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length</a:t>
            </a:r>
            <a:r>
              <a:rPr lang="fr-CH" sz="1600" b="1" dirty="0" smtClean="0"/>
              <a:t> 2.75 ns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5448394" y="1060035"/>
            <a:ext cx="3506525" cy="4218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69377" y="6595619"/>
            <a:ext cx="81666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50" dirty="0" smtClean="0">
                <a:sym typeface="Wingdings" panose="05000000000000000000" pitchFamily="2" charset="2"/>
              </a:rPr>
              <a:t>(*) E. Vogel, T. Bohl, </a:t>
            </a:r>
            <a:r>
              <a:rPr lang="fr-CH" sz="1050" dirty="0" err="1" smtClean="0">
                <a:sym typeface="Wingdings" panose="05000000000000000000" pitchFamily="2" charset="2"/>
              </a:rPr>
              <a:t>rf</a:t>
            </a:r>
            <a:r>
              <a:rPr lang="fr-CH" sz="1050" dirty="0" smtClean="0">
                <a:sym typeface="Wingdings" panose="05000000000000000000" pitchFamily="2" charset="2"/>
              </a:rPr>
              <a:t> amplitude modulation to </a:t>
            </a:r>
            <a:r>
              <a:rPr lang="fr-CH" sz="1050" dirty="0" err="1" smtClean="0">
                <a:sym typeface="Wingdings" panose="05000000000000000000" pitchFamily="2" charset="2"/>
              </a:rPr>
              <a:t>suppress</a:t>
            </a:r>
            <a:r>
              <a:rPr lang="fr-CH" sz="1050" dirty="0" smtClean="0">
                <a:sym typeface="Wingdings" panose="05000000000000000000" pitchFamily="2" charset="2"/>
              </a:rPr>
              <a:t> longitudinal </a:t>
            </a:r>
            <a:r>
              <a:rPr lang="fr-CH" sz="1050" dirty="0" err="1" smtClean="0">
                <a:sym typeface="Wingdings" panose="05000000000000000000" pitchFamily="2" charset="2"/>
              </a:rPr>
              <a:t>coupled</a:t>
            </a:r>
            <a:r>
              <a:rPr lang="fr-CH" sz="1050" dirty="0" smtClean="0">
                <a:sym typeface="Wingdings" panose="05000000000000000000" pitchFamily="2" charset="2"/>
              </a:rPr>
              <a:t> </a:t>
            </a:r>
            <a:r>
              <a:rPr lang="fr-CH" sz="1050" dirty="0" err="1" smtClean="0">
                <a:sym typeface="Wingdings" panose="05000000000000000000" pitchFamily="2" charset="2"/>
              </a:rPr>
              <a:t>bunch</a:t>
            </a:r>
            <a:r>
              <a:rPr lang="fr-CH" sz="1050" dirty="0" smtClean="0">
                <a:sym typeface="Wingdings" panose="05000000000000000000" pitchFamily="2" charset="2"/>
              </a:rPr>
              <a:t> </a:t>
            </a:r>
            <a:r>
              <a:rPr lang="fr-CH" sz="1050" dirty="0" err="1" smtClean="0">
                <a:sym typeface="Wingdings" panose="05000000000000000000" pitchFamily="2" charset="2"/>
              </a:rPr>
              <a:t>instabilities</a:t>
            </a:r>
            <a:r>
              <a:rPr lang="fr-CH" sz="1050" dirty="0" smtClean="0">
                <a:sym typeface="Wingdings" panose="05000000000000000000" pitchFamily="2" charset="2"/>
              </a:rPr>
              <a:t> in the CERN SPS, PRSTAB, vol. 8, p. 102801, 2005</a:t>
            </a:r>
            <a:endParaRPr lang="en-US" sz="105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9432" r="93457" b="19325"/>
          <a:stretch/>
        </p:blipFill>
        <p:spPr>
          <a:xfrm>
            <a:off x="88348" y="1721231"/>
            <a:ext cx="214687" cy="2751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2629" r="93168" b="15790"/>
          <a:stretch/>
        </p:blipFill>
        <p:spPr>
          <a:xfrm>
            <a:off x="91460" y="1519157"/>
            <a:ext cx="255118" cy="31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87" y="91007"/>
            <a:ext cx="9144000" cy="63044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Instability at flat bottom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69166" y="1402271"/>
            <a:ext cx="3002314" cy="2154073"/>
            <a:chOff x="258117" y="1685090"/>
            <a:chExt cx="2978064" cy="2050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53981" r="67125" b="1735"/>
            <a:stretch/>
          </p:blipFill>
          <p:spPr>
            <a:xfrm>
              <a:off x="498484" y="1685090"/>
              <a:ext cx="2737697" cy="20500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294603" y="2406575"/>
              <a:ext cx="1400831" cy="295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err="1" smtClean="0"/>
                <a:t>Bunch</a:t>
              </a:r>
              <a:r>
                <a:rPr lang="fr-CH" sz="1400" dirty="0" smtClean="0"/>
                <a:t> </a:t>
              </a:r>
              <a:r>
                <a:rPr lang="fr-CH" sz="1400" dirty="0" err="1" smtClean="0"/>
                <a:t>length</a:t>
              </a:r>
              <a:r>
                <a:rPr lang="fr-CH" sz="1400" dirty="0" smtClean="0"/>
                <a:t> [ns]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0594" y="775200"/>
                <a:ext cx="2875339" cy="590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600" b="1" dirty="0" err="1" smtClean="0"/>
                  <a:t>Bunch</a:t>
                </a:r>
                <a:r>
                  <a:rPr lang="fr-CH" sz="1600" b="1" dirty="0" smtClean="0"/>
                  <a:t> </a:t>
                </a:r>
                <a:r>
                  <a:rPr lang="fr-CH" sz="1600" b="1" dirty="0" err="1" smtClean="0"/>
                  <a:t>length</a:t>
                </a:r>
                <a:r>
                  <a:rPr lang="fr-CH" sz="1600" b="1" dirty="0" smtClean="0"/>
                  <a:t> </a:t>
                </a:r>
                <a:r>
                  <a:rPr lang="fr-CH" sz="1600" b="1" dirty="0" err="1" smtClean="0"/>
                  <a:t>measured</a:t>
                </a:r>
                <a:r>
                  <a:rPr lang="fr-CH" sz="1600" b="1" dirty="0" smtClean="0"/>
                  <a:t> (</a:t>
                </a:r>
                <a:r>
                  <a:rPr lang="fr-CH" sz="1600" b="1" dirty="0" smtClean="0">
                    <a:solidFill>
                      <a:srgbClr val="CC0099"/>
                    </a:solidFill>
                  </a:rPr>
                  <a:t>FB off</a:t>
                </a:r>
                <a:r>
                  <a:rPr lang="fr-CH" sz="1600" b="1" dirty="0" smtClean="0"/>
                  <a:t>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fr-CH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ppb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94" y="775200"/>
                <a:ext cx="2875339" cy="590354"/>
              </a:xfrm>
              <a:prstGeom prst="rect">
                <a:avLst/>
              </a:prstGeom>
              <a:blipFill>
                <a:blip r:embed="rId4"/>
                <a:stretch>
                  <a:fillRect l="-637" t="-3093" r="-425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10098" y="764676"/>
                <a:ext cx="2190535" cy="590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600" b="1" dirty="0" err="1" smtClean="0"/>
                  <a:t>Bunch</a:t>
                </a:r>
                <a:r>
                  <a:rPr lang="fr-CH" sz="1600" b="1" dirty="0" smtClean="0"/>
                  <a:t> </a:t>
                </a:r>
                <a:r>
                  <a:rPr lang="fr-CH" sz="1600" b="1" dirty="0" err="1" smtClean="0"/>
                  <a:t>length</a:t>
                </a:r>
                <a:r>
                  <a:rPr lang="fr-CH" sz="1600" b="1" dirty="0" smtClean="0"/>
                  <a:t> </a:t>
                </a:r>
                <a:r>
                  <a:rPr lang="fr-CH" sz="1600" b="1" dirty="0" err="1" smtClean="0"/>
                  <a:t>simulated</a:t>
                </a:r>
                <a:endParaRPr lang="fr-CH" sz="1600" b="1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H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fr-CH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CH" sz="16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CH" sz="1600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ppb</a:t>
                </a:r>
                <a:endParaRPr lang="fr-CH" sz="16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098" y="764676"/>
                <a:ext cx="2190535" cy="590354"/>
              </a:xfrm>
              <a:prstGeom prst="rect">
                <a:avLst/>
              </a:prstGeom>
              <a:blipFill>
                <a:blip r:embed="rId5"/>
                <a:stretch>
                  <a:fillRect l="-1114" t="-3093" r="-1114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10844" r="1984" b="8895"/>
          <a:stretch/>
        </p:blipFill>
        <p:spPr>
          <a:xfrm>
            <a:off x="5237384" y="1382073"/>
            <a:ext cx="3045350" cy="22502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94875" y="3900065"/>
            <a:ext cx="3618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Injected</a:t>
            </a:r>
            <a:r>
              <a:rPr lang="fr-CH" sz="1600" dirty="0"/>
              <a:t> </a:t>
            </a:r>
            <a:r>
              <a:rPr lang="fr-CH" sz="1600" dirty="0" err="1"/>
              <a:t>bunch</a:t>
            </a:r>
            <a:r>
              <a:rPr lang="fr-CH" sz="1600" dirty="0"/>
              <a:t> </a:t>
            </a:r>
            <a:r>
              <a:rPr lang="fr-CH" sz="1600" dirty="0" err="1" smtClean="0"/>
              <a:t>length</a:t>
            </a:r>
            <a:r>
              <a:rPr lang="fr-CH" sz="1600" dirty="0" smtClean="0"/>
              <a:t> 3.4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 smtClean="0"/>
              <a:t>Bunch</a:t>
            </a:r>
            <a:r>
              <a:rPr lang="fr-CH" sz="1600" dirty="0" smtClean="0"/>
              <a:t> </a:t>
            </a:r>
            <a:r>
              <a:rPr lang="fr-CH" sz="1600" dirty="0" err="1" smtClean="0"/>
              <a:t>length</a:t>
            </a:r>
            <a:r>
              <a:rPr lang="fr-CH" sz="1600" dirty="0" smtClean="0"/>
              <a:t> </a:t>
            </a:r>
            <a:r>
              <a:rPr lang="fr-CH" sz="1600" dirty="0" err="1" smtClean="0"/>
              <a:t>after</a:t>
            </a:r>
            <a:r>
              <a:rPr lang="fr-CH" sz="1600" dirty="0" smtClean="0"/>
              <a:t> filamentation: 3 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/>
              <a:t>Stable </a:t>
            </a:r>
            <a:r>
              <a:rPr lang="fr-CH" sz="1600" dirty="0" err="1" smtClean="0"/>
              <a:t>during</a:t>
            </a:r>
            <a:r>
              <a:rPr lang="fr-CH" sz="1600" dirty="0" smtClean="0"/>
              <a:t> 10 sec. flat </a:t>
            </a:r>
            <a:r>
              <a:rPr lang="fr-CH" sz="1600" dirty="0" err="1" smtClean="0"/>
              <a:t>bottom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70995" y="3906045"/>
            <a:ext cx="3773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Injected</a:t>
            </a:r>
            <a:r>
              <a:rPr lang="fr-CH" sz="1600" dirty="0"/>
              <a:t> </a:t>
            </a:r>
            <a:r>
              <a:rPr lang="fr-CH" sz="1600" dirty="0" err="1"/>
              <a:t>bunch</a:t>
            </a:r>
            <a:r>
              <a:rPr lang="fr-CH" sz="1600" dirty="0"/>
              <a:t> </a:t>
            </a:r>
            <a:r>
              <a:rPr lang="fr-CH" sz="1600" dirty="0" err="1" smtClean="0"/>
              <a:t>length</a:t>
            </a:r>
            <a:r>
              <a:rPr lang="fr-CH" sz="1600" dirty="0" smtClean="0"/>
              <a:t> 3.3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 smtClean="0"/>
              <a:t>Bunch</a:t>
            </a:r>
            <a:r>
              <a:rPr lang="fr-CH" sz="1600" dirty="0" smtClean="0"/>
              <a:t> </a:t>
            </a:r>
            <a:r>
              <a:rPr lang="fr-CH" sz="1600" dirty="0" err="1" smtClean="0"/>
              <a:t>length</a:t>
            </a:r>
            <a:r>
              <a:rPr lang="fr-CH" sz="1600" dirty="0" smtClean="0"/>
              <a:t> </a:t>
            </a:r>
            <a:r>
              <a:rPr lang="fr-CH" sz="1600" dirty="0" err="1" smtClean="0"/>
              <a:t>after</a:t>
            </a:r>
            <a:r>
              <a:rPr lang="fr-CH" sz="1600" dirty="0" smtClean="0"/>
              <a:t> filamentation: 2.7 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 smtClean="0"/>
              <a:t>Instability</a:t>
            </a:r>
            <a:r>
              <a:rPr lang="fr-CH" sz="1600" dirty="0" smtClean="0"/>
              <a:t> </a:t>
            </a:r>
            <a:r>
              <a:rPr lang="fr-CH" sz="1600" dirty="0" err="1" smtClean="0"/>
              <a:t>after</a:t>
            </a:r>
            <a:r>
              <a:rPr lang="fr-CH" sz="1600" dirty="0" smtClean="0"/>
              <a:t> 4 sec. flat </a:t>
            </a:r>
            <a:r>
              <a:rPr lang="fr-CH" sz="1600" dirty="0" err="1" smtClean="0"/>
              <a:t>bottom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07157" y="2988531"/>
            <a:ext cx="133581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200" dirty="0" smtClean="0"/>
              <a:t>10 sec flat </a:t>
            </a:r>
            <a:r>
              <a:rPr lang="fr-CH" sz="1200" dirty="0" err="1" smtClean="0"/>
              <a:t>bottom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9270" y="4868392"/>
            <a:ext cx="8644972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sym typeface="Wingdings" panose="05000000000000000000" pitchFamily="2" charset="2"/>
              </a:rPr>
              <a:t>Difficulties</a:t>
            </a:r>
            <a:r>
              <a:rPr lang="fr-CH" sz="1600" dirty="0" smtClean="0">
                <a:sym typeface="Wingdings" panose="05000000000000000000" pitchFamily="2" charset="2"/>
              </a:rPr>
              <a:t> to </a:t>
            </a:r>
            <a:r>
              <a:rPr lang="fr-CH" sz="1600" dirty="0" err="1" smtClean="0">
                <a:sym typeface="Wingdings" panose="05000000000000000000" pitchFamily="2" charset="2"/>
              </a:rPr>
              <a:t>reproduce</a:t>
            </a:r>
            <a:r>
              <a:rPr lang="fr-CH" sz="1600" dirty="0" smtClean="0">
                <a:sym typeface="Wingdings" panose="05000000000000000000" pitchFamily="2" charset="2"/>
              </a:rPr>
              <a:t> flat </a:t>
            </a:r>
            <a:r>
              <a:rPr lang="fr-CH" sz="1600" dirty="0" err="1" smtClean="0">
                <a:sym typeface="Wingdings" panose="05000000000000000000" pitchFamily="2" charset="2"/>
              </a:rPr>
              <a:t>bottom</a:t>
            </a:r>
            <a:r>
              <a:rPr lang="fr-CH" sz="1600" dirty="0" smtClean="0"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ym typeface="Wingdings" panose="05000000000000000000" pitchFamily="2" charset="2"/>
              </a:rPr>
              <a:t>instability</a:t>
            </a:r>
            <a:r>
              <a:rPr lang="fr-CH" sz="1600" dirty="0" smtClean="0">
                <a:sym typeface="Wingdings" panose="05000000000000000000" pitchFamily="2" charset="2"/>
              </a:rPr>
              <a:t>  </a:t>
            </a:r>
            <a:r>
              <a:rPr lang="fr-CH" sz="16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Smaller</a:t>
            </a:r>
            <a:r>
              <a:rPr lang="fr-CH" sz="16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bunch</a:t>
            </a:r>
            <a:r>
              <a:rPr lang="fr-CH" sz="16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olidFill>
                  <a:srgbClr val="CC0099"/>
                </a:solidFill>
                <a:sym typeface="Wingdings" panose="05000000000000000000" pitchFamily="2" charset="2"/>
              </a:rPr>
              <a:t>after</a:t>
            </a:r>
            <a:r>
              <a:rPr lang="fr-CH" sz="1600" dirty="0" smtClean="0">
                <a:solidFill>
                  <a:srgbClr val="CC0099"/>
                </a:solidFill>
                <a:sym typeface="Wingdings" panose="05000000000000000000" pitchFamily="2" charset="2"/>
              </a:rPr>
              <a:t> filamentation </a:t>
            </a:r>
            <a:r>
              <a:rPr lang="fr-CH" sz="1600" dirty="0" smtClean="0">
                <a:sym typeface="Wingdings" panose="05000000000000000000" pitchFamily="2" charset="2"/>
              </a:rPr>
              <a:t>due to phase-</a:t>
            </a:r>
            <a:r>
              <a:rPr lang="fr-CH" sz="1600" dirty="0" err="1" smtClean="0">
                <a:sym typeface="Wingdings" panose="05000000000000000000" pitchFamily="2" charset="2"/>
              </a:rPr>
              <a:t>loop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89270" y="5496039"/>
            <a:ext cx="5186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rgbClr val="CC0099"/>
                </a:solidFill>
              </a:rPr>
              <a:t>Instability</a:t>
            </a:r>
            <a:r>
              <a:rPr lang="fr-CH" sz="1600" dirty="0">
                <a:solidFill>
                  <a:srgbClr val="CC0099"/>
                </a:solidFill>
              </a:rPr>
              <a:t> </a:t>
            </a:r>
            <a:r>
              <a:rPr lang="fr-CH" sz="1600" dirty="0" err="1">
                <a:solidFill>
                  <a:srgbClr val="CC0099"/>
                </a:solidFill>
              </a:rPr>
              <a:t>observed</a:t>
            </a:r>
            <a:r>
              <a:rPr lang="fr-CH" sz="1600" dirty="0">
                <a:solidFill>
                  <a:srgbClr val="CC0099"/>
                </a:solidFill>
              </a:rPr>
              <a:t> if </a:t>
            </a:r>
            <a:r>
              <a:rPr lang="fr-CH" sz="1600" dirty="0" err="1">
                <a:solidFill>
                  <a:srgbClr val="CC0099"/>
                </a:solidFill>
              </a:rPr>
              <a:t>smaller</a:t>
            </a:r>
            <a:r>
              <a:rPr lang="fr-CH" sz="1600" dirty="0">
                <a:solidFill>
                  <a:srgbClr val="CC0099"/>
                </a:solidFill>
              </a:rPr>
              <a:t> </a:t>
            </a:r>
            <a:r>
              <a:rPr lang="fr-CH" sz="1600" dirty="0" err="1">
                <a:solidFill>
                  <a:srgbClr val="CC0099"/>
                </a:solidFill>
              </a:rPr>
              <a:t>bunches</a:t>
            </a:r>
            <a:r>
              <a:rPr lang="fr-CH" sz="1600" dirty="0">
                <a:solidFill>
                  <a:srgbClr val="CC0099"/>
                </a:solidFill>
              </a:rPr>
              <a:t> </a:t>
            </a:r>
            <a:r>
              <a:rPr lang="fr-CH" sz="1600" dirty="0" err="1" smtClean="0">
                <a:solidFill>
                  <a:srgbClr val="CC0099"/>
                </a:solidFill>
              </a:rPr>
              <a:t>injected</a:t>
            </a:r>
            <a:r>
              <a:rPr lang="fr-CH" sz="1600" dirty="0" smtClean="0">
                <a:solidFill>
                  <a:srgbClr val="CC0099"/>
                </a:solidFill>
              </a:rPr>
              <a:t> </a:t>
            </a:r>
            <a:r>
              <a:rPr lang="fr-CH" sz="1600" dirty="0" smtClean="0"/>
              <a:t>(</a:t>
            </a:r>
            <a:r>
              <a:rPr lang="fr-CH" sz="1600" dirty="0" err="1" smtClean="0"/>
              <a:t>blow</a:t>
            </a:r>
            <a:r>
              <a:rPr lang="fr-CH" sz="1600" dirty="0" smtClean="0"/>
              <a:t>-up on flat </a:t>
            </a:r>
            <a:r>
              <a:rPr lang="fr-CH" sz="1600" dirty="0" err="1" smtClean="0"/>
              <a:t>bottom</a:t>
            </a:r>
            <a:r>
              <a:rPr lang="fr-CH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smtClean="0"/>
              <a:t>First simulations </a:t>
            </a:r>
            <a:r>
              <a:rPr lang="fr-CH" sz="1600" dirty="0" err="1" smtClean="0"/>
              <a:t>with</a:t>
            </a:r>
            <a:r>
              <a:rPr lang="fr-CH" sz="1600" dirty="0" smtClean="0"/>
              <a:t> phase-</a:t>
            </a:r>
            <a:r>
              <a:rPr lang="fr-CH" sz="1600" dirty="0" err="1" smtClean="0"/>
              <a:t>loop</a:t>
            </a:r>
            <a:r>
              <a:rPr lang="fr-CH" sz="1600" dirty="0" smtClean="0"/>
              <a:t> show no </a:t>
            </a:r>
            <a:r>
              <a:rPr lang="fr-CH" sz="1600" dirty="0" err="1" smtClean="0"/>
              <a:t>difference</a:t>
            </a:r>
            <a:r>
              <a:rPr lang="fr-CH" sz="1600" dirty="0" smtClean="0"/>
              <a:t> (gain must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calibrated</a:t>
            </a:r>
            <a:r>
              <a:rPr lang="fr-CH" sz="1600" dirty="0" smtClean="0"/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32170" y="3521862"/>
            <a:ext cx="3854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600" b="1" dirty="0" err="1" smtClean="0"/>
              <a:t>Realistic</a:t>
            </a:r>
            <a:r>
              <a:rPr lang="fr-CH" sz="1600" b="1" dirty="0" smtClean="0"/>
              <a:t> </a:t>
            </a:r>
            <a:r>
              <a:rPr lang="fr-CH" sz="1600" b="1" dirty="0" err="1"/>
              <a:t>b</a:t>
            </a:r>
            <a:r>
              <a:rPr lang="fr-CH" sz="1600" b="1" dirty="0" err="1" smtClean="0"/>
              <a:t>unch</a:t>
            </a:r>
            <a:r>
              <a:rPr lang="fr-CH" sz="1600" b="1" dirty="0" smtClean="0"/>
              <a:t> </a:t>
            </a:r>
            <a:r>
              <a:rPr lang="fr-CH" sz="1600" b="1" dirty="0"/>
              <a:t>distribution </a:t>
            </a:r>
            <a:r>
              <a:rPr lang="fr-CH" sz="1600" b="1" dirty="0" err="1"/>
              <a:t>simulated</a:t>
            </a:r>
            <a:r>
              <a:rPr lang="fr-CH" sz="1600" b="1" dirty="0"/>
              <a:t> in PS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4547" y="779626"/>
            <a:ext cx="3896140" cy="3981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96087" y="779626"/>
            <a:ext cx="3896140" cy="3981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63608" y="5677231"/>
            <a:ext cx="7761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555691" y="5238750"/>
            <a:ext cx="2238451" cy="1623974"/>
            <a:chOff x="6174028" y="5238750"/>
            <a:chExt cx="2238451" cy="16239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7" t="3185" r="808" b="2709"/>
            <a:stretch/>
          </p:blipFill>
          <p:spPr>
            <a:xfrm>
              <a:off x="6174028" y="5238750"/>
              <a:ext cx="2238451" cy="162397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460593" y="5562510"/>
              <a:ext cx="58521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4024" y="6110513"/>
                <a:ext cx="1840504" cy="5280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CH" sz="1400" dirty="0" smtClean="0"/>
                  <a:t>1sec flat </a:t>
                </a:r>
                <a:r>
                  <a:rPr lang="fr-CH" sz="1400" dirty="0" err="1" smtClean="0"/>
                  <a:t>bottom</a:t>
                </a:r>
                <a:endParaRPr lang="fr-CH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CH" sz="14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fr-CH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sz="1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CH" sz="14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CH" sz="1400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1400" b="1" dirty="0"/>
                  <a:t> </a:t>
                </a:r>
                <a:r>
                  <a:rPr lang="en-US" sz="1400" b="1" dirty="0" smtClean="0"/>
                  <a:t>ppb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24" y="6110513"/>
                <a:ext cx="1840504" cy="528030"/>
              </a:xfrm>
              <a:prstGeom prst="rect">
                <a:avLst/>
              </a:prstGeom>
              <a:blipFill>
                <a:blip r:embed="rId8"/>
                <a:stretch>
                  <a:fillRect l="-993" t="-1149" r="-662" b="-1149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2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310" r="2173" b="2945"/>
          <a:stretch/>
        </p:blipFill>
        <p:spPr>
          <a:xfrm>
            <a:off x="4271973" y="1698639"/>
            <a:ext cx="4371953" cy="3238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36" y="75850"/>
            <a:ext cx="8591550" cy="1325563"/>
          </a:xfrm>
        </p:spPr>
        <p:txBody>
          <a:bodyPr>
            <a:normAutofit/>
          </a:bodyPr>
          <a:lstStyle/>
          <a:p>
            <a:r>
              <a:rPr lang="fr-CH" dirty="0" err="1">
                <a:solidFill>
                  <a:srgbClr val="0070C0"/>
                </a:solidFill>
              </a:rPr>
              <a:t>Stability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threshold</a:t>
            </a:r>
            <a:r>
              <a:rPr lang="fr-CH" dirty="0">
                <a:solidFill>
                  <a:srgbClr val="0070C0"/>
                </a:solidFill>
              </a:rPr>
              <a:t> at flat top.</a:t>
            </a:r>
            <a:br>
              <a:rPr lang="fr-CH" dirty="0">
                <a:solidFill>
                  <a:srgbClr val="0070C0"/>
                </a:solidFill>
              </a:rPr>
            </a:br>
            <a:r>
              <a:rPr lang="fr-CH" sz="2700" dirty="0" err="1">
                <a:solidFill>
                  <a:srgbClr val="0070C0"/>
                </a:solidFill>
              </a:rPr>
              <a:t>Comparison</a:t>
            </a:r>
            <a:r>
              <a:rPr lang="fr-CH" sz="2700" dirty="0">
                <a:solidFill>
                  <a:srgbClr val="0070C0"/>
                </a:solidFill>
              </a:rPr>
              <a:t> </a:t>
            </a:r>
            <a:r>
              <a:rPr lang="fr-CH" sz="2700" dirty="0" err="1">
                <a:solidFill>
                  <a:srgbClr val="0070C0"/>
                </a:solidFill>
              </a:rPr>
              <a:t>between</a:t>
            </a:r>
            <a:r>
              <a:rPr lang="fr-CH" sz="2700" dirty="0">
                <a:solidFill>
                  <a:srgbClr val="0070C0"/>
                </a:solidFill>
              </a:rPr>
              <a:t> </a:t>
            </a:r>
            <a:r>
              <a:rPr lang="fr-CH" sz="2700" dirty="0" err="1">
                <a:solidFill>
                  <a:srgbClr val="0070C0"/>
                </a:solidFill>
              </a:rPr>
              <a:t>ramp</a:t>
            </a:r>
            <a:r>
              <a:rPr lang="fr-CH" sz="2700" dirty="0">
                <a:solidFill>
                  <a:srgbClr val="0070C0"/>
                </a:solidFill>
              </a:rPr>
              <a:t> simulations and </a:t>
            </a:r>
            <a:r>
              <a:rPr lang="fr-CH" sz="2700" dirty="0" err="1">
                <a:solidFill>
                  <a:srgbClr val="0070C0"/>
                </a:solidFill>
              </a:rPr>
              <a:t>measurements</a:t>
            </a: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036" y="5001335"/>
            <a:ext cx="8785809" cy="169277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ym typeface="Wingdings" panose="05000000000000000000" pitchFamily="2" charset="2"/>
              </a:rPr>
              <a:t>Bunch</a:t>
            </a:r>
            <a:r>
              <a:rPr lang="fr-CH" sz="1600" dirty="0">
                <a:sym typeface="Wingdings" panose="05000000000000000000" pitchFamily="2" charset="2"/>
              </a:rPr>
              <a:t> distribution in simulation </a:t>
            </a:r>
            <a:r>
              <a:rPr lang="fr-CH" sz="1600" dirty="0" err="1">
                <a:sym typeface="Wingdings" panose="05000000000000000000" pitchFamily="2" charset="2"/>
              </a:rPr>
              <a:t>is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matched</a:t>
            </a:r>
            <a:r>
              <a:rPr lang="fr-CH" sz="1600" dirty="0">
                <a:sym typeface="Wingdings" panose="05000000000000000000" pitchFamily="2" charset="2"/>
              </a:rPr>
              <a:t> at flat top</a:t>
            </a:r>
          </a:p>
          <a:p>
            <a:pPr lvl="1"/>
            <a:r>
              <a:rPr lang="fr-CH" sz="1600" dirty="0">
                <a:sym typeface="Wingdings" panose="05000000000000000000" pitchFamily="2" charset="2"/>
              </a:rPr>
              <a:t> </a:t>
            </a:r>
            <a:r>
              <a:rPr lang="fr-CH" sz="1600" dirty="0" err="1">
                <a:sym typeface="Wingdings" panose="05000000000000000000" pitchFamily="2" charset="2"/>
              </a:rPr>
              <a:t>Bunch</a:t>
            </a:r>
            <a:r>
              <a:rPr lang="fr-CH" sz="1600" dirty="0">
                <a:sym typeface="Wingdings" panose="05000000000000000000" pitchFamily="2" charset="2"/>
              </a:rPr>
              <a:t> distribution </a:t>
            </a:r>
            <a:r>
              <a:rPr lang="fr-CH" sz="1600" dirty="0" err="1">
                <a:sym typeface="Wingdings" panose="05000000000000000000" pitchFamily="2" charset="2"/>
              </a:rPr>
              <a:t>after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ramp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can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differ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from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matched</a:t>
            </a:r>
            <a:r>
              <a:rPr lang="fr-CH" sz="1600" dirty="0">
                <a:sym typeface="Wingdings" panose="05000000000000000000" pitchFamily="2" charset="2"/>
              </a:rPr>
              <a:t> at flat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>
                <a:sym typeface="Wingdings" panose="05000000000000000000" pitchFamily="2" charset="2"/>
              </a:rPr>
              <a:t>Measured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threshold</a:t>
            </a:r>
            <a:r>
              <a:rPr lang="fr-CH" sz="1600" dirty="0">
                <a:sym typeface="Wingdings" panose="05000000000000000000" pitchFamily="2" charset="2"/>
              </a:rPr>
              <a:t> at flat top </a:t>
            </a:r>
            <a:r>
              <a:rPr lang="fr-CH" sz="1600" dirty="0" err="1">
                <a:sym typeface="Wingdings" panose="05000000000000000000" pitchFamily="2" charset="2"/>
              </a:rPr>
              <a:t>is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compared</a:t>
            </a:r>
            <a:r>
              <a:rPr lang="fr-CH" sz="1600" dirty="0">
                <a:sym typeface="Wingdings" panose="05000000000000000000" pitchFamily="2" charset="2"/>
              </a:rPr>
              <a:t> </a:t>
            </a:r>
            <a:r>
              <a:rPr lang="fr-CH" sz="1600" dirty="0" err="1">
                <a:sym typeface="Wingdings" panose="05000000000000000000" pitchFamily="2" charset="2"/>
              </a:rPr>
              <a:t>with</a:t>
            </a:r>
            <a:r>
              <a:rPr lang="fr-CH" sz="1600" dirty="0">
                <a:sym typeface="Wingdings" panose="05000000000000000000" pitchFamily="2" charset="2"/>
              </a:rPr>
              <a:t>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600" dirty="0">
              <a:sym typeface="Wingdings" panose="05000000000000000000" pitchFamily="2" charset="2"/>
            </a:endParaRPr>
          </a:p>
          <a:p>
            <a:r>
              <a:rPr lang="fr-CH" sz="2000" b="1" dirty="0">
                <a:sym typeface="Wingdings" panose="05000000000000000000" pitchFamily="2" charset="2"/>
              </a:rPr>
              <a:t> </a:t>
            </a:r>
            <a:r>
              <a:rPr lang="fr-CH" sz="2000" b="1" dirty="0" err="1">
                <a:sym typeface="Wingdings" panose="05000000000000000000" pitchFamily="2" charset="2"/>
              </a:rPr>
              <a:t>Measurements</a:t>
            </a:r>
            <a:r>
              <a:rPr lang="fr-CH" sz="2000" b="1" dirty="0">
                <a:sym typeface="Wingdings" panose="05000000000000000000" pitchFamily="2" charset="2"/>
              </a:rPr>
              <a:t> of stable </a:t>
            </a:r>
            <a:r>
              <a:rPr lang="fr-CH" sz="2000" b="1" dirty="0" err="1">
                <a:sym typeface="Wingdings" panose="05000000000000000000" pitchFamily="2" charset="2"/>
              </a:rPr>
              <a:t>beams</a:t>
            </a:r>
            <a:r>
              <a:rPr lang="fr-CH" sz="2000" b="1" dirty="0">
                <a:sym typeface="Wingdings" panose="05000000000000000000" pitchFamily="2" charset="2"/>
              </a:rPr>
              <a:t> and simulations (FT and </a:t>
            </a:r>
            <a:r>
              <a:rPr lang="fr-CH" sz="2000" b="1" dirty="0" err="1">
                <a:sym typeface="Wingdings" panose="05000000000000000000" pitchFamily="2" charset="2"/>
              </a:rPr>
              <a:t>ramp</a:t>
            </a:r>
            <a:r>
              <a:rPr lang="fr-CH" sz="2000" b="1" dirty="0">
                <a:sym typeface="Wingdings" panose="05000000000000000000" pitchFamily="2" charset="2"/>
              </a:rPr>
              <a:t>) are </a:t>
            </a:r>
            <a:r>
              <a:rPr lang="fr-CH" sz="2000" b="1" dirty="0">
                <a:solidFill>
                  <a:schemeClr val="tx1"/>
                </a:solidFill>
                <a:sym typeface="Wingdings" panose="05000000000000000000" pitchFamily="2" charset="2"/>
              </a:rPr>
              <a:t>in</a:t>
            </a:r>
            <a:r>
              <a:rPr lang="fr-CH" sz="2000" b="1" dirty="0">
                <a:solidFill>
                  <a:srgbClr val="CC0099"/>
                </a:solidFill>
                <a:sym typeface="Wingdings" panose="05000000000000000000" pitchFamily="2" charset="2"/>
              </a:rPr>
              <a:t> good agreement </a:t>
            </a:r>
            <a:r>
              <a:rPr lang="fr-CH" sz="2000" b="1" dirty="0" err="1">
                <a:solidFill>
                  <a:srgbClr val="CC0099"/>
                </a:solidFill>
                <a:sym typeface="Wingdings" panose="05000000000000000000" pitchFamily="2" charset="2"/>
              </a:rPr>
              <a:t>with</a:t>
            </a:r>
            <a:r>
              <a:rPr lang="fr-CH" sz="2000" b="1" dirty="0">
                <a:solidFill>
                  <a:srgbClr val="CC0099"/>
                </a:solidFill>
                <a:sym typeface="Wingdings" panose="05000000000000000000" pitchFamily="2" charset="2"/>
              </a:rPr>
              <a:t> feedback off</a:t>
            </a:r>
            <a:endParaRPr lang="fr-CH" sz="2000" b="1" dirty="0">
              <a:sym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27810" y="1360085"/>
            <a:ext cx="4807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600" b="1" dirty="0"/>
              <a:t>7 MV  in 200 MHz RF system, 12 </a:t>
            </a:r>
            <a:r>
              <a:rPr lang="fr-CH" sz="1600" b="1" dirty="0" err="1"/>
              <a:t>bunches</a:t>
            </a:r>
            <a:r>
              <a:rPr lang="fr-CH" sz="1600" b="1" dirty="0"/>
              <a:t>, feedback</a:t>
            </a:r>
            <a:r>
              <a:rPr lang="fr-CH" sz="1600" b="1" dirty="0">
                <a:solidFill>
                  <a:srgbClr val="CC0099"/>
                </a:solidFill>
              </a:rPr>
              <a:t> off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29184" y="4160337"/>
            <a:ext cx="1091389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1400" dirty="0"/>
              <a:t>Stable </a:t>
            </a:r>
            <a:r>
              <a:rPr lang="fr-CH" sz="1400" dirty="0" err="1"/>
              <a:t>beam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75750" y="3804704"/>
            <a:ext cx="621799" cy="32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882" y="2089164"/>
            <a:ext cx="2855726" cy="175432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 smtClean="0"/>
              <a:t>Measurements</a:t>
            </a:r>
            <a:r>
              <a:rPr lang="fr-CH" dirty="0" smtClean="0"/>
              <a:t> of </a:t>
            </a:r>
            <a:r>
              <a:rPr lang="fr-CH" dirty="0" err="1" smtClean="0"/>
              <a:t>unstable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during</a:t>
            </a:r>
            <a:r>
              <a:rPr lang="fr-CH" dirty="0" smtClean="0"/>
              <a:t> </a:t>
            </a:r>
            <a:r>
              <a:rPr lang="fr-CH" dirty="0" err="1" smtClean="0"/>
              <a:t>ramp</a:t>
            </a:r>
            <a:r>
              <a:rPr lang="fr-CH" dirty="0" smtClean="0"/>
              <a:t>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compared</a:t>
            </a:r>
            <a:r>
              <a:rPr lang="fr-CH" dirty="0" smtClean="0"/>
              <a:t> </a:t>
            </a:r>
            <a:r>
              <a:rPr lang="fr-CH" dirty="0" err="1" smtClean="0"/>
              <a:t>here</a:t>
            </a:r>
            <a:endParaRPr lang="fr-CH" dirty="0"/>
          </a:p>
          <a:p>
            <a:endParaRPr lang="fr-CH" dirty="0"/>
          </a:p>
          <a:p>
            <a:r>
              <a:rPr lang="fr-CH" dirty="0" smtClean="0"/>
              <a:t>no information about </a:t>
            </a:r>
            <a:r>
              <a:rPr lang="fr-CH" dirty="0" err="1" smtClean="0"/>
              <a:t>bunch</a:t>
            </a:r>
            <a:r>
              <a:rPr lang="fr-CH" dirty="0" smtClean="0"/>
              <a:t> </a:t>
            </a:r>
            <a:r>
              <a:rPr lang="fr-CH" dirty="0" err="1" smtClean="0"/>
              <a:t>length</a:t>
            </a:r>
            <a:r>
              <a:rPr lang="fr-CH" dirty="0" smtClean="0"/>
              <a:t> at flat 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173" y="198783"/>
            <a:ext cx="9144000" cy="73152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Conclusion and future work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429" y="1256306"/>
            <a:ext cx="835714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/>
              <a:t>Good agreement </a:t>
            </a:r>
            <a:r>
              <a:rPr lang="fr-CH" sz="2400" dirty="0" err="1"/>
              <a:t>between</a:t>
            </a:r>
            <a:r>
              <a:rPr lang="fr-CH" sz="2400" dirty="0"/>
              <a:t> simulations and </a:t>
            </a:r>
            <a:r>
              <a:rPr lang="fr-CH" sz="2400" dirty="0" err="1"/>
              <a:t>measurements</a:t>
            </a:r>
            <a:r>
              <a:rPr lang="fr-CH" sz="2400" dirty="0"/>
              <a:t> at the end of the cycle and flat </a:t>
            </a:r>
            <a:r>
              <a:rPr lang="fr-CH" sz="2400" dirty="0" smtClean="0"/>
              <a:t>top (</a:t>
            </a:r>
            <a:r>
              <a:rPr lang="fr-CH" sz="2400" dirty="0" smtClean="0">
                <a:solidFill>
                  <a:srgbClr val="CC0099"/>
                </a:solidFill>
              </a:rPr>
              <a:t>FB off</a:t>
            </a:r>
            <a:r>
              <a:rPr lang="fr-CH" sz="2400" dirty="0" smtClean="0"/>
              <a:t>)</a:t>
            </a:r>
            <a:endParaRPr lang="fr-CH" sz="2400" dirty="0"/>
          </a:p>
          <a:p>
            <a:r>
              <a:rPr lang="fr-CH" sz="2400" dirty="0" smtClean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smtClean="0">
                <a:sym typeface="Wingdings" panose="05000000000000000000" pitchFamily="2" charset="2"/>
              </a:rPr>
              <a:t>No </a:t>
            </a:r>
            <a:r>
              <a:rPr lang="fr-CH" sz="2400" dirty="0" err="1" smtClean="0">
                <a:sym typeface="Wingdings" panose="05000000000000000000" pitchFamily="2" charset="2"/>
              </a:rPr>
              <a:t>energy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dependence</a:t>
            </a:r>
            <a:r>
              <a:rPr lang="fr-CH" sz="2400" dirty="0" smtClean="0">
                <a:sym typeface="Wingdings" panose="05000000000000000000" pitchFamily="2" charset="2"/>
              </a:rPr>
              <a:t> of </a:t>
            </a:r>
            <a:r>
              <a:rPr lang="fr-CH" sz="2400" dirty="0" err="1" smtClean="0">
                <a:sym typeface="Wingdings" panose="05000000000000000000" pitchFamily="2" charset="2"/>
              </a:rPr>
              <a:t>threshold</a:t>
            </a:r>
            <a:r>
              <a:rPr lang="fr-CH" sz="2400" dirty="0" smtClean="0">
                <a:sym typeface="Wingdings" panose="05000000000000000000" pitchFamily="2" charset="2"/>
              </a:rPr>
              <a:t> (</a:t>
            </a:r>
            <a:r>
              <a:rPr lang="fr-CH" sz="2400" dirty="0" smtClean="0">
                <a:solidFill>
                  <a:srgbClr val="CC0099"/>
                </a:solidFill>
                <a:sym typeface="Wingdings" panose="05000000000000000000" pitchFamily="2" charset="2"/>
              </a:rPr>
              <a:t>FB on</a:t>
            </a:r>
            <a:r>
              <a:rPr lang="fr-CH" sz="2400" dirty="0" smtClean="0">
                <a:sym typeface="Wingdings" panose="05000000000000000000" pitchFamily="2" charset="2"/>
              </a:rPr>
              <a:t>) </a:t>
            </a:r>
            <a:r>
              <a:rPr lang="fr-CH" sz="2400" dirty="0" err="1" smtClean="0">
                <a:sym typeface="Wingdings" panose="05000000000000000000" pitchFamily="2" charset="2"/>
              </a:rPr>
              <a:t>explained</a:t>
            </a:r>
            <a:r>
              <a:rPr lang="fr-CH" sz="2400" dirty="0" smtClean="0">
                <a:sym typeface="Wingdings" panose="05000000000000000000" pitchFamily="2" charset="2"/>
              </a:rPr>
              <a:t> 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smtClean="0">
                <a:sym typeface="Wingdings" panose="05000000000000000000" pitchFamily="2" charset="2"/>
              </a:rPr>
              <a:t>Feedback </a:t>
            </a:r>
            <a:r>
              <a:rPr lang="fr-CH" sz="2000" dirty="0" err="1" smtClean="0"/>
              <a:t>impedance</a:t>
            </a:r>
            <a:r>
              <a:rPr lang="fr-CH" sz="2000" dirty="0" smtClean="0"/>
              <a:t> </a:t>
            </a:r>
            <a:r>
              <a:rPr lang="fr-CH" sz="2000" dirty="0" err="1" smtClean="0"/>
              <a:t>reduction</a:t>
            </a:r>
            <a:endParaRPr lang="fr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 smtClean="0"/>
              <a:t>Bunch</a:t>
            </a:r>
            <a:r>
              <a:rPr lang="fr-CH" sz="2000" dirty="0" smtClean="0"/>
              <a:t> </a:t>
            </a:r>
            <a:r>
              <a:rPr lang="fr-CH" sz="2000" dirty="0" err="1" smtClean="0"/>
              <a:t>length</a:t>
            </a:r>
            <a:r>
              <a:rPr lang="fr-CH" sz="2000" dirty="0" smtClean="0"/>
              <a:t> </a:t>
            </a:r>
            <a:r>
              <a:rPr lang="fr-CH" sz="2000" dirty="0" err="1" smtClean="0"/>
              <a:t>increasing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intensity</a:t>
            </a:r>
            <a:endParaRPr lang="fr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err="1" smtClean="0"/>
              <a:t>Bunch</a:t>
            </a:r>
            <a:r>
              <a:rPr lang="fr-CH" sz="2400" dirty="0" smtClean="0"/>
              <a:t>-to-</a:t>
            </a:r>
            <a:r>
              <a:rPr lang="fr-CH" sz="2400" dirty="0" err="1" smtClean="0"/>
              <a:t>bunch</a:t>
            </a:r>
            <a:r>
              <a:rPr lang="fr-CH" sz="2400" dirty="0" smtClean="0"/>
              <a:t> </a:t>
            </a:r>
            <a:r>
              <a:rPr lang="fr-CH" sz="2400" dirty="0"/>
              <a:t>synchrotron </a:t>
            </a:r>
            <a:r>
              <a:rPr lang="fr-CH" sz="2400" dirty="0" err="1" smtClean="0"/>
              <a:t>frequency</a:t>
            </a:r>
            <a:r>
              <a:rPr lang="fr-CH" sz="2400" dirty="0"/>
              <a:t> </a:t>
            </a:r>
            <a:r>
              <a:rPr lang="fr-CH" sz="2400" dirty="0" smtClean="0"/>
              <a:t>variations </a:t>
            </a:r>
            <a:r>
              <a:rPr lang="fr-CH" sz="2400" dirty="0" err="1" smtClean="0"/>
              <a:t>from</a:t>
            </a:r>
            <a:r>
              <a:rPr lang="fr-CH" sz="2400" dirty="0" smtClean="0"/>
              <a:t> </a:t>
            </a:r>
            <a:r>
              <a:rPr lang="fr-CH" sz="2400" dirty="0" err="1" smtClean="0"/>
              <a:t>uncompensated</a:t>
            </a:r>
            <a:r>
              <a:rPr lang="fr-CH" sz="2400" dirty="0" smtClean="0"/>
              <a:t> </a:t>
            </a:r>
            <a:r>
              <a:rPr lang="fr-CH" sz="2400" dirty="0" err="1" smtClean="0"/>
              <a:t>beam-loading</a:t>
            </a:r>
            <a:r>
              <a:rPr lang="fr-CH" sz="2400" dirty="0"/>
              <a:t> </a:t>
            </a:r>
            <a:r>
              <a:rPr lang="fr-CH" sz="2400" dirty="0" err="1" smtClean="0"/>
              <a:t>improve</a:t>
            </a:r>
            <a:r>
              <a:rPr lang="fr-CH" sz="2400" dirty="0" smtClean="0"/>
              <a:t> </a:t>
            </a:r>
            <a:r>
              <a:rPr lang="fr-CH" sz="2400" dirty="0" err="1" smtClean="0"/>
              <a:t>stability</a:t>
            </a:r>
            <a:endParaRPr lang="fr-CH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 </a:t>
            </a:r>
            <a:r>
              <a:rPr lang="fr-CH" sz="2000" dirty="0" err="1" smtClean="0"/>
              <a:t>accurate</a:t>
            </a:r>
            <a:r>
              <a:rPr lang="fr-CH" sz="2000" dirty="0" smtClean="0"/>
              <a:t> model of feedback </a:t>
            </a:r>
            <a:r>
              <a:rPr lang="fr-CH" sz="2000" dirty="0" err="1" smtClean="0"/>
              <a:t>needed</a:t>
            </a:r>
            <a:r>
              <a:rPr lang="fr-CH" sz="2000" dirty="0" smtClean="0"/>
              <a:t> in 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err="1" smtClean="0">
                <a:sym typeface="Wingdings" panose="05000000000000000000" pitchFamily="2" charset="2"/>
              </a:rPr>
              <a:t>Difficulties</a:t>
            </a:r>
            <a:r>
              <a:rPr lang="fr-CH" sz="2400" dirty="0" smtClean="0">
                <a:sym typeface="Wingdings" panose="05000000000000000000" pitchFamily="2" charset="2"/>
              </a:rPr>
              <a:t> to </a:t>
            </a:r>
            <a:r>
              <a:rPr lang="fr-CH" sz="2400" dirty="0" err="1" smtClean="0">
                <a:sym typeface="Wingdings" panose="05000000000000000000" pitchFamily="2" charset="2"/>
              </a:rPr>
              <a:t>reproduce</a:t>
            </a:r>
            <a:r>
              <a:rPr lang="fr-CH" sz="2400" dirty="0" smtClean="0">
                <a:sym typeface="Wingdings" panose="05000000000000000000" pitchFamily="2" charset="2"/>
              </a:rPr>
              <a:t> flat </a:t>
            </a:r>
            <a:r>
              <a:rPr lang="fr-CH" sz="2400" dirty="0" err="1" smtClean="0">
                <a:sym typeface="Wingdings" panose="05000000000000000000" pitchFamily="2" charset="2"/>
              </a:rPr>
              <a:t>bottom</a:t>
            </a:r>
            <a:r>
              <a:rPr lang="fr-CH" sz="2400" dirty="0" smtClean="0">
                <a:sym typeface="Wingdings" panose="05000000000000000000" pitchFamily="2" charset="2"/>
              </a:rPr>
              <a:t> </a:t>
            </a:r>
            <a:r>
              <a:rPr lang="fr-CH" sz="2400" dirty="0" err="1" smtClean="0">
                <a:sym typeface="Wingdings" panose="05000000000000000000" pitchFamily="2" charset="2"/>
              </a:rPr>
              <a:t>instability</a:t>
            </a:r>
            <a:endParaRPr lang="fr-CH" sz="2400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 smtClean="0">
                <a:sym typeface="Wingdings" panose="05000000000000000000" pitchFamily="2" charset="2"/>
              </a:rPr>
              <a:t>Smaller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bunch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after</a:t>
            </a:r>
            <a:r>
              <a:rPr lang="fr-CH" sz="2000" dirty="0" smtClean="0">
                <a:sym typeface="Wingdings" panose="05000000000000000000" pitchFamily="2" charset="2"/>
              </a:rPr>
              <a:t> filamentation due to phase-</a:t>
            </a:r>
            <a:r>
              <a:rPr lang="fr-CH" sz="2000" dirty="0" err="1" smtClean="0">
                <a:sym typeface="Wingdings" panose="05000000000000000000" pitchFamily="2" charset="2"/>
              </a:rPr>
              <a:t>loop</a:t>
            </a:r>
            <a:r>
              <a:rPr lang="fr-CH" sz="2000" dirty="0" smtClean="0">
                <a:sym typeface="Wingdings" panose="05000000000000000000" pitchFamily="2" charset="2"/>
              </a:rPr>
              <a:t> (gain </a:t>
            </a:r>
            <a:r>
              <a:rPr lang="fr-CH" sz="2000" dirty="0" err="1" smtClean="0">
                <a:sym typeface="Wingdings" panose="05000000000000000000" pitchFamily="2" charset="2"/>
              </a:rPr>
              <a:t>need</a:t>
            </a:r>
            <a:r>
              <a:rPr lang="fr-CH" sz="2000" dirty="0" smtClean="0">
                <a:sym typeface="Wingdings" panose="05000000000000000000" pitchFamily="2" charset="2"/>
              </a:rPr>
              <a:t> calibration)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 smtClean="0">
                <a:sym typeface="Wingdings" panose="05000000000000000000" pitchFamily="2" charset="2"/>
              </a:rPr>
              <a:t>Injected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b</a:t>
            </a:r>
            <a:r>
              <a:rPr lang="fr-CH" sz="2000" dirty="0" err="1" smtClean="0">
                <a:sym typeface="Wingdings" panose="05000000000000000000" pitchFamily="2" charset="2"/>
              </a:rPr>
              <a:t>unch</a:t>
            </a:r>
            <a:r>
              <a:rPr lang="fr-CH" sz="2000" dirty="0" smtClean="0">
                <a:sym typeface="Wingdings" panose="05000000000000000000" pitchFamily="2" charset="2"/>
              </a:rPr>
              <a:t> distribution affects </a:t>
            </a:r>
            <a:r>
              <a:rPr lang="fr-CH" sz="2000" dirty="0" err="1" smtClean="0">
                <a:sym typeface="Wingdings" panose="05000000000000000000" pitchFamily="2" charset="2"/>
              </a:rPr>
              <a:t>losses</a:t>
            </a:r>
            <a:r>
              <a:rPr lang="fr-CH" sz="2000" dirty="0" smtClean="0">
                <a:sym typeface="Wingdings" panose="05000000000000000000" pitchFamily="2" charset="2"/>
              </a:rPr>
              <a:t> and distribution </a:t>
            </a:r>
            <a:r>
              <a:rPr lang="fr-CH" sz="2000" dirty="0" err="1" smtClean="0">
                <a:sym typeface="Wingdings" panose="05000000000000000000" pitchFamily="2" charset="2"/>
              </a:rPr>
              <a:t>after</a:t>
            </a:r>
            <a:r>
              <a:rPr lang="fr-CH" sz="2000" dirty="0" smtClean="0">
                <a:sym typeface="Wingdings" panose="05000000000000000000" pitchFamily="2" charset="2"/>
              </a:rPr>
              <a:t> filamentation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16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59346</TotalTime>
  <Words>1209</Words>
  <Application>Microsoft Office PowerPoint</Application>
  <PresentationFormat>On-screen Show (4:3)</PresentationFormat>
  <Paragraphs>192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Simulations of instabilities during ramp s  6th of March 2018</vt:lpstr>
      <vt:lpstr>Stability threshold during ramp: 12 bunches</vt:lpstr>
      <vt:lpstr>Stability threshold for 12 bunches Injected bunch length</vt:lpstr>
      <vt:lpstr>Questions to answer in simulations</vt:lpstr>
      <vt:lpstr>Stability treshold during ramp 12 bunches: simulations vs measurements</vt:lpstr>
      <vt:lpstr>Lower stability without 200 MHz impedance?</vt:lpstr>
      <vt:lpstr>Instability at flat bottom</vt:lpstr>
      <vt:lpstr>Stability threshold at flat top. Comparison between ramp simulations and measurements</vt:lpstr>
      <vt:lpstr>Conclusion and future work</vt:lpstr>
      <vt:lpstr>PowerPoint Presentation</vt:lpstr>
      <vt:lpstr>Backup slides</vt:lpstr>
      <vt:lpstr>Instability threshold with 12 bunches</vt:lpstr>
      <vt:lpstr>Flat bottom instability observed      during high intensity run</vt:lpstr>
      <vt:lpstr>Coupled-bunch instability and 630 MHz HOM of the 200 MHz cavities</vt:lpstr>
      <vt:lpstr>200 MHz RF cavity and 630 MHz HOM.  Voltage measurements</vt:lpstr>
      <vt:lpstr>HL-LHC proton beam in the SPS. Goal and limitations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3795</cp:revision>
  <cp:lastPrinted>2017-11-15T17:28:35Z</cp:lastPrinted>
  <dcterms:created xsi:type="dcterms:W3CDTF">2014-07-23T07:54:45Z</dcterms:created>
  <dcterms:modified xsi:type="dcterms:W3CDTF">2018-03-20T19:19:32Z</dcterms:modified>
</cp:coreProperties>
</file>