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71" r:id="rId5"/>
    <p:sldId id="263" r:id="rId6"/>
    <p:sldId id="268" r:id="rId7"/>
    <p:sldId id="270" r:id="rId8"/>
    <p:sldId id="272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6837" autoAdjust="0"/>
  </p:normalViewPr>
  <p:slideViewPr>
    <p:cSldViewPr snapToGrid="0">
      <p:cViewPr varScale="1">
        <p:scale>
          <a:sx n="98" d="100"/>
          <a:sy n="98" d="100"/>
        </p:scale>
        <p:origin x="10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71F06-D19A-40FC-A50E-23BF8FD44507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2A330-4260-4390-A777-17D60484B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9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382-EF72-4ABE-A5A6-DB3DDD718117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3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EC2A-2B1E-4C64-BD9E-89C91514BF8D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6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EBEB-9F0F-45F0-8482-5913F66FAA58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3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C0D-8960-4732-8BCD-44E4DF6FA27E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2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2A28-4162-49FF-9BC5-798BBAE64648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3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1740-A452-440B-856B-071D103865F0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4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D5F6-9A26-4785-AB52-77A3AEE3BEEC}" type="datetime1">
              <a:rPr lang="en-GB" smtClean="0"/>
              <a:t>20/03/2018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3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7A2-8C55-4A47-94E0-9D144F123797}" type="datetime1">
              <a:rPr lang="en-GB" smtClean="0"/>
              <a:t>20/03/2018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210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7E4A-9937-469D-99CF-DD7E7101CCF8}" type="datetime1">
              <a:rPr lang="en-GB" smtClean="0"/>
              <a:t>20/03/2018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61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3E20-3B5A-480B-A5F8-C27BD8341A75}" type="datetime1">
              <a:rPr lang="en-GB" smtClean="0"/>
              <a:t>20/03/2018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6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5CEF-2153-4D7F-B32C-493C8C43C437}" type="datetime1">
              <a:rPr lang="en-GB" smtClean="0"/>
              <a:t>20/03/2018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AF8-D088-485F-A97C-4AF4B91CFB56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77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CBB-F118-4249-A5DA-D5BB195E60E5}" type="datetime1">
              <a:rPr lang="en-GB" smtClean="0"/>
              <a:t>20/03/2018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99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8242-8A27-4F55-ADDB-BA32352A079D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686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CAC-0F2B-4779-BC67-A5025454E508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88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DFD2-6D02-48A7-9DAA-C22BB5CED847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B7FC-239A-452F-8855-D132176BA014}" type="datetime1">
              <a:rPr lang="en-GB" smtClean="0"/>
              <a:t>20/03/2018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3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94F-47B0-4EBC-9448-BF499024A502}" type="datetime1">
              <a:rPr lang="en-GB" smtClean="0"/>
              <a:t>20/03/2018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5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A29-8858-4F21-A683-3F243DB09779}" type="datetime1">
              <a:rPr lang="en-GB" smtClean="0"/>
              <a:t>20/03/2018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0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D174-7D3E-4AFE-A234-561C769BEC64}" type="datetime1">
              <a:rPr lang="en-GB" smtClean="0"/>
              <a:t>20/03/2018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6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0D41-134B-4957-B7F2-4380214980DF}" type="datetime1">
              <a:rPr lang="en-GB" smtClean="0"/>
              <a:t>20/03/2018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7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C4-5626-4626-BBAD-0A4F249C22C1}" type="datetime1">
              <a:rPr lang="en-GB" smtClean="0"/>
              <a:t>20/03/2018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3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0096-6CA3-4D55-A166-AD1CA1C1A468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1274-17BF-47B5-887B-C8A441A1A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0C2F-30AC-4B13-B7E0-4050E4383440}" type="datetime1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9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523" y="4700588"/>
            <a:ext cx="9144000" cy="1655762"/>
          </a:xfrm>
        </p:spPr>
        <p:txBody>
          <a:bodyPr/>
          <a:lstStyle/>
          <a:p>
            <a:r>
              <a:rPr lang="en-GB" dirty="0" smtClean="0"/>
              <a:t>Nasrin Esfahani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5E2B8-45B4-49FC-973C-C697ECD89C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167" y="1876685"/>
            <a:ext cx="11062676" cy="906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005" r="31483" b="39985"/>
          <a:stretch/>
        </p:blipFill>
        <p:spPr>
          <a:xfrm>
            <a:off x="1875046" y="3735"/>
            <a:ext cx="519536" cy="569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9635" b="9906"/>
          <a:stretch/>
        </p:blipFill>
        <p:spPr>
          <a:xfrm>
            <a:off x="1289538" y="573355"/>
            <a:ext cx="1736886" cy="2929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7070" y="0"/>
            <a:ext cx="629354" cy="5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289537" y="-1"/>
            <a:ext cx="607431" cy="5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8523" y="2021305"/>
            <a:ext cx="9846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Evaluating the new couplers based on measurements </a:t>
            </a:r>
            <a:r>
              <a:rPr lang="en-GB" sz="4400" dirty="0"/>
              <a:t>on 4-section cavities </a:t>
            </a:r>
            <a:r>
              <a:rPr lang="en-GB" sz="4400"/>
              <a:t>in </a:t>
            </a:r>
            <a:r>
              <a:rPr lang="en-GB" sz="4400" smtClean="0"/>
              <a:t>the SPS </a:t>
            </a:r>
            <a:r>
              <a:rPr lang="en-GB" sz="4400" dirty="0"/>
              <a:t>tunnel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5E2B8-45B4-49FC-973C-C697ECD89C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167" y="1876685"/>
            <a:ext cx="11062676" cy="906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005" r="31483" b="39985"/>
          <a:stretch/>
        </p:blipFill>
        <p:spPr>
          <a:xfrm>
            <a:off x="1875046" y="3735"/>
            <a:ext cx="519536" cy="569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9635" b="9906"/>
          <a:stretch/>
        </p:blipFill>
        <p:spPr>
          <a:xfrm>
            <a:off x="1289538" y="573355"/>
            <a:ext cx="1736886" cy="2929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7070" y="0"/>
            <a:ext cx="629354" cy="5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537" y="-1"/>
            <a:ext cx="607431" cy="5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Nasrin Esfahani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32" y="1114926"/>
            <a:ext cx="1064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Overview</a:t>
            </a:r>
            <a:endParaRPr lang="en-GB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88232" y="1975093"/>
            <a:ext cx="10643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Measurement Considerations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Measurement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Examining effect of the new coupler on both Q and R/Q</a:t>
            </a:r>
            <a:endParaRPr lang="en-GB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Conclusions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235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725"/>
            <a:ext cx="11610975" cy="1325563"/>
          </a:xfrm>
        </p:spPr>
        <p:txBody>
          <a:bodyPr/>
          <a:lstStyle/>
          <a:p>
            <a:r>
              <a:rPr lang="en-GB" dirty="0" smtClean="0"/>
              <a:t>Problems of simultaneous evaluation of new &amp; old couplers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631" y="1409482"/>
            <a:ext cx="54578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This example clarifies the situation: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When an un-damped mode is surrounded by two damped modes which are very close to each other , the effect of damping the un-damped one on S21 is very small.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This </a:t>
            </a:r>
            <a:r>
              <a:rPr lang="en-GB" sz="2000" dirty="0" smtClean="0"/>
              <a:t>is the </a:t>
            </a:r>
            <a:r>
              <a:rPr lang="en-GB" sz="2000" dirty="0"/>
              <a:t>situation which we have in case of the 4-section SPS TWC cavities from 629-630 </a:t>
            </a:r>
            <a:r>
              <a:rPr lang="en-GB" sz="2000" dirty="0" err="1"/>
              <a:t>MHz.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964" t="17723" r="52763" b="13417"/>
          <a:stretch/>
        </p:blipFill>
        <p:spPr>
          <a:xfrm>
            <a:off x="7068065" y="908337"/>
            <a:ext cx="5107266" cy="325566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14294"/>
              </p:ext>
            </p:extLst>
          </p:nvPr>
        </p:nvGraphicFramePr>
        <p:xfrm>
          <a:off x="97631" y="3957663"/>
          <a:ext cx="8576810" cy="290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362">
                  <a:extLst>
                    <a:ext uri="{9D8B030D-6E8A-4147-A177-3AD203B41FA5}">
                      <a16:colId xmlns:a16="http://schemas.microsoft.com/office/drawing/2014/main" val="2161596116"/>
                    </a:ext>
                  </a:extLst>
                </a:gridCol>
                <a:gridCol w="1715362">
                  <a:extLst>
                    <a:ext uri="{9D8B030D-6E8A-4147-A177-3AD203B41FA5}">
                      <a16:colId xmlns:a16="http://schemas.microsoft.com/office/drawing/2014/main" val="2438209295"/>
                    </a:ext>
                  </a:extLst>
                </a:gridCol>
                <a:gridCol w="1715362">
                  <a:extLst>
                    <a:ext uri="{9D8B030D-6E8A-4147-A177-3AD203B41FA5}">
                      <a16:colId xmlns:a16="http://schemas.microsoft.com/office/drawing/2014/main" val="3765109598"/>
                    </a:ext>
                  </a:extLst>
                </a:gridCol>
                <a:gridCol w="1715362">
                  <a:extLst>
                    <a:ext uri="{9D8B030D-6E8A-4147-A177-3AD203B41FA5}">
                      <a16:colId xmlns:a16="http://schemas.microsoft.com/office/drawing/2014/main" val="332086085"/>
                    </a:ext>
                  </a:extLst>
                </a:gridCol>
                <a:gridCol w="1715362">
                  <a:extLst>
                    <a:ext uri="{9D8B030D-6E8A-4147-A177-3AD203B41FA5}">
                      <a16:colId xmlns:a16="http://schemas.microsoft.com/office/drawing/2014/main" val="3392716566"/>
                    </a:ext>
                  </a:extLst>
                </a:gridCol>
              </a:tblGrid>
              <a:tr h="246547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629.92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049204"/>
                  </a:ext>
                </a:extLst>
              </a:tr>
              <a:tr h="378193">
                <a:tc>
                  <a:txBody>
                    <a:bodyPr/>
                    <a:lstStyle/>
                    <a:p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Damped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 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Completely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Damped with old couplers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Damped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586171"/>
                  </a:ext>
                </a:extLst>
              </a:tr>
              <a:tr h="431457">
                <a:tc>
                  <a:txBody>
                    <a:bodyPr/>
                    <a:lstStyle/>
                    <a:p>
                      <a:r>
                        <a:rPr lang="en-GB" dirty="0" smtClean="0"/>
                        <a:t>R/Q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Large(400)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Moderate (40)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Large (300)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839795"/>
                  </a:ext>
                </a:extLst>
              </a:tr>
              <a:tr h="246547">
                <a:tc>
                  <a:txBody>
                    <a:bodyPr/>
                    <a:lstStyle/>
                    <a:p>
                      <a:r>
                        <a:rPr lang="en-GB" dirty="0" smtClean="0"/>
                        <a:t>Effect of new couplers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Drastic reduction</a:t>
                      </a:r>
                      <a:r>
                        <a:rPr lang="en-GB" baseline="0" dirty="0" smtClean="0"/>
                        <a:t> in R/Q</a:t>
                      </a:r>
                      <a:r>
                        <a:rPr lang="en-GB" dirty="0" smtClean="0"/>
                        <a:t> </a:t>
                      </a:r>
                    </a:p>
                    <a:p>
                      <a:r>
                        <a:rPr lang="en-GB" dirty="0" smtClean="0"/>
                        <a:t>Reduction</a:t>
                      </a:r>
                      <a:r>
                        <a:rPr lang="en-GB" baseline="0" dirty="0" smtClean="0"/>
                        <a:t> in 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Drastic reduction</a:t>
                      </a:r>
                      <a:r>
                        <a:rPr lang="en-GB" baseline="0" dirty="0" smtClean="0"/>
                        <a:t> in Q</a:t>
                      </a:r>
                      <a:r>
                        <a:rPr lang="en-GB" dirty="0" smtClean="0"/>
                        <a:t> </a:t>
                      </a:r>
                    </a:p>
                    <a:p>
                      <a:r>
                        <a:rPr lang="en-GB" dirty="0" smtClean="0"/>
                        <a:t>R/Q</a:t>
                      </a:r>
                      <a:r>
                        <a:rPr lang="en-GB" baseline="0" dirty="0" smtClean="0"/>
                        <a:t> unchanged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r>
                        <a:rPr lang="en-GB" baseline="0" dirty="0" smtClean="0"/>
                        <a:t> further damping is needed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Reduction</a:t>
                      </a:r>
                      <a:r>
                        <a:rPr lang="en-GB" baseline="0" dirty="0" smtClean="0"/>
                        <a:t> in both Q and R/Q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8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98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08750"/>
            <a:ext cx="4114800" cy="365125"/>
          </a:xfrm>
        </p:spPr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08750"/>
            <a:ext cx="2743200" cy="365125"/>
          </a:xfrm>
        </p:spPr>
        <p:txBody>
          <a:bodyPr/>
          <a:lstStyle/>
          <a:p>
            <a:fld id="{25A5E2B8-45B4-49FC-973C-C697ECD89CA0}" type="slidenum">
              <a:rPr lang="en-GB" smtClean="0"/>
              <a:t>4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965050" y="800155"/>
            <a:ext cx="4748711" cy="2834568"/>
            <a:chOff x="824469" y="917189"/>
            <a:chExt cx="4748711" cy="2834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883" t="4110" r="5447"/>
            <a:stretch/>
          </p:blipFill>
          <p:spPr>
            <a:xfrm>
              <a:off x="824469" y="917189"/>
              <a:ext cx="4748711" cy="28345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28737" y="1140897"/>
              <a:ext cx="1495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S1F5S4F10</a:t>
              </a:r>
              <a:endParaRPr lang="en-GB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5946" y="3683334"/>
            <a:ext cx="5310979" cy="3003215"/>
            <a:chOff x="5573180" y="917189"/>
            <a:chExt cx="5399104" cy="29113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649" t="4097" r="7010"/>
            <a:stretch/>
          </p:blipFill>
          <p:spPr>
            <a:xfrm>
              <a:off x="5573180" y="917189"/>
              <a:ext cx="5399104" cy="29113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35130" y="991406"/>
              <a:ext cx="1495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S1F6S4F10</a:t>
              </a:r>
              <a:endParaRPr lang="en-GB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5946" y="853979"/>
            <a:ext cx="5066246" cy="2780744"/>
            <a:chOff x="741325" y="3751757"/>
            <a:chExt cx="4914997" cy="26309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945" t="3631" r="6619"/>
            <a:stretch/>
          </p:blipFill>
          <p:spPr>
            <a:xfrm>
              <a:off x="741325" y="3751757"/>
              <a:ext cx="4914997" cy="26309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28737" y="3975465"/>
              <a:ext cx="1495425" cy="34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S1F4S4F10</a:t>
              </a:r>
              <a:endParaRPr lang="en-GB" b="1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739978" y="953841"/>
            <a:ext cx="0" cy="224836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80022" y="953841"/>
            <a:ext cx="4118" cy="23142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78876" y="953841"/>
            <a:ext cx="14415" cy="23142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880389" y="880927"/>
            <a:ext cx="4119" cy="232127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024551" y="917995"/>
            <a:ext cx="4119" cy="232127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127523" y="905635"/>
            <a:ext cx="4119" cy="232127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80022" y="3858431"/>
            <a:ext cx="0" cy="23588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38600" y="3781998"/>
            <a:ext cx="0" cy="251803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58048" y="3790236"/>
            <a:ext cx="10298" cy="251803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0" y="-141462"/>
            <a:ext cx="11610975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Tunnel Measurements on Cavity 2 (Feedback loops)</a:t>
            </a:r>
            <a:endParaRPr lang="en-GB" sz="4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50628" t="8610" r="9666" b="82185"/>
          <a:stretch/>
        </p:blipFill>
        <p:spPr>
          <a:xfrm>
            <a:off x="2899823" y="974696"/>
            <a:ext cx="2653849" cy="3472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50628" t="8610" r="9666" b="82185"/>
          <a:stretch/>
        </p:blipFill>
        <p:spPr>
          <a:xfrm>
            <a:off x="7884669" y="890106"/>
            <a:ext cx="2653849" cy="347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50628" t="8610" r="9666" b="82185"/>
          <a:stretch/>
        </p:blipFill>
        <p:spPr>
          <a:xfrm>
            <a:off x="1062271" y="5862633"/>
            <a:ext cx="2653849" cy="347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9318" y="3950387"/>
            <a:ext cx="439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3 modes in the 629-630 MHz are damped by the new couplers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8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18" t="5559" r="6027"/>
          <a:stretch/>
        </p:blipFill>
        <p:spPr>
          <a:xfrm>
            <a:off x="603484" y="876077"/>
            <a:ext cx="4779808" cy="2864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964" y="913860"/>
            <a:ext cx="260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First &amp; Last new HOM</a:t>
            </a:r>
            <a:endParaRPr lang="en-GB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43724" y="913860"/>
            <a:ext cx="7144" cy="24532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29049" y="913860"/>
            <a:ext cx="9526" cy="24532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570" t="4024" r="-234" b="-1301"/>
          <a:stretch/>
        </p:blipFill>
        <p:spPr>
          <a:xfrm>
            <a:off x="6146799" y="811064"/>
            <a:ext cx="5302655" cy="30119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3687" t="4915" r="5663" b="-1839"/>
          <a:stretch/>
        </p:blipFill>
        <p:spPr>
          <a:xfrm>
            <a:off x="762439" y="3798430"/>
            <a:ext cx="4620853" cy="27885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-141462"/>
            <a:ext cx="11610975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Tunnel Measurements on Cavity 2 (New HOM couplers)</a:t>
            </a:r>
            <a:endParaRPr lang="en-GB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05009"/>
              </p:ext>
            </p:extLst>
          </p:nvPr>
        </p:nvGraphicFramePr>
        <p:xfrm>
          <a:off x="5503701" y="4279064"/>
          <a:ext cx="6246340" cy="206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268">
                  <a:extLst>
                    <a:ext uri="{9D8B030D-6E8A-4147-A177-3AD203B41FA5}">
                      <a16:colId xmlns:a16="http://schemas.microsoft.com/office/drawing/2014/main" val="3681240060"/>
                    </a:ext>
                  </a:extLst>
                </a:gridCol>
                <a:gridCol w="1249268">
                  <a:extLst>
                    <a:ext uri="{9D8B030D-6E8A-4147-A177-3AD203B41FA5}">
                      <a16:colId xmlns:a16="http://schemas.microsoft.com/office/drawing/2014/main" val="881508544"/>
                    </a:ext>
                  </a:extLst>
                </a:gridCol>
                <a:gridCol w="1249268">
                  <a:extLst>
                    <a:ext uri="{9D8B030D-6E8A-4147-A177-3AD203B41FA5}">
                      <a16:colId xmlns:a16="http://schemas.microsoft.com/office/drawing/2014/main" val="577525089"/>
                    </a:ext>
                  </a:extLst>
                </a:gridCol>
                <a:gridCol w="1249268">
                  <a:extLst>
                    <a:ext uri="{9D8B030D-6E8A-4147-A177-3AD203B41FA5}">
                      <a16:colId xmlns:a16="http://schemas.microsoft.com/office/drawing/2014/main" val="3469857071"/>
                    </a:ext>
                  </a:extLst>
                </a:gridCol>
                <a:gridCol w="1249268">
                  <a:extLst>
                    <a:ext uri="{9D8B030D-6E8A-4147-A177-3AD203B41FA5}">
                      <a16:colId xmlns:a16="http://schemas.microsoft.com/office/drawing/2014/main" val="3448367569"/>
                    </a:ext>
                  </a:extLst>
                </a:gridCol>
              </a:tblGrid>
              <a:tr h="23970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629.92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87623"/>
                  </a:ext>
                </a:extLst>
              </a:tr>
              <a:tr h="59927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Damped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High 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Completely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Damped with old couplers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Damped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024272"/>
                  </a:ext>
                </a:extLst>
              </a:tr>
              <a:tr h="28276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R/Q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Large(400)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Moderate (40)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Small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Large (300)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00325"/>
                  </a:ext>
                </a:extLst>
              </a:tr>
              <a:tr h="77905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Effect of new couplers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Drastic reduction</a:t>
                      </a:r>
                      <a:r>
                        <a:rPr lang="en-GB" sz="1200" baseline="0" dirty="0" smtClean="0"/>
                        <a:t> in R/Q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r>
                        <a:rPr lang="en-GB" sz="1200" dirty="0" smtClean="0"/>
                        <a:t>Reduction</a:t>
                      </a:r>
                      <a:r>
                        <a:rPr lang="en-GB" sz="1200" baseline="0" dirty="0" smtClean="0"/>
                        <a:t> in 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Drastic reduction</a:t>
                      </a:r>
                      <a:r>
                        <a:rPr lang="en-GB" sz="1200" baseline="0" dirty="0" smtClean="0"/>
                        <a:t> in Q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r>
                        <a:rPr lang="en-GB" sz="1200" dirty="0" smtClean="0"/>
                        <a:t>R/Q</a:t>
                      </a:r>
                      <a:r>
                        <a:rPr lang="en-GB" sz="1200" baseline="0" dirty="0" smtClean="0"/>
                        <a:t> unchanged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</a:t>
                      </a:r>
                      <a:r>
                        <a:rPr lang="en-GB" sz="1200" baseline="0" dirty="0" smtClean="0"/>
                        <a:t> further damping is needed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Reduction</a:t>
                      </a:r>
                      <a:r>
                        <a:rPr lang="en-GB" sz="1200" baseline="0" dirty="0" smtClean="0"/>
                        <a:t> in both Q and R/Q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5342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585625" y="4214484"/>
            <a:ext cx="1391056" cy="237249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863249" y="4126644"/>
            <a:ext cx="1391056" cy="237249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6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18" t="4023" r="6228"/>
          <a:stretch/>
        </p:blipFill>
        <p:spPr>
          <a:xfrm>
            <a:off x="5926930" y="877673"/>
            <a:ext cx="5367339" cy="3243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28" t="4992" r="4978"/>
          <a:stretch/>
        </p:blipFill>
        <p:spPr>
          <a:xfrm>
            <a:off x="604836" y="4052801"/>
            <a:ext cx="4786314" cy="2811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171" t="5559" r="6631"/>
          <a:stretch/>
        </p:blipFill>
        <p:spPr>
          <a:xfrm>
            <a:off x="604836" y="904711"/>
            <a:ext cx="5029202" cy="3005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4964" y="913860"/>
            <a:ext cx="260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2 &amp; 4 new HOM</a:t>
            </a:r>
            <a:endParaRPr lang="en-GB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628" t="8610" r="9666" b="82185"/>
          <a:stretch/>
        </p:blipFill>
        <p:spPr>
          <a:xfrm>
            <a:off x="1014964" y="3137804"/>
            <a:ext cx="2708839" cy="354427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83986"/>
              </p:ext>
            </p:extLst>
          </p:nvPr>
        </p:nvGraphicFramePr>
        <p:xfrm>
          <a:off x="5503701" y="4279064"/>
          <a:ext cx="6246340" cy="206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268">
                  <a:extLst>
                    <a:ext uri="{9D8B030D-6E8A-4147-A177-3AD203B41FA5}">
                      <a16:colId xmlns:a16="http://schemas.microsoft.com/office/drawing/2014/main" val="3681240060"/>
                    </a:ext>
                  </a:extLst>
                </a:gridCol>
                <a:gridCol w="1249268">
                  <a:extLst>
                    <a:ext uri="{9D8B030D-6E8A-4147-A177-3AD203B41FA5}">
                      <a16:colId xmlns:a16="http://schemas.microsoft.com/office/drawing/2014/main" val="881508544"/>
                    </a:ext>
                  </a:extLst>
                </a:gridCol>
                <a:gridCol w="1249268">
                  <a:extLst>
                    <a:ext uri="{9D8B030D-6E8A-4147-A177-3AD203B41FA5}">
                      <a16:colId xmlns:a16="http://schemas.microsoft.com/office/drawing/2014/main" val="577525089"/>
                    </a:ext>
                  </a:extLst>
                </a:gridCol>
                <a:gridCol w="1249268">
                  <a:extLst>
                    <a:ext uri="{9D8B030D-6E8A-4147-A177-3AD203B41FA5}">
                      <a16:colId xmlns:a16="http://schemas.microsoft.com/office/drawing/2014/main" val="3469857071"/>
                    </a:ext>
                  </a:extLst>
                </a:gridCol>
                <a:gridCol w="1249268">
                  <a:extLst>
                    <a:ext uri="{9D8B030D-6E8A-4147-A177-3AD203B41FA5}">
                      <a16:colId xmlns:a16="http://schemas.microsoft.com/office/drawing/2014/main" val="3448367569"/>
                    </a:ext>
                  </a:extLst>
                </a:gridCol>
              </a:tblGrid>
              <a:tr h="23970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629.92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87623"/>
                  </a:ext>
                </a:extLst>
              </a:tr>
              <a:tr h="59927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Damped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High 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Completely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Damped with old couplers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Damped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024272"/>
                  </a:ext>
                </a:extLst>
              </a:tr>
              <a:tr h="28276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R/Q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Large(400)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Moderate (40)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Small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Large (300)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00325"/>
                  </a:ext>
                </a:extLst>
              </a:tr>
              <a:tr h="77905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Effect of new couplers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Drastic reduction</a:t>
                      </a:r>
                      <a:r>
                        <a:rPr lang="en-GB" sz="1200" baseline="0" dirty="0" smtClean="0"/>
                        <a:t> in R/Q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r>
                        <a:rPr lang="en-GB" sz="1200" dirty="0" smtClean="0"/>
                        <a:t>Reduction</a:t>
                      </a:r>
                      <a:r>
                        <a:rPr lang="en-GB" sz="1200" baseline="0" dirty="0" smtClean="0"/>
                        <a:t> in 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Drastic reduction</a:t>
                      </a:r>
                      <a:r>
                        <a:rPr lang="en-GB" sz="1200" baseline="0" dirty="0" smtClean="0"/>
                        <a:t> in Q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r>
                        <a:rPr lang="en-GB" sz="1200" dirty="0" smtClean="0"/>
                        <a:t>R/Q</a:t>
                      </a:r>
                      <a:r>
                        <a:rPr lang="en-GB" sz="1200" baseline="0" dirty="0" smtClean="0"/>
                        <a:t> unchanged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</a:t>
                      </a:r>
                      <a:r>
                        <a:rPr lang="en-GB" sz="1200" baseline="0" dirty="0" smtClean="0"/>
                        <a:t> further damping is needed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Reduction</a:t>
                      </a:r>
                      <a:r>
                        <a:rPr lang="en-GB" sz="1200" baseline="0" dirty="0" smtClean="0"/>
                        <a:t> in both Q and R/Q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53423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10358985" y="4166415"/>
            <a:ext cx="1391056" cy="237249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6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Fundamental passband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29" t="4886" r="6147"/>
          <a:stretch/>
        </p:blipFill>
        <p:spPr>
          <a:xfrm>
            <a:off x="5123320" y="2461411"/>
            <a:ext cx="6702186" cy="3561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829" y="2092079"/>
            <a:ext cx="439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effect on the fundamental passband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1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Measurement using the feedback loops as input and output show that the new couplers effectively damp the mode in 929 MHz-930MHz region</a:t>
            </a:r>
          </a:p>
          <a:p>
            <a:r>
              <a:rPr lang="en-GB" dirty="0" smtClean="0"/>
              <a:t>Measurements  using the new couplers </a:t>
            </a:r>
            <a:r>
              <a:rPr lang="en-GB" dirty="0"/>
              <a:t>as input and output </a:t>
            </a:r>
            <a:r>
              <a:rPr lang="en-GB" dirty="0" smtClean="0"/>
              <a:t>show that both Q and R/Q are reduced using the new couplers</a:t>
            </a:r>
          </a:p>
          <a:p>
            <a:endParaRPr lang="en-GB" dirty="0"/>
          </a:p>
          <a:p>
            <a:r>
              <a:rPr lang="en-GB" dirty="0" smtClean="0"/>
              <a:t>New couplers have no negative effect on the fundamental passband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4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Nasrin Esfahani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0651" y="2505211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9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230A83DE-9582-48BC-8EDA-DF6899870F44}" vid="{F41E13CF-7B8F-415F-AC51-189E85BDA40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230A83DE-9582-48BC-8EDA-DF6899870F44}" vid="{753B1E6F-4453-44C9-88F8-6A4B2BBA6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</Template>
  <TotalTime>8011</TotalTime>
  <Words>396</Words>
  <Application>Microsoft Office PowerPoint</Application>
  <PresentationFormat>Widescreen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Problems of simultaneous evaluation of new &amp; old couplers </vt:lpstr>
      <vt:lpstr>Tunnel Measurements on Cavity 2 (Feedback loops)</vt:lpstr>
      <vt:lpstr>Tunnel Measurements on Cavity 2 (New HOM couplers)</vt:lpstr>
      <vt:lpstr>PowerPoint Presentation</vt:lpstr>
      <vt:lpstr>Fundamental passband</vt:lpstr>
      <vt:lpstr>Conclusions</vt:lpstr>
      <vt:lpstr>Thank you!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 Nasresfahani</dc:creator>
  <cp:lastModifiedBy>Nasrin Nasresfahani</cp:lastModifiedBy>
  <cp:revision>53</cp:revision>
  <dcterms:created xsi:type="dcterms:W3CDTF">2018-03-05T08:28:19Z</dcterms:created>
  <dcterms:modified xsi:type="dcterms:W3CDTF">2018-03-20T12:56:59Z</dcterms:modified>
</cp:coreProperties>
</file>