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6" r:id="rId6"/>
    <p:sldId id="261" r:id="rId7"/>
    <p:sldId id="262" r:id="rId8"/>
    <p:sldId id="267" r:id="rId9"/>
    <p:sldId id="268" r:id="rId10"/>
    <p:sldId id="269" r:id="rId11"/>
    <p:sldId id="270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 snapToObjects="1">
      <p:cViewPr varScale="1">
        <p:scale>
          <a:sx n="151" d="100"/>
          <a:sy n="151" d="100"/>
        </p:scale>
        <p:origin x="144" y="432"/>
      </p:cViewPr>
      <p:guideLst>
        <p:guide orient="horz" pos="1620"/>
        <p:guide pos="2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55" y="1327799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18/12/18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76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18/12/18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18/12/18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78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3154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0" y="180511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18/12/18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18/12/18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18/12/18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5613" y="3826475"/>
            <a:ext cx="8231187" cy="44707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33"/>
            <a:ext cx="4040188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952333"/>
            <a:ext cx="4041775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18/12/18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648"/>
            <a:ext cx="9144000" cy="707202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18/12/18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  <p:sldLayoutId id="2147483682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Resistive_Impedance_MD\data_analysis\normEnLoss_binomial_impModel_winNum10_winWidth0.5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Resistive_Impedance_MD\data_analysis\SPSimpedance_full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file:///C:\Users\schwarz\cernbox\BLonD_files\Measurements\Resistive_Impedance_MD\data_analysis\SPSimpedance_zoom.png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file:///C:\Users\schwarz\cernbox\BLonD_files\Measurements\Resistive_Impedance_MD\data_analysis\scope_phaseVSintensity_2.75ns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Resistive_Impedance_MD\data_analysis\data_abwlm_binomial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file:///C:\Users\schwarz\cernbox\BLonD_files\Measurements\Resistive_Impedance_MD\data_analysis\data_scope_binomial.png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Resistive_Impedance_MD\data_analysis\combined_binomial_intOff0.7lenOff-1.0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file:///C:\Users\schwarz\cernbox\BLonD_files\Measurements\Resistive_Impedance_MD\data_analysis\combined_binomial_noOffset.png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Resistive_Impedance_MD\data_analysis\scope_phaseVSintensity_2.75ns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file:///C:\Users\schwarz\cernbox\BLonD_files\Measurements\Resistive_Impedance_MD\data_analysis\normEnLoss_binomial_data_winNum10_winWidth0.6.png" TargetMode="External"/><Relationship Id="rId3" Type="http://schemas.openxmlformats.org/officeDocument/2006/relationships/image" Target="file:///C:\Users\schwarz\cernbox\BLonD_files\Measurements\Resistive_Impedance_MD\data_analysis\normEnLoss_binomial_data_winNum10_winWidth0.1.png" TargetMode="External"/><Relationship Id="rId7" Type="http://schemas.openxmlformats.org/officeDocument/2006/relationships/image" Target="file:///C:\Users\schwarz\cernbox\BLonD_files\Measurements\Resistive_Impedance_MD\data_analysis\normEnLoss_binomial_data_winNum10_winWidth0.3.png" TargetMode="External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11" Type="http://schemas.openxmlformats.org/officeDocument/2006/relationships/image" Target="file:///C:\Users\schwarz\cernbox\BLonD_files\Measurements\Resistive_Impedance_MD\data_analysis\normEnLoss_binomial_data_winNum10_winWidth0.5.png" TargetMode="External"/><Relationship Id="rId5" Type="http://schemas.openxmlformats.org/officeDocument/2006/relationships/image" Target="file:///C:\Users\schwarz\cernbox\BLonD_files\Measurements\Resistive_Impedance_MD\data_analysis\normEnLoss_binomial_data_winNum10_winWidth0.2.png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file:///C:\Users\schwarz\cernbox\BLonD_files\Measurements\Resistive_Impedance_MD\data_analysis\normEnLoss_binomial_data_winNum10_winWidth0.4.pn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file:///C:\Users\schwarz\cernbox\BLonD_files\Measurements\Resistive_Impedance_MD\data_analysis\normEnLoss_binomial_impModel_winNum10_winWidth0.1.png" TargetMode="External"/><Relationship Id="rId7" Type="http://schemas.openxmlformats.org/officeDocument/2006/relationships/image" Target="file:///C:\Users\schwarz\cernbox\BLonD_files\Measurements\Resistive_Impedance_MD\data_analysis\normEnLoss_binomial_impModel_winNum10_winWidth0.3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11" Type="http://schemas.openxmlformats.org/officeDocument/2006/relationships/image" Target="file:///C:\Users\schwarz\cernbox\BLonD_files\Measurements\Resistive_Impedance_MD\data_analysis\normEnLoss_binomial_impModel_winNum10_winWidth0.6.png" TargetMode="External"/><Relationship Id="rId5" Type="http://schemas.openxmlformats.org/officeDocument/2006/relationships/image" Target="file:///C:\Users\schwarz\cernbox\BLonD_files\Measurements\Resistive_Impedance_MD\data_analysis\normEnLoss_binomial_impModel_winNum10_winWidth0.2.png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file:///C:\Users\schwarz\cernbox\BLonD_files\Measurements\Resistive_Impedance_MD\data_analysis\normEnLoss_binomial_impModel_winNum10_winWidth0.5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Measurements of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synchronous </a:t>
            </a:r>
            <a:r>
              <a:rPr lang="en-US" dirty="0" smtClean="0"/>
              <a:t>phase of the SPS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57200" y="2858083"/>
            <a:ext cx="8462865" cy="314740"/>
          </a:xfrm>
        </p:spPr>
        <p:txBody>
          <a:bodyPr>
            <a:normAutofit/>
          </a:bodyPr>
          <a:lstStyle/>
          <a:p>
            <a:r>
              <a:rPr lang="en-US" dirty="0" smtClean="0"/>
              <a:t>A. Farricker</a:t>
            </a:r>
            <a:r>
              <a:rPr lang="en-US" dirty="0"/>
              <a:t>, A. </a:t>
            </a:r>
            <a:r>
              <a:rPr lang="en-US" dirty="0" smtClean="0"/>
              <a:t>Lasheen, M. Schwarz, E</a:t>
            </a:r>
            <a:r>
              <a:rPr lang="en-US" dirty="0"/>
              <a:t>. </a:t>
            </a:r>
            <a:r>
              <a:rPr lang="en-US" dirty="0" err="1" smtClean="0"/>
              <a:t>Shaposhnikova</a:t>
            </a:r>
            <a:endParaRPr lang="en-GB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199" y="3435932"/>
            <a:ext cx="8462865" cy="799517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Acknowledgements:</a:t>
            </a:r>
          </a:p>
          <a:p>
            <a:r>
              <a:rPr lang="en-US" dirty="0" smtClean="0"/>
              <a:t>G. </a:t>
            </a:r>
            <a:r>
              <a:rPr lang="en-US" dirty="0" err="1" smtClean="0"/>
              <a:t>Papotti</a:t>
            </a:r>
            <a:r>
              <a:rPr lang="en-US" dirty="0" smtClean="0"/>
              <a:t>, PS &amp; SPS operators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019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7327" y="0"/>
            <a:ext cx="8226854" cy="392906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Comparison with impedance model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4602" y="332643"/>
            <a:ext cx="88751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shift of ABWLM data, they show the same tendency as the ‘scope’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Impedance model result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follows overall trend at small bunch length (&lt;2.0ns)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does not display ‘plateau’ at larger bunch lengths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gives systematically smaller losses</a:t>
            </a:r>
            <a:endParaRPr lang="en-US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63" y="2257669"/>
            <a:ext cx="3543982" cy="264691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60754" y="248911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500ps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7327" y="82550"/>
            <a:ext cx="8226854" cy="392906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Open questions / next steps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4602" y="670580"/>
            <a:ext cx="8875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Difference in bunch lengths between ABWLM and ‘scope’ was observed before, but difference in intensities was not -&gt; due to ABWLM profile not compensated by cable transfer function, which leads to a spurious tail and false intensity?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Why does impedance model not give ‘plateau’ at large bunch lengths?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</a:t>
            </a:r>
            <a:r>
              <a:rPr lang="en-US" dirty="0" err="1" smtClean="0"/>
              <a:t>BLonD</a:t>
            </a:r>
            <a:r>
              <a:rPr lang="en-US" dirty="0" smtClean="0"/>
              <a:t> simulations to generate matched binomial-</a:t>
            </a:r>
            <a:r>
              <a:rPr lang="el-GR" dirty="0" smtClean="0"/>
              <a:t>μ</a:t>
            </a:r>
            <a:r>
              <a:rPr lang="en-US" dirty="0" smtClean="0"/>
              <a:t> distribution and obtain synchronous phase to compare with measurements and loss-factor calculation</a:t>
            </a:r>
            <a:endParaRPr lang="en-US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7327" y="4374357"/>
            <a:ext cx="8226854" cy="392906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Thank you for your attention!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52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392906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SPS impedance </a:t>
            </a:r>
            <a:r>
              <a:rPr lang="en-US" sz="2400" dirty="0" smtClean="0"/>
              <a:t>and synchronous phase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9526" y="445373"/>
            <a:ext cx="52180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Resistive impedance leads to energy loss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synchronous phase of the bunch shifts,</a:t>
            </a:r>
            <a:br>
              <a:rPr lang="en-US" dirty="0" smtClean="0"/>
            </a:br>
            <a:r>
              <a:rPr lang="en-US" dirty="0" smtClean="0"/>
              <a:t>to compensate for energy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Measurements of the synchronous phase</a:t>
            </a:r>
            <a:br>
              <a:rPr lang="en-US" dirty="0" smtClean="0"/>
            </a:br>
            <a:r>
              <a:rPr lang="en-US" dirty="0" smtClean="0"/>
              <a:t>can be used to test the SPS impedance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First performed in 2003</a:t>
            </a:r>
            <a:br>
              <a:rPr lang="en-US" dirty="0" smtClean="0"/>
            </a:br>
            <a:r>
              <a:rPr lang="en-US" dirty="0" smtClean="0"/>
              <a:t>[E. </a:t>
            </a:r>
            <a:r>
              <a:rPr lang="en-US" dirty="0" err="1" smtClean="0"/>
              <a:t>Shaposhnikova</a:t>
            </a:r>
            <a:r>
              <a:rPr lang="en-US" dirty="0" smtClean="0"/>
              <a:t>, EPAC 2004, WEPLT036]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16101"/>
            <a:ext cx="2861428" cy="21371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183" y="2253230"/>
            <a:ext cx="3869817" cy="289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392906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Energy loss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7326" y="445373"/>
                <a:ext cx="6629724" cy="2083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Bunch: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For same bunch shape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</m:t>
                    </m:r>
                  </m:oMath>
                </a14:m>
                <a:r>
                  <a:rPr lang="en-US" dirty="0" smtClean="0"/>
                  <a:t>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eV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slope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Normalized energy loss per particle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bar>
                  </m:oMath>
                </a14:m>
                <a:r>
                  <a:rPr lang="en-US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slope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26" y="445373"/>
                <a:ext cx="6629724" cy="2083006"/>
              </a:xfrm>
              <a:prstGeom prst="rect">
                <a:avLst/>
              </a:prstGeom>
              <a:blipFill>
                <a:blip r:embed="rId2"/>
                <a:stretch>
                  <a:fillRect l="-828" b="-362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914" y="243363"/>
            <a:ext cx="3059435" cy="22850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47326" y="2571750"/>
                <a:ext cx="8522024" cy="2126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Energy lost by bunch: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with loss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/>
                  <a:t> for impedance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Normalized energy loss per particle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bar>
                  </m:oMath>
                </a14:m>
                <a:r>
                  <a:rPr lang="en-US" dirty="0" smtClean="0"/>
                  <a:t>: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26" y="2571750"/>
                <a:ext cx="8522024" cy="2126864"/>
              </a:xfrm>
              <a:prstGeom prst="rect">
                <a:avLst/>
              </a:prstGeom>
              <a:blipFill>
                <a:blip r:embed="rId5"/>
                <a:stretch>
                  <a:fillRect l="-501" t="-17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23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392906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Measurement of synchronous phase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47326" y="445373"/>
                <a:ext cx="7810824" cy="2611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To obtain reference phase, use leading bunch of (smaller) intensity as reference, with trailing bunch separated by ~1500ns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Obtain bunch position and shape by fitting to ‘binomial-</a:t>
                </a:r>
                <a:r>
                  <a:rPr lang="el-GR" dirty="0" smtClean="0"/>
                  <a:t>μ</a:t>
                </a:r>
                <a:r>
                  <a:rPr lang="en-US" dirty="0" smtClean="0"/>
                  <a:t>’ distribution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Obtain relative phase by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𝑅𝐹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pos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pos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𝑅𝐹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For absolute phase, assume </a:t>
                </a:r>
                <a:r>
                  <a:rPr lang="en-US" dirty="0" smtClean="0"/>
                  <a:t>s</a:t>
                </a:r>
                <a:r>
                  <a:rPr lang="en-US" dirty="0" smtClean="0"/>
                  <a:t>ame distribution </a:t>
                </a:r>
                <a:r>
                  <a:rPr lang="en-US" dirty="0"/>
                  <a:t>(i.e. bunch length)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26" y="445373"/>
                <a:ext cx="7810824" cy="2611099"/>
              </a:xfrm>
              <a:prstGeom prst="rect">
                <a:avLst/>
              </a:prstGeom>
              <a:blipFill>
                <a:blip r:embed="rId2"/>
                <a:stretch>
                  <a:fillRect l="-546" t="-11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63" y="2982043"/>
            <a:ext cx="7540128" cy="20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392906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Measurement of synchronous phase: ‘scope’ and ‘ABWLM’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80" y="1974942"/>
            <a:ext cx="4007770" cy="29933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38608"/>
            <a:ext cx="3837286" cy="28659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0780" y="410369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‘scope’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750481" y="405872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ABWLM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5876" y="439661"/>
            <a:ext cx="8896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2018, three MDs where bunch parameters were adjusted manually and bunch profiles were acquired with the 40GS/s </a:t>
            </a:r>
            <a:r>
              <a:rPr lang="en-US" dirty="0" smtClean="0"/>
              <a:t>oscilloscope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MD with scripted machine settings and automated profile acquisition with ‘ABWLM’ </a:t>
            </a:r>
            <a:r>
              <a:rPr lang="en-US" dirty="0" smtClean="0"/>
              <a:t>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both cases, bunches were captured in V</a:t>
            </a:r>
            <a:r>
              <a:rPr lang="en-US" baseline="-25000" dirty="0" smtClean="0"/>
              <a:t>200</a:t>
            </a:r>
            <a:r>
              <a:rPr lang="en-US" dirty="0" smtClean="0"/>
              <a:t>=4.5MV and V</a:t>
            </a:r>
            <a:r>
              <a:rPr lang="en-US" baseline="-25000" dirty="0" smtClean="0"/>
              <a:t>200</a:t>
            </a:r>
            <a:r>
              <a:rPr lang="en-US" dirty="0" smtClean="0"/>
              <a:t>=2.5MV after capture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84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392906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Measurement of synchronous phase: ‘scope’ and ‘ABWLM’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926" y="1890710"/>
            <a:ext cx="4355199" cy="32527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6" y="1890710"/>
            <a:ext cx="4355199" cy="325279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289050" y="2997200"/>
            <a:ext cx="368300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1936" y="2664042"/>
            <a:ext cx="262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Shift by (0.7e11, -1.0ns)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326" y="445373"/>
            <a:ext cx="781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compare both data sets, shift ‘ABLM’ 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‘ABWLM’ profile not corrected by transfer function</a:t>
            </a:r>
          </a:p>
        </p:txBody>
      </p:sp>
    </p:spTree>
    <p:extLst>
      <p:ext uri="{BB962C8B-B14F-4D97-AF65-F5344CB8AC3E}">
        <p14:creationId xmlns:p14="http://schemas.microsoft.com/office/powerpoint/2010/main" val="1871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7327" y="0"/>
            <a:ext cx="8226854" cy="392906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Measured </a:t>
            </a:r>
            <a:r>
              <a:rPr lang="en-US" sz="2400" dirty="0" smtClean="0"/>
              <a:t>energy loss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4602" y="332643"/>
            <a:ext cx="872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Bin data with respect to bunch length between 1.5ns and 3ns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Obtain ‘slope’ from linear fit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477" y="1448915"/>
            <a:ext cx="4126025" cy="30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2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7327" y="0"/>
            <a:ext cx="8226854" cy="392906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Measured energy loss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4602" y="332643"/>
            <a:ext cx="887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Bin data with respect to bunch length between 1.5ns and 3ns in </a:t>
            </a:r>
            <a:r>
              <a:rPr lang="en-US" dirty="0" smtClean="0"/>
              <a:t>X </a:t>
            </a:r>
            <a:r>
              <a:rPr lang="en-US" dirty="0" err="1" smtClean="0"/>
              <a:t>ps</a:t>
            </a:r>
            <a:r>
              <a:rPr lang="en-US" dirty="0" smtClean="0"/>
              <a:t> </a:t>
            </a:r>
            <a:r>
              <a:rPr lang="en-US" dirty="0" smtClean="0"/>
              <a:t>window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6" y="915907"/>
            <a:ext cx="2506444" cy="18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34" y="915907"/>
            <a:ext cx="2506443" cy="187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511" y="915907"/>
            <a:ext cx="2506445" cy="187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09" y="2931434"/>
            <a:ext cx="2506443" cy="187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33" y="2948815"/>
            <a:ext cx="2506444" cy="187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513" y="2934632"/>
            <a:ext cx="2506443" cy="187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0558" y="96232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100ps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7002" y="96232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200ps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3272" y="95765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300ps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0558" y="300183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400ps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94019" y="298493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500ps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00463" y="299258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600ps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7327" y="0"/>
            <a:ext cx="8226854" cy="392906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Comparison with impedance model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4602" y="332643"/>
            <a:ext cx="887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Bin data with respect to bunch length between 1.5ns and 3ns in </a:t>
            </a:r>
            <a:r>
              <a:rPr lang="en-US" dirty="0" smtClean="0"/>
              <a:t>X </a:t>
            </a:r>
            <a:r>
              <a:rPr lang="en-US" dirty="0" err="1" smtClean="0"/>
              <a:t>ps</a:t>
            </a:r>
            <a:r>
              <a:rPr lang="en-US" dirty="0" smtClean="0"/>
              <a:t> </a:t>
            </a:r>
            <a:r>
              <a:rPr lang="en-US" dirty="0" smtClean="0"/>
              <a:t>window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6" y="915907"/>
            <a:ext cx="2506443" cy="18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34" y="915907"/>
            <a:ext cx="2506443" cy="1871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512" y="915907"/>
            <a:ext cx="2506443" cy="187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09" y="2931434"/>
            <a:ext cx="2506443" cy="1871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33" y="2948815"/>
            <a:ext cx="2506443" cy="187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513" y="2934632"/>
            <a:ext cx="2506443" cy="1871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0558" y="96232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100ps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7002" y="96232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200ps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3272" y="95765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300ps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0558" y="300183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400ps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94019" y="298493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500ps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00463" y="299258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600ps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CERNCorporate16-9</Template>
  <TotalTime>1680</TotalTime>
  <Words>418</Words>
  <Application>Microsoft Office PowerPoint</Application>
  <PresentationFormat>On-screen Show (16:9)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Cambria Math</vt:lpstr>
      <vt:lpstr>CERNCorporate16-9</vt:lpstr>
      <vt:lpstr>Measurements of the  synchronous phase of the SPS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Measurements of the synchronous phase of the SPS</dc:title>
  <dc:creator>Markus Schwarz</dc:creator>
  <cp:lastModifiedBy>Markus Schwarz</cp:lastModifiedBy>
  <cp:revision>45</cp:revision>
  <dcterms:created xsi:type="dcterms:W3CDTF">2018-12-17T08:44:08Z</dcterms:created>
  <dcterms:modified xsi:type="dcterms:W3CDTF">2018-12-18T12:47:52Z</dcterms:modified>
</cp:coreProperties>
</file>