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FF"/>
    <a:srgbClr val="2E952B"/>
    <a:srgbClr val="FFE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33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8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7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1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61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5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6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6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0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0E2F-4A09-49B0-918E-CD763C625609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2010-3DF0-4C0D-995A-6FC12577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253343" y="1639044"/>
            <a:ext cx="7772400" cy="2057400"/>
          </a:xfrm>
          <a:solidFill>
            <a:schemeClr val="bg1"/>
          </a:solidFill>
          <a:ln w="88900">
            <a:solidFill>
              <a:srgbClr val="C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b="1" dirty="0"/>
              <a:t>Longitudinal stability of LHC ions</a:t>
            </a:r>
            <a:r>
              <a:rPr lang="en-GB" dirty="0"/>
              <a:t> 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393911" y="4378491"/>
            <a:ext cx="69196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dirty="0" smtClean="0">
                <a:cs typeface="Arial" pitchFamily="34" charset="0"/>
              </a:rPr>
              <a:t>T</a:t>
            </a:r>
            <a:r>
              <a:rPr lang="en-US" sz="2400" dirty="0">
                <a:cs typeface="Arial" pitchFamily="34" charset="0"/>
              </a:rPr>
              <a:t>. </a:t>
            </a:r>
            <a:r>
              <a:rPr lang="en-US" sz="2400" dirty="0" smtClean="0">
                <a:cs typeface="Arial" pitchFamily="34" charset="0"/>
              </a:rPr>
              <a:t>Argyropoulos, </a:t>
            </a:r>
            <a:r>
              <a:rPr lang="en-US" sz="2400" dirty="0" smtClean="0"/>
              <a:t>H. </a:t>
            </a:r>
            <a:r>
              <a:rPr lang="en-US" sz="2400" dirty="0"/>
              <a:t>Bartosik, T. Bohl, A. Lasheen, G. Papotti, </a:t>
            </a:r>
            <a:r>
              <a:rPr lang="en-US" sz="2400" dirty="0">
                <a:cs typeface="Arial" pitchFamily="34" charset="0"/>
              </a:rPr>
              <a:t>M. </a:t>
            </a:r>
            <a:r>
              <a:rPr lang="en-GB" sz="2400" dirty="0" smtClean="0"/>
              <a:t>Schwarz, </a:t>
            </a:r>
            <a:r>
              <a:rPr lang="en-US" sz="2400" dirty="0" smtClean="0">
                <a:cs typeface="Arial" pitchFamily="34" charset="0"/>
              </a:rPr>
              <a:t>E</a:t>
            </a:r>
            <a:r>
              <a:rPr lang="en-US" sz="2400" dirty="0">
                <a:cs typeface="Arial" pitchFamily="34" charset="0"/>
              </a:rPr>
              <a:t>. </a:t>
            </a:r>
            <a:r>
              <a:rPr lang="en-US" sz="2400" dirty="0" err="1" smtClean="0">
                <a:cs typeface="Arial" pitchFamily="34" charset="0"/>
              </a:rPr>
              <a:t>Shaposhnikova</a:t>
            </a:r>
            <a:endParaRPr lang="en-GB" sz="2400" dirty="0"/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onstantia" panose="02030602050306030303" pitchFamily="18" charset="0"/>
                <a:cs typeface="Arial" pitchFamily="34" charset="0"/>
              </a:rPr>
              <a:t> </a:t>
            </a:r>
            <a:endParaRPr lang="en-US" sz="2400" dirty="0" smtClean="0">
              <a:latin typeface="Constantia" panose="02030602050306030303" pitchFamily="18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>
                  <a:tint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2843" y="6106683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LIU-SPS BD WG </a:t>
            </a:r>
            <a:r>
              <a:rPr lang="en-GB" sz="2000" dirty="0" smtClean="0"/>
              <a:t>18/12/2018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5789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2" y="0"/>
            <a:ext cx="11272603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Possible means to stabilize the beam and future plans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4813" y="1026747"/>
            <a:ext cx="117672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800 MHz RF system </a:t>
            </a:r>
            <a:r>
              <a:rPr lang="en-US" sz="2000" dirty="0" smtClean="0"/>
              <a:t>was applied during one MD after deployment for 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effect on the beam was observed but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relative phase was not specifically calibrated for ion operation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can be used only after transition crossing (too late?)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used during slip-stacking – need separate control of each cavity (as 200 MHz) – not available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Controlled emittance blow-up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is very difficult in a single RF system due to small frequency spread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double RF can be done only after transition crossing (too late?)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large bunch-by bunch variation in bunch length and then in synchrotron frequency shift</a:t>
            </a:r>
          </a:p>
          <a:p>
            <a:pPr lvl="2"/>
            <a:r>
              <a:rPr lang="en-US" sz="2000" dirty="0" smtClean="0"/>
              <a:t>blow-up before transition crossing (smaller spread, stronger shift, big bucket area, …)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Better design of the slip-stacking cycle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Use of 6 bunches per PS batch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reliminary analysis shows very similar results</a:t>
            </a:r>
          </a:p>
          <a:p>
            <a:pPr lvl="2"/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/>
              <a:t>Feasibility of controlled blow-up needs to be studied during LS2 in </a:t>
            </a:r>
            <a:r>
              <a:rPr lang="en-US" sz="2000" b="1" dirty="0" smtClean="0"/>
              <a:t>simulations</a:t>
            </a:r>
            <a:r>
              <a:rPr lang="en-US" sz="2000" dirty="0" smtClean="0"/>
              <a:t> for </a:t>
            </a:r>
            <a:r>
              <a:rPr lang="en-US" sz="2000" b="1" dirty="0" smtClean="0"/>
              <a:t>realistic bunch-by-bunch particle distribution and SPS impedance model</a:t>
            </a:r>
            <a:r>
              <a:rPr lang="en-US" sz="2000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before transition crossing in a single RF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after transition in double RF with phase noise or phase modulation of 800 MHz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97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Introduction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4813" y="1143000"/>
            <a:ext cx="1161737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GB" sz="2200" dirty="0" smtClean="0"/>
              <a:t>Momentum slip-stacking in the SPS is in the baseline for the ion beams to reach the HL-LHC requirements.</a:t>
            </a:r>
          </a:p>
          <a:p>
            <a:pPr>
              <a:buFont typeface="Wingdings" pitchFamily="2" charset="2"/>
              <a:buChar char="q"/>
            </a:pPr>
            <a:endParaRPr lang="en-GB" sz="2200" dirty="0"/>
          </a:p>
          <a:p>
            <a:pPr>
              <a:buFont typeface="Wingdings" pitchFamily="2" charset="2"/>
              <a:buChar char="q"/>
            </a:pPr>
            <a:r>
              <a:rPr lang="en-GB" sz="2200" dirty="0" smtClean="0"/>
              <a:t> Two SPS batches of 100 ns bunch spacing will be interleaved at an intermediate energy plateau (300 GeV Z, well above transition crossing) reducing the bunch spacing to 50 ns. </a:t>
            </a:r>
          </a:p>
          <a:p>
            <a:endParaRPr lang="en-GB" sz="2200" dirty="0" smtClean="0"/>
          </a:p>
          <a:p>
            <a:pPr lvl="1">
              <a:buFont typeface="Wingdings" pitchFamily="2" charset="2"/>
              <a:buChar char="q"/>
            </a:pPr>
            <a:r>
              <a:rPr lang="en-GB" sz="2200" dirty="0"/>
              <a:t> </a:t>
            </a:r>
            <a:r>
              <a:rPr lang="en-GB" sz="2200" dirty="0" smtClean="0"/>
              <a:t>A preliminary measurement campaign was initiated this year to get as much information about </a:t>
            </a:r>
            <a:r>
              <a:rPr lang="en-GB" sz="2200" b="1" dirty="0" smtClean="0"/>
              <a:t>the beam parameters and stability </a:t>
            </a:r>
            <a:r>
              <a:rPr lang="en-GB" sz="2200" dirty="0" smtClean="0"/>
              <a:t>to use during LS2 </a:t>
            </a:r>
            <a:r>
              <a:rPr lang="en-GB" sz="2200" dirty="0" smtClean="0">
                <a:sym typeface="Wingdings" panose="05000000000000000000" pitchFamily="2" charset="2"/>
              </a:rPr>
              <a:t></a:t>
            </a:r>
            <a:r>
              <a:rPr lang="en-GB" sz="2200" dirty="0" smtClean="0"/>
              <a:t> more realistic beam simulations and better definition of the hardware specifications.</a:t>
            </a:r>
          </a:p>
          <a:p>
            <a:pPr lvl="1">
              <a:buFont typeface="Wingdings" pitchFamily="2" charset="2"/>
              <a:buChar char="q"/>
            </a:pPr>
            <a:endParaRPr lang="en-GB" sz="2200" dirty="0"/>
          </a:p>
          <a:p>
            <a:pPr lvl="1">
              <a:buFont typeface="Wingdings" pitchFamily="2" charset="2"/>
              <a:buChar char="q"/>
            </a:pPr>
            <a:r>
              <a:rPr lang="en-GB" sz="2200" dirty="0" smtClean="0"/>
              <a:t> Measurements were dominated by </a:t>
            </a:r>
            <a:r>
              <a:rPr lang="en-GB" sz="2200" b="1" dirty="0" smtClean="0"/>
              <a:t>beam instabilities and large emittance blow-up after transition crossing</a:t>
            </a:r>
            <a:r>
              <a:rPr lang="en-GB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432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Outline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8240" y="1143000"/>
            <a:ext cx="1089909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Measurements of the slip-stacking cycle.</a:t>
            </a:r>
          </a:p>
          <a:p>
            <a:pPr>
              <a:buFont typeface="Wingdings" pitchFamily="2" charset="2"/>
              <a:buChar char="q"/>
            </a:pPr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LHC nominal cycle (4 bunches per PS batch).</a:t>
            </a:r>
          </a:p>
          <a:p>
            <a:pPr>
              <a:buFont typeface="Wingdings" pitchFamily="2" charset="2"/>
              <a:buChar char="q"/>
            </a:pPr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Possible means of stabilizing the ion beams.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3404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Slip-Stacking  MDs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3387" y="1116767"/>
            <a:ext cx="11348803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Measurements with one batch of 4 nominal ion bunches (~2.8E10 charges per bunch)</a:t>
            </a:r>
          </a:p>
          <a:p>
            <a:pPr>
              <a:buFont typeface="Wingdings" pitchFamily="2" charset="2"/>
              <a:buChar char="q"/>
            </a:pPr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US" sz="2200" dirty="0"/>
              <a:t>Adjustments </a:t>
            </a:r>
            <a:r>
              <a:rPr lang="en-US" sz="2200" dirty="0" smtClean="0"/>
              <a:t>during the MD of the </a:t>
            </a:r>
            <a:r>
              <a:rPr lang="en-US" sz="2200" b="1" dirty="0" smtClean="0"/>
              <a:t>200 MHz voltage program, transition timing and radial beam displacement</a:t>
            </a:r>
            <a:r>
              <a:rPr lang="en-US" sz="2200" dirty="0" smtClean="0"/>
              <a:t> (more knobs are used in the initial set-up of the cycle by Thomas and Giulia)</a:t>
            </a:r>
            <a:endParaRPr lang="en-US" sz="2200" dirty="0"/>
          </a:p>
          <a:p>
            <a:pPr>
              <a:buFont typeface="Wingdings" pitchFamily="2" charset="2"/>
              <a:buChar char="q"/>
            </a:pP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64" y="2582226"/>
            <a:ext cx="5338583" cy="40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Slip-Stacking  MDs – Voltage adjustments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" t="6119" r="5971"/>
          <a:stretch/>
        </p:blipFill>
        <p:spPr>
          <a:xfrm>
            <a:off x="209861" y="1184222"/>
            <a:ext cx="3702571" cy="29104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8" r="6618"/>
          <a:stretch/>
        </p:blipFill>
        <p:spPr>
          <a:xfrm>
            <a:off x="6939243" y="1036498"/>
            <a:ext cx="4961745" cy="29801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" t="5854" r="8237"/>
          <a:stretch/>
        </p:blipFill>
        <p:spPr>
          <a:xfrm>
            <a:off x="7105333" y="3826915"/>
            <a:ext cx="4676931" cy="2918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" t="4501" r="8375" b="3627"/>
          <a:stretch/>
        </p:blipFill>
        <p:spPr>
          <a:xfrm>
            <a:off x="329783" y="3897443"/>
            <a:ext cx="3582649" cy="28481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62334" y="1250108"/>
            <a:ext cx="32378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Bunches blow-up after transition and then remain stable along the cycle</a:t>
            </a:r>
          </a:p>
          <a:p>
            <a:endParaRPr lang="en-GB" sz="2000" dirty="0"/>
          </a:p>
          <a:p>
            <a:r>
              <a:rPr lang="en-GB" sz="2000" b="1" dirty="0" smtClean="0"/>
              <a:t>Large emittance </a:t>
            </a:r>
            <a:r>
              <a:rPr lang="en-GB" sz="2000" dirty="0" smtClean="0"/>
              <a:t>at slip stacking plateau (~0.2-0.25 eVs proton eq. ) </a:t>
            </a:r>
          </a:p>
          <a:p>
            <a:endParaRPr lang="en-GB" sz="2000" dirty="0"/>
          </a:p>
          <a:p>
            <a:r>
              <a:rPr lang="en-GB" sz="2000" b="1" dirty="0" smtClean="0"/>
              <a:t>Losses ~ 20%</a:t>
            </a:r>
          </a:p>
          <a:p>
            <a:endParaRPr lang="en-GB" sz="2000" dirty="0"/>
          </a:p>
          <a:p>
            <a:r>
              <a:rPr lang="en-GB" sz="2000" b="1" dirty="0" smtClean="0"/>
              <a:t>Not reproducible. </a:t>
            </a:r>
            <a:r>
              <a:rPr lang="en-GB" sz="2000" dirty="0" smtClean="0"/>
              <a:t>There are cases with much bigger spread in bunch lengths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599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Slip-Stacking  MDs – Voltage adjustments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5" r="7349"/>
          <a:stretch/>
        </p:blipFill>
        <p:spPr>
          <a:xfrm>
            <a:off x="6937727" y="1105969"/>
            <a:ext cx="4912013" cy="29319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7" r="6360"/>
          <a:stretch/>
        </p:blipFill>
        <p:spPr>
          <a:xfrm>
            <a:off x="6937727" y="3887820"/>
            <a:ext cx="4964463" cy="29018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5" r="5253"/>
          <a:stretch/>
        </p:blipFill>
        <p:spPr>
          <a:xfrm>
            <a:off x="57147" y="1079291"/>
            <a:ext cx="3915246" cy="29179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2" r="7090"/>
          <a:stretch/>
        </p:blipFill>
        <p:spPr>
          <a:xfrm>
            <a:off x="90977" y="3821021"/>
            <a:ext cx="3839351" cy="296860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62334" y="1250108"/>
            <a:ext cx="32378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Same comments as before:</a:t>
            </a:r>
          </a:p>
          <a:p>
            <a:endParaRPr lang="en-GB" sz="2000" dirty="0" smtClean="0"/>
          </a:p>
          <a:p>
            <a:r>
              <a:rPr lang="en-GB" sz="2000" dirty="0" smtClean="0"/>
              <a:t>Bunches blow-up after transition and then remain stable along the cycle</a:t>
            </a:r>
          </a:p>
          <a:p>
            <a:endParaRPr lang="en-GB" sz="2000" dirty="0"/>
          </a:p>
          <a:p>
            <a:r>
              <a:rPr lang="en-GB" sz="2000" b="1" dirty="0" smtClean="0"/>
              <a:t>Large emittance</a:t>
            </a:r>
            <a:r>
              <a:rPr lang="en-GB" sz="2000" dirty="0" smtClean="0"/>
              <a:t> at slip stacking plateau (~0.2-0.25 eVs proton eq. ) </a:t>
            </a:r>
          </a:p>
          <a:p>
            <a:endParaRPr lang="en-GB" sz="2000" dirty="0"/>
          </a:p>
          <a:p>
            <a:r>
              <a:rPr lang="en-GB" sz="2000" b="1" dirty="0" smtClean="0"/>
              <a:t>Losses ~ 20%</a:t>
            </a:r>
          </a:p>
          <a:p>
            <a:endParaRPr lang="en-GB" sz="2000" dirty="0"/>
          </a:p>
          <a:p>
            <a:r>
              <a:rPr lang="en-GB" sz="2000" b="1" dirty="0" smtClean="0"/>
              <a:t>Not reproducible. </a:t>
            </a:r>
            <a:r>
              <a:rPr lang="en-GB" sz="2000" dirty="0" smtClean="0"/>
              <a:t>There are cases with much bigger spread in bunch lengths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937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Slip-Stacking  MDs – transition timing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89259DB-0695-984F-BE73-D547FA9FF6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" t="5735" r="6962"/>
          <a:stretch/>
        </p:blipFill>
        <p:spPr>
          <a:xfrm>
            <a:off x="6370821" y="2203554"/>
            <a:ext cx="5681272" cy="45365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9" t="4966" r="6797"/>
          <a:stretch/>
        </p:blipFill>
        <p:spPr>
          <a:xfrm>
            <a:off x="284813" y="2216025"/>
            <a:ext cx="5672278" cy="4573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813" y="1026747"/>
            <a:ext cx="11767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Improving transition crossing leads to less blow-up but beam becomes unstable later: </a:t>
            </a:r>
          </a:p>
          <a:p>
            <a:r>
              <a:rPr lang="en-GB" sz="2000" dirty="0" smtClean="0"/>
              <a:t>instability </a:t>
            </a:r>
            <a:r>
              <a:rPr lang="en-GB" sz="2000" dirty="0"/>
              <a:t>is often starting at the plateau (due to reduction in the synchrotron frequency spread?)</a:t>
            </a:r>
          </a:p>
          <a:p>
            <a:r>
              <a:rPr lang="en-GB" sz="2000" dirty="0" smtClean="0"/>
              <a:t>  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210580" y="2203554"/>
            <a:ext cx="3727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Transition crossing adjusted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963047" y="4271945"/>
            <a:ext cx="197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Reproducible!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0952" y="4046840"/>
            <a:ext cx="2354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Not reproducible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9713626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Slip-Stacking  MDs – radial beam displacement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4813" y="1026747"/>
            <a:ext cx="11767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Radial beam displacement at the intermediate flat portion (~18 mm) didn’t lead to visible BCT losses!</a:t>
            </a:r>
          </a:p>
          <a:p>
            <a:r>
              <a:rPr lang="en-GB" sz="2000" b="1" dirty="0" smtClean="0">
                <a:sym typeface="Wingdings" panose="05000000000000000000" pitchFamily="2" charset="2"/>
              </a:rPr>
              <a:t> </a:t>
            </a:r>
            <a:r>
              <a:rPr lang="en-GB" sz="2000" dirty="0" smtClean="0">
                <a:sym typeface="Wingdings" panose="05000000000000000000" pitchFamily="2" charset="2"/>
              </a:rPr>
              <a:t>Gives </a:t>
            </a:r>
            <a:r>
              <a:rPr lang="en-GB" sz="2000" dirty="0" smtClean="0"/>
              <a:t>possibility to displace only one beam and simplify slip-stacking.</a:t>
            </a:r>
          </a:p>
          <a:p>
            <a:endParaRPr lang="en-GB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4" t="6497" r="7121"/>
          <a:stretch/>
        </p:blipFill>
        <p:spPr>
          <a:xfrm>
            <a:off x="8166486" y="4249557"/>
            <a:ext cx="3327507" cy="26352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0" t="4836" r="8338"/>
          <a:stretch/>
        </p:blipFill>
        <p:spPr>
          <a:xfrm>
            <a:off x="248761" y="1967586"/>
            <a:ext cx="4734044" cy="39267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135" y="1828800"/>
            <a:ext cx="6011056" cy="29084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00425" y="2466600"/>
            <a:ext cx="3570080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EA9B"/>
                </a:solidFill>
              </a:rPr>
              <a:t>~18 mm displacement</a:t>
            </a:r>
            <a:endParaRPr lang="en-GB" sz="2800" b="1" dirty="0">
              <a:solidFill>
                <a:srgbClr val="FFEA9B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231" y="3603226"/>
            <a:ext cx="2904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626FF"/>
                </a:solidFill>
              </a:rPr>
              <a:t>DC BCT</a:t>
            </a:r>
          </a:p>
          <a:p>
            <a:r>
              <a:rPr lang="en-GB" b="1" dirty="0" smtClean="0">
                <a:solidFill>
                  <a:srgbClr val="2E952B"/>
                </a:solidFill>
              </a:rPr>
              <a:t>Integration of bunch profiles</a:t>
            </a:r>
            <a:endParaRPr lang="en-GB" b="1" dirty="0">
              <a:solidFill>
                <a:srgbClr val="2E95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9713626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Nominal LHC cycle</a:t>
            </a:r>
            <a:endParaRPr lang="en-US" sz="32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813" y="899410"/>
            <a:ext cx="11617377" cy="299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4813" y="1026747"/>
            <a:ext cx="117672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Long </a:t>
            </a:r>
            <a:r>
              <a:rPr lang="en-GB" sz="2000" b="1" dirty="0" smtClean="0"/>
              <a:t>flat bottom </a:t>
            </a:r>
            <a:r>
              <a:rPr lang="en-GB" sz="2000" b="1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significant reduction of intensity and bunch length along the SPS batch before ramp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en-US" sz="2000" b="1" dirty="0" smtClean="0">
                <a:sym typeface="Wingdings" panose="05000000000000000000" pitchFamily="2" charset="2"/>
              </a:rPr>
              <a:t>Big spread</a:t>
            </a:r>
            <a:r>
              <a:rPr lang="en-US" sz="2000" dirty="0" smtClean="0">
                <a:sym typeface="Wingdings" panose="05000000000000000000" pitchFamily="2" charset="2"/>
              </a:rPr>
              <a:t> of beam parameters (bunch length and intensities).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b="1" dirty="0" smtClean="0">
                <a:sym typeface="Wingdings" panose="05000000000000000000" pitchFamily="2" charset="2"/>
              </a:rPr>
              <a:t>The shortest (less intense) bunches can also become unstable later.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b="1" dirty="0" smtClean="0">
                <a:sym typeface="Wingdings" panose="05000000000000000000" pitchFamily="2" charset="2"/>
              </a:rPr>
              <a:t>Uncontrolled blow-up during transition crossing </a:t>
            </a:r>
            <a:r>
              <a:rPr lang="en-US" sz="2000" dirty="0" smtClean="0">
                <a:sym typeface="Wingdings" panose="05000000000000000000" pitchFamily="2" charset="2"/>
              </a:rPr>
              <a:t> helps stability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but creates problems for the slip-stacking.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b="1" dirty="0" smtClean="0">
                <a:sym typeface="Wingdings" panose="05000000000000000000" pitchFamily="2" charset="2"/>
              </a:rPr>
              <a:t>Improving transition crossing </a:t>
            </a:r>
            <a:r>
              <a:rPr lang="en-US" sz="2000" dirty="0" smtClean="0">
                <a:sym typeface="Wingdings" panose="05000000000000000000" pitchFamily="2" charset="2"/>
              </a:rPr>
              <a:t> smaller bunches which become </a:t>
            </a:r>
          </a:p>
          <a:p>
            <a:r>
              <a:rPr lang="en-US" sz="2000" dirty="0">
                <a:sym typeface="Wingdings" panose="05000000000000000000" pitchFamily="2" charset="2"/>
              </a:rPr>
              <a:t>u</a:t>
            </a:r>
            <a:r>
              <a:rPr lang="en-US" sz="2000" dirty="0" smtClean="0">
                <a:sym typeface="Wingdings" panose="05000000000000000000" pitchFamily="2" charset="2"/>
              </a:rPr>
              <a:t>nstable!</a:t>
            </a: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endParaRPr lang="en-GB" sz="2000" b="1" dirty="0" smtClean="0"/>
          </a:p>
          <a:p>
            <a:r>
              <a:rPr lang="en-GB" sz="2000" b="1" dirty="0" smtClean="0"/>
              <a:t>Need to find mitigation measures for beam stabilisation before </a:t>
            </a:r>
          </a:p>
          <a:p>
            <a:r>
              <a:rPr lang="en-GB" sz="2000" b="1" dirty="0" smtClean="0"/>
              <a:t>and during slip-stacking </a:t>
            </a:r>
            <a:endParaRPr lang="en-US" sz="2000" dirty="0">
              <a:sym typeface="Wingdings" panose="05000000000000000000" pitchFamily="2" charset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" t="4500" r="7769"/>
          <a:stretch/>
        </p:blipFill>
        <p:spPr>
          <a:xfrm>
            <a:off x="7373994" y="1996243"/>
            <a:ext cx="4678098" cy="424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669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Constantia</vt:lpstr>
      <vt:lpstr>Wingdings</vt:lpstr>
      <vt:lpstr>Office Theme</vt:lpstr>
      <vt:lpstr>Longitudinal stability of LHC ions </vt:lpstr>
      <vt:lpstr>Introduction</vt:lpstr>
      <vt:lpstr>Outline</vt:lpstr>
      <vt:lpstr>Slip-Stacking  MDs</vt:lpstr>
      <vt:lpstr>Slip-Stacking  MDs – Voltage adjustments</vt:lpstr>
      <vt:lpstr>Slip-Stacking  MDs – Voltage adjustments</vt:lpstr>
      <vt:lpstr>Slip-Stacking  MDs – transition timing</vt:lpstr>
      <vt:lpstr>Slip-Stacking  MDs – radial beam displacement</vt:lpstr>
      <vt:lpstr>Nominal LHC cycle</vt:lpstr>
      <vt:lpstr>Possible means to stabilize the beam and future plans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stability of LHC ions</dc:title>
  <dc:creator>Theodoros Argyropoulos</dc:creator>
  <cp:lastModifiedBy>Theodoros Argyropoulos</cp:lastModifiedBy>
  <cp:revision>28</cp:revision>
  <dcterms:created xsi:type="dcterms:W3CDTF">2018-12-18T10:31:13Z</dcterms:created>
  <dcterms:modified xsi:type="dcterms:W3CDTF">2018-12-18T13:01:45Z</dcterms:modified>
</cp:coreProperties>
</file>