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8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999-9285-4D7D-B8F0-DF8098FB5241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9044-E09A-418B-9B9A-EC44E32F58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350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999-9285-4D7D-B8F0-DF8098FB5241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9044-E09A-418B-9B9A-EC44E32F58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20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999-9285-4D7D-B8F0-DF8098FB5241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9044-E09A-418B-9B9A-EC44E32F58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15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999-9285-4D7D-B8F0-DF8098FB5241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9044-E09A-418B-9B9A-EC44E32F58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20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999-9285-4D7D-B8F0-DF8098FB5241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9044-E09A-418B-9B9A-EC44E32F58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77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999-9285-4D7D-B8F0-DF8098FB5241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9044-E09A-418B-9B9A-EC44E32F58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291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999-9285-4D7D-B8F0-DF8098FB5241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9044-E09A-418B-9B9A-EC44E32F58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188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999-9285-4D7D-B8F0-DF8098FB5241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9044-E09A-418B-9B9A-EC44E32F58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389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999-9285-4D7D-B8F0-DF8098FB5241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9044-E09A-418B-9B9A-EC44E32F58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411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999-9285-4D7D-B8F0-DF8098FB5241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9044-E09A-418B-9B9A-EC44E32F58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47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999-9285-4D7D-B8F0-DF8098FB5241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9044-E09A-418B-9B9A-EC44E32F58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4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F8999-9285-4D7D-B8F0-DF8098FB5241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9044-E09A-418B-9B9A-EC44E32F58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851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End-of-Year summary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LIU-SPS BD WG meeting 18.12.2018</a:t>
            </a:r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5623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Meetings in 2018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11 meetings of LIU-SPS BD Working Group (but only number 8 on our website?)</a:t>
            </a:r>
          </a:p>
          <a:p>
            <a:pPr>
              <a:buFont typeface="Wingdings" charset="2"/>
              <a:buChar char="v"/>
            </a:pPr>
            <a:r>
              <a:rPr lang="en-US" sz="2400" dirty="0" smtClean="0">
                <a:solidFill>
                  <a:srgbClr val="C00000"/>
                </a:solidFill>
              </a:rPr>
              <a:t> Main topics:</a:t>
            </a:r>
          </a:p>
          <a:p>
            <a:pPr lvl="1"/>
            <a:r>
              <a:rPr lang="en-US" sz="2000" dirty="0" smtClean="0"/>
              <a:t>Capture losses and mitigations</a:t>
            </a:r>
            <a:endParaRPr lang="en-US" sz="2000" dirty="0" smtClean="0">
              <a:solidFill>
                <a:srgbClr val="C00000"/>
              </a:solidFill>
            </a:endParaRPr>
          </a:p>
          <a:p>
            <a:pPr lvl="1"/>
            <a:r>
              <a:rPr lang="en-US" sz="2000" dirty="0" smtClean="0"/>
              <a:t>T</a:t>
            </a:r>
            <a:r>
              <a:rPr lang="en-US" sz="2000" dirty="0" smtClean="0"/>
              <a:t>ransverse and longitudinal beam instability</a:t>
            </a:r>
          </a:p>
          <a:p>
            <a:pPr lvl="1"/>
            <a:r>
              <a:rPr lang="en-US" sz="2000" dirty="0" smtClean="0"/>
              <a:t>200 MHz RF upgrade</a:t>
            </a:r>
          </a:p>
          <a:p>
            <a:pPr lvl="1"/>
            <a:r>
              <a:rPr lang="en-US" sz="2000" dirty="0" smtClean="0"/>
              <a:t>Space charge and non-linear effects</a:t>
            </a:r>
          </a:p>
          <a:p>
            <a:pPr lvl="1"/>
            <a:r>
              <a:rPr lang="en-US" sz="2000" dirty="0" smtClean="0"/>
              <a:t>MD results, </a:t>
            </a:r>
            <a:r>
              <a:rPr lang="en-US" sz="2000" dirty="0" smtClean="0"/>
              <a:t>experience with </a:t>
            </a:r>
            <a:r>
              <a:rPr lang="en-US" sz="2000" dirty="0" smtClean="0"/>
              <a:t>high intensity beam</a:t>
            </a:r>
          </a:p>
          <a:p>
            <a:pPr>
              <a:buFont typeface="Wingdings" charset="2"/>
              <a:buChar char="v"/>
            </a:pPr>
            <a:r>
              <a:rPr lang="en-US" sz="2600" dirty="0" smtClean="0">
                <a:solidFill>
                  <a:srgbClr val="C00000"/>
                </a:solidFill>
              </a:rPr>
              <a:t>This year winners</a:t>
            </a:r>
            <a:endParaRPr lang="en-US" sz="2600" dirty="0" smtClean="0"/>
          </a:p>
          <a:p>
            <a:pPr marL="914400" lvl="2" indent="0">
              <a:buNone/>
            </a:pPr>
            <a:r>
              <a:rPr lang="en-US" dirty="0" smtClean="0"/>
              <a:t>(8) Markus Schwarz</a:t>
            </a:r>
          </a:p>
          <a:p>
            <a:pPr marL="914400" lvl="2" indent="0">
              <a:buNone/>
            </a:pPr>
            <a:r>
              <a:rPr lang="en-US" sz="2000" dirty="0" smtClean="0"/>
              <a:t>(6)</a:t>
            </a:r>
            <a:r>
              <a:rPr lang="en-US" sz="2000" dirty="0" smtClean="0"/>
              <a:t> Joel Repond</a:t>
            </a:r>
          </a:p>
          <a:p>
            <a:pPr marL="914400" lvl="2" indent="0">
              <a:buNone/>
            </a:pPr>
            <a:r>
              <a:rPr lang="en-US" dirty="0" smtClean="0"/>
              <a:t>(5) </a:t>
            </a:r>
            <a:r>
              <a:rPr lang="en-US" sz="2000" dirty="0" smtClean="0"/>
              <a:t>Hannes Bartosik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Minutes: </a:t>
            </a:r>
            <a:r>
              <a:rPr lang="en-US" sz="2400" dirty="0" smtClean="0"/>
              <a:t>thanks to Joel and Markus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rgbClr val="C00000"/>
                </a:solidFill>
              </a:rPr>
              <a:t> </a:t>
            </a:r>
            <a:r>
              <a:rPr lang="en-US" sz="3000" dirty="0" smtClean="0">
                <a:solidFill>
                  <a:srgbClr val="C00000"/>
                </a:solidFill>
              </a:rPr>
              <a:t>Big thanks for all participants and speakers!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957" y="3777917"/>
            <a:ext cx="1922357" cy="103996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174957" y="4233105"/>
            <a:ext cx="19852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sym typeface="Wingdings" panose="05000000000000000000" pitchFamily="2" charset="2"/>
              </a:rPr>
              <a:t></a:t>
            </a:r>
            <a:r>
              <a:rPr lang="en-US" sz="3200" dirty="0" smtClean="0">
                <a:solidFill>
                  <a:srgbClr val="C00000"/>
                </a:solidFill>
                <a:sym typeface="Wingdings" panose="05000000000000000000" pitchFamily="2" charset="2"/>
              </a:rPr>
              <a:t>       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630229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Challenges for </a:t>
            </a:r>
            <a:r>
              <a:rPr lang="en-US" sz="4800" dirty="0" smtClean="0">
                <a:solidFill>
                  <a:srgbClr val="C00000"/>
                </a:solidFill>
              </a:rPr>
              <a:t>2018 (from last year talk)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Last year with beam before LS2 → </a:t>
            </a:r>
            <a:r>
              <a:rPr lang="en-US" sz="2000" dirty="0" smtClean="0">
                <a:solidFill>
                  <a:srgbClr val="00B050"/>
                </a:solidFill>
              </a:rPr>
              <a:t>More MDs </a:t>
            </a:r>
            <a:r>
              <a:rPr lang="en-US" sz="2000" dirty="0">
                <a:solidFill>
                  <a:srgbClr val="00B050"/>
                </a:solidFill>
              </a:rPr>
              <a:t>in 2018. </a:t>
            </a:r>
            <a:r>
              <a:rPr lang="en-US" sz="2000" dirty="0" smtClean="0">
                <a:solidFill>
                  <a:srgbClr val="00B050"/>
                </a:solidFill>
              </a:rPr>
              <a:t>Data!</a:t>
            </a:r>
          </a:p>
          <a:p>
            <a:pPr>
              <a:buFont typeface="Wingdings" charset="2"/>
              <a:buChar char="v"/>
            </a:pPr>
            <a:r>
              <a:rPr lang="en-US" sz="2000" dirty="0"/>
              <a:t>R</a:t>
            </a:r>
            <a:r>
              <a:rPr lang="en-US" sz="2000" dirty="0" smtClean="0"/>
              <a:t>eference beam measurements (will help commissioning in 2021)</a:t>
            </a:r>
          </a:p>
          <a:p>
            <a:pPr lvl="1">
              <a:buFont typeface="Courier New" charset="0"/>
              <a:buChar char="o"/>
            </a:pP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00B050"/>
                </a:solidFill>
              </a:rPr>
              <a:t>How could we see after LS2 that upgrades were successful?</a:t>
            </a:r>
          </a:p>
          <a:p>
            <a:pPr lvl="1">
              <a:buFont typeface="Courier New" charset="0"/>
              <a:buChar char="o"/>
            </a:pPr>
            <a:r>
              <a:rPr lang="en-US" sz="1800" dirty="0"/>
              <a:t> </a:t>
            </a:r>
            <a:r>
              <a:rPr lang="en-US" sz="1800" dirty="0" smtClean="0">
                <a:solidFill>
                  <a:srgbClr val="00B050"/>
                </a:solidFill>
              </a:rPr>
              <a:t>Effect of new HOM couplers in one 4-section cavity</a:t>
            </a:r>
          </a:p>
          <a:p>
            <a:pPr>
              <a:buFont typeface="Wingdings" charset="2"/>
              <a:buChar char="v"/>
            </a:pPr>
            <a:r>
              <a:rPr lang="en-US" sz="2000" dirty="0" smtClean="0"/>
              <a:t>Beam losses</a:t>
            </a:r>
          </a:p>
          <a:p>
            <a:pPr lvl="1">
              <a:buFont typeface="Courier New" charset="0"/>
              <a:buChar char="o"/>
            </a:pPr>
            <a:r>
              <a:rPr lang="en-US" sz="1800" dirty="0" smtClean="0">
                <a:solidFill>
                  <a:srgbClr val="00B050"/>
                </a:solidFill>
              </a:rPr>
              <a:t>Reproduction in simulations (absolute values)</a:t>
            </a:r>
          </a:p>
          <a:p>
            <a:pPr lvl="1">
              <a:buFont typeface="Courier New" charset="0"/>
              <a:buChar char="o"/>
            </a:pPr>
            <a:r>
              <a:rPr lang="en-US" sz="1800" dirty="0" smtClean="0">
                <a:solidFill>
                  <a:srgbClr val="C00000"/>
                </a:solidFill>
              </a:rPr>
              <a:t>Smaller longitudinal emittances? </a:t>
            </a:r>
            <a:endParaRPr lang="en-US" sz="1800" dirty="0" smtClean="0">
              <a:solidFill>
                <a:srgbClr val="C00000"/>
              </a:solidFill>
            </a:endParaRPr>
          </a:p>
          <a:p>
            <a:pPr lvl="1">
              <a:buFont typeface="Courier New" charset="0"/>
              <a:buChar char="o"/>
            </a:pPr>
            <a:r>
              <a:rPr lang="en-US" sz="1800" dirty="0" smtClean="0">
                <a:solidFill>
                  <a:srgbClr val="C00000"/>
                </a:solidFill>
              </a:rPr>
              <a:t>Slow </a:t>
            </a:r>
            <a:r>
              <a:rPr lang="en-US" sz="1800" dirty="0" smtClean="0">
                <a:solidFill>
                  <a:srgbClr val="C00000"/>
                </a:solidFill>
              </a:rPr>
              <a:t>start of </a:t>
            </a:r>
            <a:r>
              <a:rPr lang="en-US" sz="1800" dirty="0" smtClean="0">
                <a:solidFill>
                  <a:srgbClr val="C00000"/>
                </a:solidFill>
              </a:rPr>
              <a:t>ramp</a:t>
            </a:r>
            <a:endParaRPr lang="en-US" sz="1800" dirty="0" smtClean="0">
              <a:solidFill>
                <a:srgbClr val="C00000"/>
              </a:solidFill>
            </a:endParaRPr>
          </a:p>
          <a:p>
            <a:pPr lvl="1">
              <a:buFont typeface="Courier New" charset="0"/>
              <a:buChar char="o"/>
            </a:pPr>
            <a:r>
              <a:rPr lang="en-US" sz="1800" dirty="0" smtClean="0">
                <a:solidFill>
                  <a:srgbClr val="00B050"/>
                </a:solidFill>
              </a:rPr>
              <a:t>Q22 </a:t>
            </a:r>
          </a:p>
          <a:p>
            <a:pPr>
              <a:buFont typeface="Wingdings" charset="2"/>
              <a:buChar char="v"/>
            </a:pPr>
            <a:r>
              <a:rPr lang="en-US" sz="2000" dirty="0" smtClean="0"/>
              <a:t>Instabilities </a:t>
            </a:r>
            <a:r>
              <a:rPr lang="en-US" sz="2000" dirty="0" smtClean="0"/>
              <a:t>(</a:t>
            </a:r>
            <a:r>
              <a:rPr lang="en-US" sz="2000" dirty="0" smtClean="0"/>
              <a:t>transverse</a:t>
            </a:r>
            <a:r>
              <a:rPr lang="en-US" sz="2000" dirty="0" smtClean="0"/>
              <a:t>, longitudinal </a:t>
            </a:r>
            <a:r>
              <a:rPr lang="en-US" sz="2000" dirty="0" smtClean="0"/>
              <a:t>during ramp)</a:t>
            </a:r>
          </a:p>
          <a:p>
            <a:pPr>
              <a:buFont typeface="Wingdings" charset="2"/>
              <a:buChar char="v"/>
            </a:pPr>
            <a:r>
              <a:rPr lang="en-US" sz="2000" dirty="0" smtClean="0"/>
              <a:t>SPS impedance model and reduction</a:t>
            </a:r>
          </a:p>
          <a:p>
            <a:pPr>
              <a:buFont typeface="Wingdings" charset="2"/>
              <a:buChar char="v"/>
            </a:pPr>
            <a:r>
              <a:rPr lang="en-US" sz="2000" dirty="0" smtClean="0"/>
              <a:t>Ions – losses, instabilities, </a:t>
            </a:r>
            <a:r>
              <a:rPr lang="en-US" sz="2000" dirty="0" smtClean="0">
                <a:solidFill>
                  <a:srgbClr val="00B050"/>
                </a:solidFill>
              </a:rPr>
              <a:t>preparation for slip stacking </a:t>
            </a:r>
            <a:r>
              <a:rPr lang="en-US" sz="2000" dirty="0" smtClean="0"/>
              <a:t>in 2021</a:t>
            </a:r>
          </a:p>
        </p:txBody>
      </p:sp>
    </p:spTree>
    <p:extLst>
      <p:ext uri="{BB962C8B-B14F-4D97-AF65-F5344CB8AC3E}">
        <p14:creationId xmlns:p14="http://schemas.microsoft.com/office/powerpoint/2010/main" val="2462664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>
                <a:solidFill>
                  <a:srgbClr val="C00000"/>
                </a:solidFill>
              </a:rPr>
              <a:t>Achievements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00B050"/>
                </a:solidFill>
              </a:rPr>
              <a:t>U</a:t>
            </a:r>
            <a:r>
              <a:rPr lang="en-GB" dirty="0" smtClean="0">
                <a:solidFill>
                  <a:srgbClr val="00B050"/>
                </a:solidFill>
              </a:rPr>
              <a:t>nderstanding </a:t>
            </a:r>
            <a:r>
              <a:rPr lang="en-GB" dirty="0">
                <a:solidFill>
                  <a:srgbClr val="00B050"/>
                </a:solidFill>
              </a:rPr>
              <a:t>of </a:t>
            </a:r>
            <a:r>
              <a:rPr lang="en-GB" dirty="0" smtClean="0">
                <a:solidFill>
                  <a:srgbClr val="00B050"/>
                </a:solidFill>
              </a:rPr>
              <a:t>losses;</a:t>
            </a:r>
            <a:r>
              <a:rPr lang="en-GB" dirty="0" smtClean="0"/>
              <a:t> agreement of simulations with measurements</a:t>
            </a:r>
            <a:endParaRPr lang="en-GB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A</a:t>
            </a:r>
            <a:r>
              <a:rPr lang="en-GB" dirty="0" smtClean="0"/>
              <a:t>cceleration </a:t>
            </a:r>
            <a:r>
              <a:rPr lang="en-GB" dirty="0"/>
              <a:t>of </a:t>
            </a:r>
            <a:r>
              <a:rPr lang="en-GB" dirty="0">
                <a:solidFill>
                  <a:srgbClr val="00B050"/>
                </a:solidFill>
              </a:rPr>
              <a:t>high intensity</a:t>
            </a:r>
            <a:r>
              <a:rPr lang="en-GB" dirty="0"/>
              <a:t> short bunch trains, used in LHC </a:t>
            </a:r>
            <a:r>
              <a:rPr lang="en-GB" dirty="0" smtClean="0"/>
              <a:t>MDs</a:t>
            </a:r>
            <a:endParaRPr lang="en-GB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I</a:t>
            </a:r>
            <a:r>
              <a:rPr lang="en-GB" dirty="0" smtClean="0"/>
              <a:t>mproved </a:t>
            </a:r>
            <a:r>
              <a:rPr lang="en-GB" dirty="0"/>
              <a:t>beam stabilisation due to </a:t>
            </a:r>
            <a:r>
              <a:rPr lang="en-GB" dirty="0">
                <a:solidFill>
                  <a:srgbClr val="00B050"/>
                </a:solidFill>
              </a:rPr>
              <a:t>optimisation of 800 MHz </a:t>
            </a:r>
            <a:r>
              <a:rPr lang="en-GB" dirty="0"/>
              <a:t>voltage during the cycle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00B050"/>
                </a:solidFill>
              </a:rPr>
              <a:t>HOM </a:t>
            </a:r>
            <a:r>
              <a:rPr lang="en-GB" dirty="0">
                <a:solidFill>
                  <a:srgbClr val="00B050"/>
                </a:solidFill>
              </a:rPr>
              <a:t>damping </a:t>
            </a:r>
            <a:r>
              <a:rPr lang="en-GB" dirty="0" smtClean="0"/>
              <a:t>in 4-section cavity </a:t>
            </a:r>
            <a:r>
              <a:rPr lang="en-GB" dirty="0" smtClean="0"/>
              <a:t>confirm</a:t>
            </a:r>
            <a:r>
              <a:rPr lang="en-GB" dirty="0" smtClean="0"/>
              <a:t>ed by </a:t>
            </a:r>
            <a:r>
              <a:rPr lang="en-GB" dirty="0">
                <a:solidFill>
                  <a:srgbClr val="00B050"/>
                </a:solidFill>
              </a:rPr>
              <a:t>beam </a:t>
            </a:r>
            <a:r>
              <a:rPr lang="en-GB" dirty="0" smtClean="0">
                <a:solidFill>
                  <a:srgbClr val="00B050"/>
                </a:solidFill>
              </a:rPr>
              <a:t>measurements</a:t>
            </a:r>
            <a:endParaRPr lang="en-GB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N</a:t>
            </a:r>
            <a:r>
              <a:rPr lang="en-GB" dirty="0" smtClean="0"/>
              <a:t>ew </a:t>
            </a:r>
            <a:r>
              <a:rPr lang="en-GB" dirty="0"/>
              <a:t>longitudinal </a:t>
            </a:r>
            <a:r>
              <a:rPr lang="en-GB" dirty="0">
                <a:solidFill>
                  <a:srgbClr val="00B050"/>
                </a:solidFill>
              </a:rPr>
              <a:t>acquisition system </a:t>
            </a:r>
            <a:r>
              <a:rPr lang="en-GB" dirty="0"/>
              <a:t>online in CCC and </a:t>
            </a:r>
            <a:r>
              <a:rPr lang="en-GB" dirty="0" smtClean="0"/>
              <a:t>FC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00B050"/>
                </a:solidFill>
              </a:rPr>
              <a:t>Impedance reduction </a:t>
            </a:r>
            <a:r>
              <a:rPr lang="en-GB" dirty="0" smtClean="0"/>
              <a:t>due to layout optimisation</a:t>
            </a:r>
            <a:endParaRPr lang="en-GB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00B050"/>
                </a:solidFill>
              </a:rPr>
              <a:t>Q22 optics </a:t>
            </a:r>
            <a:r>
              <a:rPr lang="en-GB" dirty="0"/>
              <a:t>deployment, injection to LHC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00B050"/>
                </a:solidFill>
              </a:rPr>
              <a:t>R</a:t>
            </a:r>
            <a:r>
              <a:rPr lang="en-GB" dirty="0" smtClean="0">
                <a:solidFill>
                  <a:srgbClr val="00B050"/>
                </a:solidFill>
              </a:rPr>
              <a:t>eference </a:t>
            </a:r>
            <a:r>
              <a:rPr lang="en-GB" dirty="0">
                <a:solidFill>
                  <a:srgbClr val="00B050"/>
                </a:solidFill>
              </a:rPr>
              <a:t>measurements </a:t>
            </a:r>
            <a:r>
              <a:rPr lang="en-GB" dirty="0"/>
              <a:t>for beam and </a:t>
            </a:r>
            <a:r>
              <a:rPr lang="en-GB" dirty="0" smtClean="0"/>
              <a:t>impedance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M</a:t>
            </a:r>
            <a:r>
              <a:rPr lang="en-GB" dirty="0" smtClean="0"/>
              <a:t>easurements of the longitudinal instability at the injection plateau</a:t>
            </a:r>
            <a:endParaRPr lang="en-GB" dirty="0"/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2758" y="307057"/>
            <a:ext cx="1431757" cy="1431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193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>
                <a:solidFill>
                  <a:srgbClr val="C00000"/>
                </a:solidFill>
              </a:rPr>
              <a:t>Achievements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O</a:t>
            </a:r>
            <a:r>
              <a:rPr lang="en-GB" dirty="0" smtClean="0"/>
              <a:t>bserved </a:t>
            </a:r>
            <a:r>
              <a:rPr lang="en-GB" dirty="0"/>
              <a:t>clear evidence of beam quality improvement after </a:t>
            </a:r>
            <a:r>
              <a:rPr lang="en-GB" dirty="0">
                <a:solidFill>
                  <a:srgbClr val="00B050"/>
                </a:solidFill>
              </a:rPr>
              <a:t>2 days of scrubbing</a:t>
            </a:r>
            <a:r>
              <a:rPr lang="en-GB" dirty="0"/>
              <a:t> with high intensity 25 ns beam (reduced emittance growth)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00B050"/>
                </a:solidFill>
              </a:rPr>
              <a:t>SPS Landau </a:t>
            </a:r>
            <a:r>
              <a:rPr lang="en-GB" dirty="0" err="1">
                <a:solidFill>
                  <a:srgbClr val="00B050"/>
                </a:solidFill>
              </a:rPr>
              <a:t>octupole</a:t>
            </a:r>
            <a:r>
              <a:rPr lang="en-GB" dirty="0">
                <a:solidFill>
                  <a:srgbClr val="00B050"/>
                </a:solidFill>
              </a:rPr>
              <a:t> scheme </a:t>
            </a:r>
            <a:r>
              <a:rPr lang="en-GB" dirty="0"/>
              <a:t>reconfigured to enable amplitude detuning without strong incoherent losses from second order chromaticity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D</a:t>
            </a:r>
            <a:r>
              <a:rPr lang="en-GB" dirty="0" smtClean="0"/>
              <a:t>etailed </a:t>
            </a:r>
            <a:r>
              <a:rPr lang="en-GB" dirty="0">
                <a:solidFill>
                  <a:srgbClr val="00B050"/>
                </a:solidFill>
              </a:rPr>
              <a:t>characterisation </a:t>
            </a:r>
            <a:r>
              <a:rPr lang="en-GB" dirty="0"/>
              <a:t>of horizontal </a:t>
            </a:r>
            <a:r>
              <a:rPr lang="en-GB" dirty="0" err="1"/>
              <a:t>multibunch</a:t>
            </a:r>
            <a:r>
              <a:rPr lang="en-GB" dirty="0"/>
              <a:t> instability - including limits of stability as function of chromaticity and </a:t>
            </a:r>
            <a:r>
              <a:rPr lang="en-GB" dirty="0" err="1"/>
              <a:t>octupole</a:t>
            </a:r>
            <a:r>
              <a:rPr lang="en-GB" dirty="0"/>
              <a:t> settings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err="1">
                <a:solidFill>
                  <a:srgbClr val="00B050"/>
                </a:solidFill>
              </a:rPr>
              <a:t>Laslett</a:t>
            </a:r>
            <a:r>
              <a:rPr lang="en-GB" dirty="0">
                <a:solidFill>
                  <a:srgbClr val="00B050"/>
                </a:solidFill>
              </a:rPr>
              <a:t> correction</a:t>
            </a:r>
            <a:r>
              <a:rPr lang="en-GB" dirty="0"/>
              <a:t> with individual setting per batch </a:t>
            </a:r>
            <a:r>
              <a:rPr lang="en-GB" dirty="0">
                <a:solidFill>
                  <a:srgbClr val="00B050"/>
                </a:solidFill>
              </a:rPr>
              <a:t>deployed operationally</a:t>
            </a:r>
            <a:r>
              <a:rPr lang="en-GB" dirty="0"/>
              <a:t> (in preparation for large tune shifts with LIU intensities)</a:t>
            </a:r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1" y="230188"/>
            <a:ext cx="1515978" cy="1515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849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>
                <a:solidFill>
                  <a:srgbClr val="C00000"/>
                </a:solidFill>
              </a:rPr>
              <a:t>Future challenges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C00000"/>
                </a:solidFill>
              </a:rPr>
              <a:t>HOM damping </a:t>
            </a:r>
            <a:r>
              <a:rPr lang="en-GB" dirty="0"/>
              <a:t>and tuning of </a:t>
            </a:r>
            <a:r>
              <a:rPr lang="en-GB" dirty="0" smtClean="0"/>
              <a:t>the 200 </a:t>
            </a:r>
            <a:r>
              <a:rPr lang="en-GB" dirty="0"/>
              <a:t>MHz TWC during LS2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Q</a:t>
            </a:r>
            <a:r>
              <a:rPr lang="en-GB" dirty="0" smtClean="0"/>
              <a:t>uality </a:t>
            </a:r>
            <a:r>
              <a:rPr lang="en-GB" dirty="0"/>
              <a:t>control of impedance reduction (VF </a:t>
            </a:r>
            <a:r>
              <a:rPr lang="en-GB" dirty="0">
                <a:solidFill>
                  <a:srgbClr val="C00000"/>
                </a:solidFill>
              </a:rPr>
              <a:t>shielding</a:t>
            </a:r>
            <a:r>
              <a:rPr lang="en-GB" dirty="0"/>
              <a:t>) in the </a:t>
            </a:r>
            <a:r>
              <a:rPr lang="en-GB" dirty="0" smtClean="0"/>
              <a:t>tunnel</a:t>
            </a:r>
            <a:endParaRPr lang="en-GB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C00000"/>
                </a:solidFill>
              </a:rPr>
              <a:t>B</a:t>
            </a:r>
            <a:r>
              <a:rPr lang="en-GB" dirty="0" smtClean="0">
                <a:solidFill>
                  <a:srgbClr val="C00000"/>
                </a:solidFill>
              </a:rPr>
              <a:t>eam </a:t>
            </a:r>
            <a:r>
              <a:rPr lang="en-GB" dirty="0">
                <a:solidFill>
                  <a:srgbClr val="C00000"/>
                </a:solidFill>
              </a:rPr>
              <a:t>losses</a:t>
            </a:r>
            <a:r>
              <a:rPr lang="en-GB" dirty="0"/>
              <a:t> at the beginning of ramp (full bucket due to PS bunch distribution), feasibility of smaller injected bunches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L</a:t>
            </a:r>
            <a:r>
              <a:rPr lang="en-GB" dirty="0" smtClean="0"/>
              <a:t>ongitudinal </a:t>
            </a:r>
            <a:r>
              <a:rPr lang="en-GB" dirty="0">
                <a:solidFill>
                  <a:srgbClr val="C00000"/>
                </a:solidFill>
              </a:rPr>
              <a:t>beam stability </a:t>
            </a:r>
            <a:r>
              <a:rPr lang="en-GB" dirty="0"/>
              <a:t>on flat bottom and during ramp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C00000"/>
                </a:solidFill>
              </a:rPr>
              <a:t>S</a:t>
            </a:r>
            <a:r>
              <a:rPr lang="en-GB" dirty="0" smtClean="0">
                <a:solidFill>
                  <a:srgbClr val="C00000"/>
                </a:solidFill>
              </a:rPr>
              <a:t>tabilisation </a:t>
            </a:r>
            <a:r>
              <a:rPr lang="en-GB" dirty="0">
                <a:solidFill>
                  <a:srgbClr val="C00000"/>
                </a:solidFill>
              </a:rPr>
              <a:t>of ion beam and slip-stacking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C00000"/>
                </a:solidFill>
              </a:rPr>
              <a:t>C</a:t>
            </a:r>
            <a:r>
              <a:rPr lang="en-GB" dirty="0" smtClean="0">
                <a:solidFill>
                  <a:srgbClr val="C00000"/>
                </a:solidFill>
              </a:rPr>
              <a:t>ontrolled </a:t>
            </a:r>
            <a:r>
              <a:rPr lang="en-GB" dirty="0">
                <a:solidFill>
                  <a:srgbClr val="C00000"/>
                </a:solidFill>
              </a:rPr>
              <a:t>emittance blow-up </a:t>
            </a:r>
            <a:r>
              <a:rPr lang="en-GB" dirty="0"/>
              <a:t>for protons and especially ions (intensity effects and bunch-by-bunch difference)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5948" y="307057"/>
            <a:ext cx="1518568" cy="1518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260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>
                <a:solidFill>
                  <a:srgbClr val="C00000"/>
                </a:solidFill>
              </a:rPr>
              <a:t>Future challenges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C00000"/>
                </a:solidFill>
              </a:rPr>
              <a:t>H</a:t>
            </a:r>
            <a:r>
              <a:rPr lang="en-GB" dirty="0" smtClean="0">
                <a:solidFill>
                  <a:srgbClr val="C00000"/>
                </a:solidFill>
              </a:rPr>
              <a:t>orizontal </a:t>
            </a:r>
            <a:r>
              <a:rPr lang="en-GB" dirty="0">
                <a:solidFill>
                  <a:srgbClr val="C00000"/>
                </a:solidFill>
              </a:rPr>
              <a:t>stability </a:t>
            </a:r>
            <a:r>
              <a:rPr lang="en-GB" dirty="0"/>
              <a:t>with LIU intensity - source to be identified to prepare mitigation strategy and future actions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B</a:t>
            </a:r>
            <a:r>
              <a:rPr lang="en-GB" dirty="0" smtClean="0"/>
              <a:t>unch-by-bunch </a:t>
            </a:r>
            <a:r>
              <a:rPr lang="en-GB" dirty="0">
                <a:solidFill>
                  <a:srgbClr val="C00000"/>
                </a:solidFill>
              </a:rPr>
              <a:t>coherent tune shifts </a:t>
            </a:r>
            <a:r>
              <a:rPr lang="en-GB" dirty="0"/>
              <a:t>with LIU intensity and impact on damper operation (wide tune acceptance, </a:t>
            </a:r>
            <a:r>
              <a:rPr lang="en-GB" dirty="0" err="1"/>
              <a:t>Laslett</a:t>
            </a:r>
            <a:r>
              <a:rPr lang="en-GB" dirty="0"/>
              <a:t> corrections, …)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C00000"/>
                </a:solidFill>
              </a:rPr>
              <a:t>E</a:t>
            </a:r>
            <a:r>
              <a:rPr lang="en-GB" dirty="0" smtClean="0">
                <a:solidFill>
                  <a:srgbClr val="C00000"/>
                </a:solidFill>
              </a:rPr>
              <a:t>mittance preservation: </a:t>
            </a:r>
            <a:r>
              <a:rPr lang="en-GB" dirty="0"/>
              <a:t>operation with -0.21 space charge tune shift (LIU BCMS) on top of bunch-by-bunch tune shifts from </a:t>
            </a:r>
            <a:r>
              <a:rPr lang="en-GB" dirty="0" smtClean="0"/>
              <a:t>impedance</a:t>
            </a:r>
            <a:endParaRPr lang="en-GB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 </a:t>
            </a:r>
            <a:r>
              <a:rPr lang="en-GB" dirty="0"/>
              <a:t>P</a:t>
            </a:r>
            <a:r>
              <a:rPr lang="en-GB" dirty="0" smtClean="0"/>
              <a:t>reparation for re-start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0884" y="307057"/>
            <a:ext cx="1383631" cy="1383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760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 smtClean="0">
                <a:solidFill>
                  <a:srgbClr val="C00000"/>
                </a:solidFill>
              </a:rPr>
              <a:t>Happy New Year!  </a:t>
            </a:r>
            <a:endParaRPr lang="en-GB" sz="5400" b="1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34"/>
          <a:stretch/>
        </p:blipFill>
        <p:spPr>
          <a:xfrm>
            <a:off x="2562725" y="1546308"/>
            <a:ext cx="7474706" cy="3302417"/>
          </a:xfrm>
        </p:spPr>
      </p:pic>
      <p:sp>
        <p:nvSpPr>
          <p:cNvPr id="5" name="Rectangle 4"/>
          <p:cNvSpPr/>
          <p:nvPr/>
        </p:nvSpPr>
        <p:spPr>
          <a:xfrm>
            <a:off x="6554345" y="4848725"/>
            <a:ext cx="34830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400" dirty="0">
                <a:solidFill>
                  <a:srgbClr val="C00000"/>
                </a:solidFill>
              </a:rPr>
              <a:t>Happy </a:t>
            </a:r>
            <a:r>
              <a:rPr lang="en-GB" sz="5400" dirty="0" smtClean="0">
                <a:solidFill>
                  <a:srgbClr val="C00000"/>
                </a:solidFill>
              </a:rPr>
              <a:t>LS2! 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510379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11255</TotalTime>
  <Words>510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Wingdings</vt:lpstr>
      <vt:lpstr>Office Theme</vt:lpstr>
      <vt:lpstr>End-of-Year summary</vt:lpstr>
      <vt:lpstr>Meetings in 2018</vt:lpstr>
      <vt:lpstr>Challenges for 2018 (from last year talk)</vt:lpstr>
      <vt:lpstr>Achievements (1/2)</vt:lpstr>
      <vt:lpstr>Achievements (2/2)</vt:lpstr>
      <vt:lpstr>Future challenges (1/2)</vt:lpstr>
      <vt:lpstr>Future challenges (2/2)</vt:lpstr>
      <vt:lpstr>Happy New Year!  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End-of-Year talk</dc:title>
  <dc:creator>Elena Chapochnikova</dc:creator>
  <cp:lastModifiedBy>Elena Chapochnikova</cp:lastModifiedBy>
  <cp:revision>14</cp:revision>
  <dcterms:created xsi:type="dcterms:W3CDTF">2018-12-10T17:17:13Z</dcterms:created>
  <dcterms:modified xsi:type="dcterms:W3CDTF">2018-12-18T12:53:11Z</dcterms:modified>
</cp:coreProperties>
</file>