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8" r:id="rId2"/>
    <p:sldId id="275" r:id="rId3"/>
    <p:sldId id="259" r:id="rId4"/>
    <p:sldId id="272" r:id="rId5"/>
    <p:sldId id="260" r:id="rId6"/>
    <p:sldId id="261" r:id="rId7"/>
    <p:sldId id="264" r:id="rId8"/>
    <p:sldId id="276" r:id="rId9"/>
    <p:sldId id="274" r:id="rId10"/>
    <p:sldId id="273" r:id="rId11"/>
    <p:sldId id="277" r:id="rId12"/>
    <p:sldId id="270" r:id="rId13"/>
    <p:sldId id="269" r:id="rId14"/>
    <p:sldId id="280" r:id="rId15"/>
    <p:sldId id="279" r:id="rId16"/>
    <p:sldId id="281" r:id="rId17"/>
    <p:sldId id="265" r:id="rId18"/>
    <p:sldId id="266" r:id="rId19"/>
    <p:sldId id="267" r:id="rId20"/>
    <p:sldId id="271" r:id="rId21"/>
    <p:sldId id="268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216" y="114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18/02/13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18/02/13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18/02/13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18/02/13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18/02/13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18/02/13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18/02/13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file:///C:\Users\schwarz\cernbox\BLonD_files\Simulations\OTFB_vs_FBreduction\data_analysis\blMod\1s_sim\rms13.5ns_full20ns\ImpRed\ImpRed_int1.7e11_V2.0_PL212b_FullImp\loss.png" TargetMode="External"/><Relationship Id="rId3" Type="http://schemas.openxmlformats.org/officeDocument/2006/relationships/image" Target="file:///C:\Users\schwarz\cernbox\BLonD_files\Measurements\MD_171114_analysis\data_analysis\1.6e11_2.0_off\avgIntensityZoom1.6e11_2.0_off.png" TargetMode="External"/><Relationship Id="rId7" Type="http://schemas.openxmlformats.org/officeDocument/2006/relationships/image" Target="file:///C:\Users\schwarz\cernbox\BLonD_files\Simulations\OTFB_vs_FBreduction\data_analysis\intMod\rms14.0ns_full25ns\ImpRed\ImpRed_int1.7e11_V2.0_PL212b_FullImp\intensity.png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file:///C:\Users\schwarz\cernbox\BLonD_files\Simulations\OTFB_vs_FBreduction\data_analysis\blMod\1s_sim\rms13.5ns_full20ns\ImpRed\ImpRed_int1.7e11_V2.0_PL212b_FullImp\intensity.png" TargetMode="External"/><Relationship Id="rId5" Type="http://schemas.openxmlformats.org/officeDocument/2006/relationships/image" Target="file:///C:\Users\schwarz\cernbox\BLonD_files\Measurements\MD_171114_analysis\data_analysis\1.6e11_2.0_off\lossPattern_1.6e11_2.0_off.png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file:///C:\Users\schwarz\cernbox\BLonD_files\Simulations\OTFB_vs_FBreduction\data_analysis\intMod\rms14.0ns_full25ns\ImpRed\ImpRed_int1.7e11_V2.0_PL212b_FullImp\loss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file:///C:\Users\schwarz\cernbox\BLonD_files\Measurements\MD_171114_analysis\data_analysis\1.6e11_2.0_off\lossVSinjLength_1.6e11_2.0_off.png" TargetMode="External"/><Relationship Id="rId7" Type="http://schemas.openxmlformats.org/officeDocument/2006/relationships/image" Target="file:///C:\Users\schwarz\cernbox\BLonD_files\Measurements\MD_171114_analysis\data_analysis\1.6e11_2.0_off\lengthVSintensityInj_1.6e11_2.0_off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file:///C:\Users\schwarz\cernbox\BLonD_files\Measurements\MD_171114_analysis\data_analysis\1.6e11_2.0_off\lossVSinjIntensity_1.6e11_2.0_off.png" TargetMode="External"/><Relationship Id="rId4" Type="http://schemas.openxmlformats.org/officeDocument/2006/relationships/image" Target="../media/image39.png"/><Relationship Id="rId9" Type="http://schemas.openxmlformats.org/officeDocument/2006/relationships/image" Target="file:///C:\Users\schwarz\cernbox\BLonD_files\Measurements\MD_171114_analysis\data_analysis\1.6e11_2.0_off\avgBP_1.6e11_2.0_off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file:///C:\Users\schwarz\cernbox\BLonD_files\Simulations\OTFB_vs_FBreduction\data_analysis\1s_sim\rms13.5ns_full20ns\ImpRed\ImpRed_int2.6e11_V3.5_PL212b_FullImp\intensity.png" TargetMode="External"/><Relationship Id="rId7" Type="http://schemas.openxmlformats.org/officeDocument/2006/relationships/image" Target="file:///C:\Users\schwarz\cernbox\BLonD_files\Simulations\OTFB_vs_FBreduction\data_analysis\1s_sim\rms13.5ns_full20ns\ImpRed\ImpRed_int2.6e11_V3.5_PL212b_FullImp\loss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file:///C:\Users\schwarz\cernbox\BLonD_files\Simulations\OTFB_vs_FBreduction\data_analysis\1s_sim\rms13.5ns_full20ns\ImpRed\ImpRed_int2.6e11_V3.5_PL20b_future_futureImp_futureCav\loss.png" TargetMode="External"/><Relationship Id="rId5" Type="http://schemas.openxmlformats.org/officeDocument/2006/relationships/image" Target="file:///C:\Users\schwarz\cernbox\BLonD_files\Simulations\simulation_results\OTFB_vs_FBreduction\rms13.5ns_full20ns\rms13.5ns_full20ns_V3.5_density.png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file:///C:\Users\schwarz\cernbox\BLonD_files\Simulations\OTFB_vs_FBreduction\data_analysis\1s_sim\rms13.5ns_full20ns\ImpRed\ImpRed_int2.6e11_V3.5_PL20b_future_futureImp_futureCav\intensity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eed-back\data_analysis\rms13.5ns_full20ns\OTFB\OTFB_G48.0G510.0_int1.47e11_V4.5_FullImp\OTFB_G48.0G510.0_int1.47e11_V4.5_FullImp_voltRed_long_all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file:///C:\Users\schwarz\cernbox\BLonD_files\Simulations\feed-back\data_analysis\rms13.5ns_full20ns\OTFB\OTFB_G48.0G510.0_int1.47e11_V4.5_FullImp\OTFB_G48.0G510.0_int1.47e11_V4.5_FullImp_voltRed_short_all.png" TargetMode="Externa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file:///C:\Users\schwarz\cernbox\BLonD_files\Measurements\MD_171114_analysis\data_analysis\lossPattern_1.6e11_3.5_off.png" TargetMode="External"/><Relationship Id="rId18" Type="http://schemas.openxmlformats.org/officeDocument/2006/relationships/image" Target="../media/image56.png"/><Relationship Id="rId3" Type="http://schemas.openxmlformats.org/officeDocument/2006/relationships/image" Target="file:///C:\Users\schwarz\cernbox\BLonD_files\Measurements\MD_171114_analysis\data_analysis\lossPattern_1.6e11_2.0_off.png" TargetMode="External"/><Relationship Id="rId7" Type="http://schemas.openxmlformats.org/officeDocument/2006/relationships/image" Target="file:///C:\Users\schwarz\cernbox\BLonD_files\Measurements\MD_171114_analysis\data_analysis\lossPattern_1.6e11_3.0_off.png" TargetMode="External"/><Relationship Id="rId12" Type="http://schemas.openxmlformats.org/officeDocument/2006/relationships/image" Target="../media/image53.png"/><Relationship Id="rId17" Type="http://schemas.openxmlformats.org/officeDocument/2006/relationships/image" Target="file:///C:\Users\schwarz\cernbox\BLonD_files\Measurements\MD_171114_analysis\data_analysis\lossPattern_1.6e11_4.0_off.png" TargetMode="External"/><Relationship Id="rId2" Type="http://schemas.openxmlformats.org/officeDocument/2006/relationships/image" Target="../media/image2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file:///C:\Users\schwarz\cernbox\BLonD_files\Measurements\MD_171114_analysis\data_analysis\lossPattern_1.6e11_4.5_off.png" TargetMode="External"/><Relationship Id="rId5" Type="http://schemas.openxmlformats.org/officeDocument/2006/relationships/image" Target="file:///C:\Users\schwarz\cernbox\BLonD_files\Measurements\MD_171114_analysis\data_analysis\lossPattern_1.6e11_2.5_off.png" TargetMode="External"/><Relationship Id="rId15" Type="http://schemas.openxmlformats.org/officeDocument/2006/relationships/image" Target="file:///C:\Users\schwarz\cernbox\BLonD_files\Measurements\MD_171114_analysis\data_analysis\lossPattern_1.6e11_4.75_off.png" TargetMode="External"/><Relationship Id="rId10" Type="http://schemas.openxmlformats.org/officeDocument/2006/relationships/image" Target="../media/image52.png"/><Relationship Id="rId19" Type="http://schemas.openxmlformats.org/officeDocument/2006/relationships/image" Target="file:///C:\Users\schwarz\cernbox\BLonD_files\Measurements\MD_171114_analysis\data_analysis\lossPattern_1.6e11_5.5_off.png" TargetMode="External"/><Relationship Id="rId4" Type="http://schemas.openxmlformats.org/officeDocument/2006/relationships/image" Target="../media/image49.png"/><Relationship Id="rId9" Type="http://schemas.openxmlformats.org/officeDocument/2006/relationships/image" Target="file:///C:\Users\schwarz\cernbox\BLonD_files\Measurements\MD_171114_analysis\data_analysis\lossPattern_1.6e11_3.25_off.png" TargetMode="External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file:///C:\Users\schwarz\cernbox\BLonD_files\Measurements\MD_171114_analysis\data_analysis\1.6e11_3.5_off\lossPatternFFT_1.6e11_3.5_off.png" TargetMode="External"/><Relationship Id="rId18" Type="http://schemas.openxmlformats.org/officeDocument/2006/relationships/image" Target="../media/image65.png"/><Relationship Id="rId3" Type="http://schemas.openxmlformats.org/officeDocument/2006/relationships/image" Target="file:///C:\Users\schwarz\cernbox\BLonD_files\Measurements\MD_171114_analysis\data_analysis\1.6e11_2.0_off\lossPatternFFT_1.6e11_2.0_off.png" TargetMode="External"/><Relationship Id="rId7" Type="http://schemas.openxmlformats.org/officeDocument/2006/relationships/image" Target="file:///C:\Users\schwarz\cernbox\BLonD_files\Measurements\MD_171114_analysis\data_analysis\1.6e11_3.0_off\lossPatternFFT_1.6e11_3.0_off.png" TargetMode="External"/><Relationship Id="rId12" Type="http://schemas.openxmlformats.org/officeDocument/2006/relationships/image" Target="../media/image62.png"/><Relationship Id="rId17" Type="http://schemas.openxmlformats.org/officeDocument/2006/relationships/image" Target="file:///C:\Users\schwarz\cernbox\BLonD_files\Measurements\MD_171114_analysis\data_analysis\1.6e11_4.0_off\lossPatternFFT_1.6e11_4.0_off.png" TargetMode="External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file:///C:\Users\schwarz\cernbox\BLonD_files\Measurements\MD_171114_analysis\data_analysis\1.6e11_4.5_off\lossPatternFFT_1.6e11_4.5_off.png" TargetMode="External"/><Relationship Id="rId5" Type="http://schemas.openxmlformats.org/officeDocument/2006/relationships/image" Target="file:///C:\Users\schwarz\cernbox\BLonD_files\Measurements\MD_171114_analysis\data_analysis\1.6e11_2.5_off\lossPatternFFT_1.6e11_2.5_off.png" TargetMode="External"/><Relationship Id="rId15" Type="http://schemas.openxmlformats.org/officeDocument/2006/relationships/image" Target="file:///C:\Users\schwarz\cernbox\BLonD_files\Measurements\MD_171114_analysis\data_analysis\1.6e11_4.75_off\lossPatternFFT_1.6e11_4.75_off.png" TargetMode="External"/><Relationship Id="rId10" Type="http://schemas.openxmlformats.org/officeDocument/2006/relationships/image" Target="../media/image61.png"/><Relationship Id="rId19" Type="http://schemas.openxmlformats.org/officeDocument/2006/relationships/image" Target="file:///C:\Users\schwarz\cernbox\BLonD_files\Measurements\MD_171114_analysis\data_analysis\1.6e11_5.5_off\lossPatternFFT_1.6e11_5.5_off.png" TargetMode="External"/><Relationship Id="rId4" Type="http://schemas.openxmlformats.org/officeDocument/2006/relationships/image" Target="../media/image58.png"/><Relationship Id="rId9" Type="http://schemas.openxmlformats.org/officeDocument/2006/relationships/image" Target="file:///C:\Users\schwarz\cernbox\BLonD_files\Measurements\MD_171114_analysis\data_analysis\1.6e11_3.25_off\lossPatternFFT_1.6e11_3.25_off.png" TargetMode="External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file:///C:\Users\schwarz\cernbox\BLonD_files\Measurements\MD_171114_analysis\data_analysis\1.6e11_3.5_off\avgRelBL_FFT_1.6e11_3.5_off.png" TargetMode="External"/><Relationship Id="rId18" Type="http://schemas.openxmlformats.org/officeDocument/2006/relationships/image" Target="../media/image73.png"/><Relationship Id="rId3" Type="http://schemas.openxmlformats.org/officeDocument/2006/relationships/image" Target="file:///C:\Users\schwarz\cernbox\BLonD_files\Measurements\MD_171114_analysis\data_analysis\1.6e11_2.0_off\avgRelBL_FFT_1.6e11_2.0_off.png" TargetMode="External"/><Relationship Id="rId7" Type="http://schemas.openxmlformats.org/officeDocument/2006/relationships/image" Target="file:///C:\Users\schwarz\cernbox\BLonD_files\Measurements\MD_171114_analysis\data_analysis\1.6e11_3.0_off\avgRelBL_FFT_1.6e11_3.0_off.png" TargetMode="External"/><Relationship Id="rId12" Type="http://schemas.openxmlformats.org/officeDocument/2006/relationships/image" Target="../media/image70.png"/><Relationship Id="rId17" Type="http://schemas.openxmlformats.org/officeDocument/2006/relationships/image" Target="file:///C:\Users\schwarz\cernbox\BLonD_files\Measurements\MD_171114_analysis\data_analysis\1.6e11_4.0_off\avgRelBL_FFT_1.6e11_4.0_off.png" TargetMode="External"/><Relationship Id="rId2" Type="http://schemas.openxmlformats.org/officeDocument/2006/relationships/image" Target="../media/image32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file:///C:\Users\schwarz\cernbox\BLonD_files\Measurements\MD_171114_analysis\data_analysis\1.6e11_4.5_off\avgRelBL_FFT_1.6e11_4.5_off.png" TargetMode="External"/><Relationship Id="rId5" Type="http://schemas.openxmlformats.org/officeDocument/2006/relationships/image" Target="file:///C:\Users\schwarz\cernbox\BLonD_files\Measurements\MD_171114_analysis\data_analysis\1.6e11_2.5_off\avgRelBL_FFT_1.6e11_2.5_off.png" TargetMode="External"/><Relationship Id="rId15" Type="http://schemas.openxmlformats.org/officeDocument/2006/relationships/image" Target="file:///C:\Users\schwarz\cernbox\BLonD_files\Measurements\MD_171114_analysis\data_analysis\1.6e11_4.75_off\avgRelBL_FFT_1.6e11_4.75_off.png" TargetMode="External"/><Relationship Id="rId10" Type="http://schemas.openxmlformats.org/officeDocument/2006/relationships/image" Target="../media/image69.png"/><Relationship Id="rId19" Type="http://schemas.openxmlformats.org/officeDocument/2006/relationships/image" Target="file:///C:\Users\schwarz\cernbox\BLonD_files\Measurements\MD_171114_analysis\data_analysis\1.6e11_5.5_off\avgRelBL_FFT_1.6e11_5.5_off.png" TargetMode="External"/><Relationship Id="rId4" Type="http://schemas.openxmlformats.org/officeDocument/2006/relationships/image" Target="../media/image66.png"/><Relationship Id="rId9" Type="http://schemas.openxmlformats.org/officeDocument/2006/relationships/image" Target="file:///C:\Users\schwarz\cernbox\BLonD_files\Measurements\MD_171114_analysis\data_analysis\1.6e11_3.25_off\avgRelBL_FFT_1.6e11_3.25_off.png" TargetMode="External"/><Relationship Id="rId1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file:///C:\Users\schwarz\cernbox\BLonD_files\Measurements\MD_171114_analysis\data_analysis\1.6e11_3.25_off\relBunchIntFFT_1.6e11_3.25_off.png" TargetMode="External"/><Relationship Id="rId18" Type="http://schemas.openxmlformats.org/officeDocument/2006/relationships/image" Target="../media/image81.png"/><Relationship Id="rId3" Type="http://schemas.openxmlformats.org/officeDocument/2006/relationships/image" Target="file:///C:\Users\schwarz\cernbox\BLonD_files\Measurements\MD_171114_analysis\data_analysis\1.6e11_2.0_off\relBunchIntFFT_1.6e11_2.0_off.png" TargetMode="External"/><Relationship Id="rId7" Type="http://schemas.openxmlformats.org/officeDocument/2006/relationships/image" Target="file:///C:\Users\schwarz\cernbox\BLonD_files\Measurements\MD_171114_analysis\data_analysis\1.6e11_3.0_off\relBunchIntFFT_1.6e11_3.0_off.png" TargetMode="External"/><Relationship Id="rId12" Type="http://schemas.openxmlformats.org/officeDocument/2006/relationships/image" Target="../media/image78.png"/><Relationship Id="rId17" Type="http://schemas.openxmlformats.org/officeDocument/2006/relationships/image" Target="file:///C:\Users\schwarz\cernbox\BLonD_files\Measurements\MD_171114_analysis\data_analysis\1.6e11_4.0_off\relBunchIntFFT_1.6e11_4.0_off.png" TargetMode="External"/><Relationship Id="rId2" Type="http://schemas.openxmlformats.org/officeDocument/2006/relationships/image" Target="../media/image33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file:///C:\Users\schwarz\cernbox\BLonD_files\Measurements\MD_171114_analysis\data_analysis\1.6e11_4.5_off\relBunchIntFFT_1.6e11_4.5_off.png" TargetMode="External"/><Relationship Id="rId5" Type="http://schemas.openxmlformats.org/officeDocument/2006/relationships/image" Target="file:///C:\Users\schwarz\cernbox\BLonD_files\Measurements\MD_171114_analysis\data_analysis\1.6e11_2.5_off\relBunchIntFFT_1.6e11_2.5_off.png" TargetMode="External"/><Relationship Id="rId15" Type="http://schemas.openxmlformats.org/officeDocument/2006/relationships/image" Target="file:///C:\Users\schwarz\cernbox\BLonD_files\Measurements\MD_171114_analysis\data_analysis\1.6e11_4.75_off\relBunchIntFFT_1.6e11_4.75_off.png" TargetMode="External"/><Relationship Id="rId10" Type="http://schemas.openxmlformats.org/officeDocument/2006/relationships/image" Target="../media/image77.png"/><Relationship Id="rId19" Type="http://schemas.openxmlformats.org/officeDocument/2006/relationships/image" Target="file:///C:\Users\schwarz\cernbox\BLonD_files\Measurements\MD_171114_analysis\data_analysis\1.6e11_5.5_off\relBunchIntFFT_1.6e11_5.5_off.png" TargetMode="External"/><Relationship Id="rId4" Type="http://schemas.openxmlformats.org/officeDocument/2006/relationships/image" Target="../media/image74.png"/><Relationship Id="rId9" Type="http://schemas.openxmlformats.org/officeDocument/2006/relationships/image" Target="file:///C:\Users\schwarz\cernbox\BLonD_files\Measurements\MD_171114_analysis\data_analysis\1.6e11_3.5_off\relBunchIntFFT_1.6e11_3.5_off.png" TargetMode="External"/><Relationship Id="rId1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file:///C:\Users\schwarz\cernbox\BLonD_files\Measurements\MD_171114_analysis\data_analysis\1.6e11_3.25_off\avgBP_1.6e11_3.25_off.png" TargetMode="External"/><Relationship Id="rId18" Type="http://schemas.openxmlformats.org/officeDocument/2006/relationships/image" Target="../media/image89.png"/><Relationship Id="rId3" Type="http://schemas.openxmlformats.org/officeDocument/2006/relationships/image" Target="file:///C:\Users\schwarz\cernbox\BLonD_files\Measurements\MD_171114_analysis\data_analysis\1.6e11_2.0_off\avgBP_1.6e11_2.0_off.png" TargetMode="External"/><Relationship Id="rId7" Type="http://schemas.openxmlformats.org/officeDocument/2006/relationships/image" Target="file:///C:\Users\schwarz\cernbox\BLonD_files\Measurements\MD_171114_analysis\data_analysis\1.6e11_3.0_off\avgBP_1.6e11_3.0_off.png" TargetMode="External"/><Relationship Id="rId12" Type="http://schemas.openxmlformats.org/officeDocument/2006/relationships/image" Target="../media/image86.png"/><Relationship Id="rId17" Type="http://schemas.openxmlformats.org/officeDocument/2006/relationships/image" Target="file:///C:\Users\schwarz\cernbox\BLonD_files\Measurements\MD_171114_analysis\data_analysis\1.6e11_4.0_off\avgBP_1.6e11_4.0_off.png" TargetMode="External"/><Relationship Id="rId2" Type="http://schemas.openxmlformats.org/officeDocument/2006/relationships/image" Target="../media/image41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file:///C:\Users\schwarz\cernbox\BLonD_files\Measurements\MD_171114_analysis\data_analysis\1.6e11_4.5_off\avgBP_1.6e11_4.5_off.png" TargetMode="External"/><Relationship Id="rId5" Type="http://schemas.openxmlformats.org/officeDocument/2006/relationships/image" Target="file:///C:\Users\schwarz\cernbox\BLonD_files\Measurements\MD_171114_analysis\data_analysis\1.6e11_2.5_off\avgBP_1.6e11_2.5_off.png" TargetMode="External"/><Relationship Id="rId15" Type="http://schemas.openxmlformats.org/officeDocument/2006/relationships/image" Target="file:///C:\Users\schwarz\cernbox\BLonD_files\Measurements\MD_171114_analysis\data_analysis\1.6e11_4.75_off\avgBP_1.6e11_4.75_off.png" TargetMode="External"/><Relationship Id="rId10" Type="http://schemas.openxmlformats.org/officeDocument/2006/relationships/image" Target="../media/image85.png"/><Relationship Id="rId19" Type="http://schemas.openxmlformats.org/officeDocument/2006/relationships/image" Target="file:///C:\Users\schwarz\cernbox\BLonD_files\Measurements\MD_171114_analysis\data_analysis\1.6e11_5.5_off\avgBP_1.6e11_5.5_off.png" TargetMode="External"/><Relationship Id="rId4" Type="http://schemas.openxmlformats.org/officeDocument/2006/relationships/image" Target="../media/image82.png"/><Relationship Id="rId9" Type="http://schemas.openxmlformats.org/officeDocument/2006/relationships/image" Target="file:///C:\Users\schwarz\cernbox\BLonD_files\Measurements\MD_171114_analysis\data_analysis\1.6e11_3.5_off\avgBP_1.6e11_3.5_off.png" TargetMode="External"/><Relationship Id="rId1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file:///C:\Users\schwarz\cernbox\BLonD_files\Measurements\MD_171114_analysis\data_analysis\1.6e11_3.5_off\lossVSinjLength_1.6e11_3.5_off.png" TargetMode="External"/><Relationship Id="rId18" Type="http://schemas.openxmlformats.org/officeDocument/2006/relationships/image" Target="../media/image97.png"/><Relationship Id="rId3" Type="http://schemas.openxmlformats.org/officeDocument/2006/relationships/image" Target="file:///C:\Users\schwarz\cernbox\BLonD_files\Measurements\MD_171114_analysis\data_analysis\1.6e11_2.0_off\lossVSinjLength_1.6e11_2.0_off.png" TargetMode="External"/><Relationship Id="rId7" Type="http://schemas.openxmlformats.org/officeDocument/2006/relationships/image" Target="file:///C:\Users\schwarz\cernbox\BLonD_files\Measurements\MD_171114_analysis\data_analysis\1.6e11_3.0_off\lossVSinjLength_1.6e11_3.0_off.png" TargetMode="External"/><Relationship Id="rId12" Type="http://schemas.openxmlformats.org/officeDocument/2006/relationships/image" Target="../media/image94.png"/><Relationship Id="rId17" Type="http://schemas.openxmlformats.org/officeDocument/2006/relationships/image" Target="file:///C:\Users\schwarz\cernbox\BLonD_files\Measurements\MD_171114_analysis\data_analysis\1.6e11_4.0_off\lossVSinjLength_1.6e11_4.0_off.png" TargetMode="External"/><Relationship Id="rId2" Type="http://schemas.openxmlformats.org/officeDocument/2006/relationships/image" Target="../media/image38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file:///C:\Users\schwarz\cernbox\BLonD_files\Measurements\MD_171114_analysis\data_analysis\1.6e11_4.5_off\lossVSinjLength_1.6e11_4.5_off.png" TargetMode="External"/><Relationship Id="rId5" Type="http://schemas.openxmlformats.org/officeDocument/2006/relationships/image" Target="file:///C:\Users\schwarz\cernbox\BLonD_files\Measurements\MD_171114_analysis\data_analysis\1.6e11_2.5_off\lossVSinjLength_1.6e11_2.5_off.png" TargetMode="External"/><Relationship Id="rId15" Type="http://schemas.openxmlformats.org/officeDocument/2006/relationships/image" Target="file:///C:\Users\schwarz\cernbox\BLonD_files\Measurements\MD_171114_analysis\data_analysis\1.6e11_4.75_off\lossVSinjLength_1.6e11_4.75_off.png" TargetMode="External"/><Relationship Id="rId10" Type="http://schemas.openxmlformats.org/officeDocument/2006/relationships/image" Target="../media/image93.png"/><Relationship Id="rId19" Type="http://schemas.openxmlformats.org/officeDocument/2006/relationships/image" Target="file:///C:\Users\schwarz\cernbox\BLonD_files\Measurements\MD_171114_analysis\data_analysis\1.6e11_5.5_off\lossVSinjLength_1.6e11_5.5_off.png" TargetMode="External"/><Relationship Id="rId4" Type="http://schemas.openxmlformats.org/officeDocument/2006/relationships/image" Target="../media/image90.png"/><Relationship Id="rId9" Type="http://schemas.openxmlformats.org/officeDocument/2006/relationships/image" Target="file:///C:\Users\schwarz\cernbox\BLonD_files\Measurements\MD_171114_analysis\data_analysis\1.6e11_3.25_off\lossVSinjLength_1.6e11_3.25_off.png" TargetMode="External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file:///C:\Users\schwarz\cernbox\BLonD_files\Measurements\MD_171114_analysis\data_analysis\1.6e11_3.5_off\lossVSinjIntensity_1.6e11_3.5_off.png" TargetMode="External"/><Relationship Id="rId18" Type="http://schemas.openxmlformats.org/officeDocument/2006/relationships/image" Target="../media/image105.png"/><Relationship Id="rId3" Type="http://schemas.openxmlformats.org/officeDocument/2006/relationships/image" Target="file:///C:\Users\schwarz\cernbox\BLonD_files\Measurements\MD_171114_analysis\data_analysis\1.6e11_2.0_off\lossVSinjIntensity_1.6e11_2.0_off.png" TargetMode="External"/><Relationship Id="rId7" Type="http://schemas.openxmlformats.org/officeDocument/2006/relationships/image" Target="file:///C:\Users\schwarz\cernbox\BLonD_files\Measurements\MD_171114_analysis\data_analysis\1.6e11_3.0_off\lossVSinjIntensity_1.6e11_3.0_off.png" TargetMode="External"/><Relationship Id="rId12" Type="http://schemas.openxmlformats.org/officeDocument/2006/relationships/image" Target="../media/image102.png"/><Relationship Id="rId17" Type="http://schemas.openxmlformats.org/officeDocument/2006/relationships/image" Target="file:///C:\Users\schwarz\cernbox\BLonD_files\Measurements\MD_171114_analysis\data_analysis\1.6e11_4.0_off\lossVSinjIntensity_1.6e11_4.0_off.png" TargetMode="External"/><Relationship Id="rId2" Type="http://schemas.openxmlformats.org/officeDocument/2006/relationships/image" Target="../media/image39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file:///C:\Users\schwarz\cernbox\BLonD_files\Measurements\MD_171114_analysis\data_analysis\1.6e11_4.5_off\lossVSinjIntensity_1.6e11_4.5_off.png" TargetMode="External"/><Relationship Id="rId5" Type="http://schemas.openxmlformats.org/officeDocument/2006/relationships/image" Target="file:///C:\Users\schwarz\cernbox\BLonD_files\Measurements\MD_171114_analysis\data_analysis\1.6e11_2.5_off\lossVSinjIntensity_1.6e11_2.5_off.png" TargetMode="External"/><Relationship Id="rId15" Type="http://schemas.openxmlformats.org/officeDocument/2006/relationships/image" Target="file:///C:\Users\schwarz\cernbox\BLonD_files\Measurements\MD_171114_analysis\data_analysis\1.6e11_4.75_off\lossVSinjIntensity_1.6e11_4.75_off.png" TargetMode="External"/><Relationship Id="rId10" Type="http://schemas.openxmlformats.org/officeDocument/2006/relationships/image" Target="../media/image101.png"/><Relationship Id="rId19" Type="http://schemas.openxmlformats.org/officeDocument/2006/relationships/image" Target="file:///C:\Users\schwarz\cernbox\BLonD_files\Measurements\MD_171114_analysis\data_analysis\1.6e11_5.5_off\lossVSinjIntensity_1.6e11_5.5_off.png" TargetMode="External"/><Relationship Id="rId4" Type="http://schemas.openxmlformats.org/officeDocument/2006/relationships/image" Target="../media/image98.png"/><Relationship Id="rId9" Type="http://schemas.openxmlformats.org/officeDocument/2006/relationships/image" Target="file:///C:\Users\schwarz\cernbox\BLonD_files\Measurements\MD_171114_analysis\data_analysis\1.6e11_3.25_off\lossVSinjIntensity_1.6e11_3.25_off.png" TargetMode="External"/><Relationship Id="rId1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track_FB_reduction_halo\data_analysis\max_mu_bunch_rotation\keinHalo_int1.7_Vmain2.0\los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file:///C:\Users\schwarz\cernbox\BLonD_files\Simulations\simulation_results\OTFB_vs_FBreduction\rms13.5ns_full20ns\rms13.5ns_full20ns_profile.png" TargetMode="External"/><Relationship Id="rId3" Type="http://schemas.openxmlformats.org/officeDocument/2006/relationships/image" Target="file:///C:\Users\schwarz\cernbox\BLonD_files\Simulations\simulation_results\OTFB_vs_FBreduction\rms13.0ns_full15ns\rms13.0ns_full15ns_V2.0_density.png" TargetMode="External"/><Relationship Id="rId7" Type="http://schemas.openxmlformats.org/officeDocument/2006/relationships/image" Target="file:///C:\Users\schwarz\cernbox\BLonD_files\Simulations\simulation_results\OTFB_vs_FBreduction\rms14.0ns_full25ns\rms14.0ns_full25ns_V2.0_density.png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file:///C:\Users\schwarz\cernbox\BLonD_files\Simulations\simulation_results\OTFB_vs_FBreduction\rms13.5ns_full20ns\rms13.5ns_full20ns_V2.0_density.png" TargetMode="External"/><Relationship Id="rId5" Type="http://schemas.openxmlformats.org/officeDocument/2006/relationships/image" Target="file:///C:\Users\schwarz\cernbox\BLonD_files\Simulations\simulation_results\OTFB_vs_FBreduction\rms13.0ns_full15ns\rms13.0ns_full15ns_profile.pn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file:///C:\Users\schwarz\cernbox\BLonD_files\Simulations\simulation_results\OTFB_vs_FBreduction\rms14.0ns_full25ns\rms14.0ns_full25ns_profile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file:///C:\Users\schwarz\cernbox\BLonD_files\Simulations\OTFB_vs_FBreduction\data_analysis\rms13.0ns_full15ns\ImpRed\ImpRed_int0.0e11_V3.5\intensity.png" TargetMode="External"/><Relationship Id="rId3" Type="http://schemas.openxmlformats.org/officeDocument/2006/relationships/image" Target="file:///C:\Users\schwarz\cernbox\BLonD_files\Simulations\OTFB_vs_FBreduction\data_analysis\rms13.0ns_full15ns\ImpRed\ImpRed_int0.0e11_V2.0\intensity.png" TargetMode="External"/><Relationship Id="rId7" Type="http://schemas.openxmlformats.org/officeDocument/2006/relationships/image" Target="file:///C:\Users\schwarz\cernbox\BLonD_files\Simulations\OTFB_vs_FBreduction\data_analysis\rms14.0ns_full25ns\ImpRed\ImpRed_int0.0e11_V3.5\intensity.png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file:///C:\Users\schwarz\cernbox\BLonD_files\Simulations\OTFB_vs_FBreduction\data_analysis\rms13.5ns_full20ns\ImpRed\ImpRed_int0.0e11_V3.5\intensity.png" TargetMode="External"/><Relationship Id="rId5" Type="http://schemas.openxmlformats.org/officeDocument/2006/relationships/image" Target="file:///C:\Users\schwarz\cernbox\BLonD_files\Simulations\OTFB_vs_FBreduction\data_analysis\rms14.0ns_full25ns\ImpRed\ImpRed_int0.0e11_V2.0\intensity.png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file:///C:\Users\schwarz\cernbox\BLonD_files\Simulations\OTFB_vs_FBreduction\data_analysis\rms13.5ns_full20ns\ImpRed\ImpRed_int0.0e11_V2.0\intensity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file:///C:\Users\schwarz\cernbox\BLonD_files\Simulations\OTFB_vs_FBreduction\data_analysis\rms14.0ns_full25ns\ImpRed\ImpRed_int1.7e11_V2.0_PL212b_FullImp\loss.png" TargetMode="External"/><Relationship Id="rId3" Type="http://schemas.openxmlformats.org/officeDocument/2006/relationships/image" Target="file:///C:\Users\schwarz\cernbox\BLonD_files\Measurements\MD_171114_analysis\data_analysis\1.6e11_2.0_off\avgIntensityZoom1.6e11_2.0_off.png" TargetMode="External"/><Relationship Id="rId7" Type="http://schemas.openxmlformats.org/officeDocument/2006/relationships/image" Target="file:///C:\Users\schwarz\cernbox\BLonD_files\Simulations\OTFB_vs_FBreduction\data_analysis\1s_sim\rms13.5ns_full20ns\ImpRed\ImpRed_int1.7e11_V2.0_PL212b_FullImp\intensity.png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file:///C:\Users\schwarz\cernbox\BLonD_files\Simulations\OTFB_vs_FBreduction\data_analysis\rms14.0ns_full25ns\ImpRed\ImpRed_int1.7e11_V2.0_PL212b_FullImp\intensity.png" TargetMode="External"/><Relationship Id="rId5" Type="http://schemas.openxmlformats.org/officeDocument/2006/relationships/image" Target="file:///C:\Users\schwarz\cernbox\BLonD_files\Measurements\MD_171114_analysis\data_analysis\1.6e11_2.0_off\lossPattern_1.6e11_2.0_off.png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file:///C:\Users\schwarz\cernbox\BLonD_files\Simulations\OTFB_vs_FBreduction\data_analysis\1s_sim\rms13.5ns_full20ns\ImpRed\ImpRed_int1.7e11_V2.0_PL212b_FullImp\loss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file:///C:\Users\schwarz\cernbox\BLonD_files\Measurements\MD_171114_analysis\data_analysis\1.6e11_2.0_off\injBL_1.6e11_2.0_off.png" TargetMode="External"/><Relationship Id="rId7" Type="http://schemas.openxmlformats.org/officeDocument/2006/relationships/image" Target="file:///C:\Users\schwarz\cernbox\BLonD_files\Measurements\MD_171114_analysis\data_analysis\1.6e11_2.0_off\avgRelBL_FFT_1.6e11_2.0_off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file:///C:\Users\schwarz\cernbox\BLonD_files\Measurements\MD_171114_analysis\data_analysis\1.6e11_2.0_off\relBunchInt_1.6e11_2.0_off.png" TargetMode="External"/><Relationship Id="rId4" Type="http://schemas.openxmlformats.org/officeDocument/2006/relationships/image" Target="../media/image31.png"/><Relationship Id="rId9" Type="http://schemas.openxmlformats.org/officeDocument/2006/relationships/image" Target="file:///C:\Users\schwarz\cernbox\BLonD_files\Measurements\MD_171114_analysis\data_analysis\1.6e11_2.0_off\relBunchIntFFT_1.6e11_2.0_off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293725"/>
            <a:ext cx="8226854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Update on loss studies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02/13/18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LIU-SPS BD WG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199" y="4601980"/>
            <a:ext cx="8611849" cy="1476531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Acknowledgements:</a:t>
            </a:r>
          </a:p>
          <a:p>
            <a:r>
              <a:rPr lang="en-US" sz="1800" dirty="0" smtClean="0"/>
              <a:t>A. Lasheen, </a:t>
            </a:r>
            <a:r>
              <a:rPr lang="en-US" sz="1800" dirty="0"/>
              <a:t>J</a:t>
            </a:r>
            <a:r>
              <a:rPr lang="en-US" sz="1800" dirty="0" smtClean="0"/>
              <a:t>. </a:t>
            </a:r>
            <a:r>
              <a:rPr lang="en-US" sz="1800" dirty="0" err="1" smtClean="0"/>
              <a:t>Repond</a:t>
            </a:r>
            <a:r>
              <a:rPr lang="en-US" sz="1800" dirty="0" smtClean="0"/>
              <a:t>, E. </a:t>
            </a:r>
            <a:r>
              <a:rPr lang="en-US" sz="1800" dirty="0" err="1" smtClean="0"/>
              <a:t>Shaposhnikova</a:t>
            </a:r>
            <a:r>
              <a:rPr lang="en-US" sz="1800" dirty="0" smtClean="0"/>
              <a:t>, H. Bartosik, V. Kain, T. </a:t>
            </a:r>
            <a:r>
              <a:rPr lang="en-US" sz="1800" dirty="0" err="1" smtClean="0"/>
              <a:t>Bohl</a:t>
            </a:r>
            <a:r>
              <a:rPr lang="en-US" sz="1800" dirty="0" smtClean="0"/>
              <a:t>, G. </a:t>
            </a:r>
            <a:r>
              <a:rPr lang="en-US" sz="1800" dirty="0" err="1" smtClean="0"/>
              <a:t>Papotti</a:t>
            </a:r>
            <a:r>
              <a:rPr lang="en-US" sz="1800" dirty="0" smtClean="0"/>
              <a:t>,</a:t>
            </a:r>
          </a:p>
          <a:p>
            <a:r>
              <a:rPr lang="en-US" sz="1800" dirty="0" smtClean="0"/>
              <a:t>H. </a:t>
            </a:r>
            <a:r>
              <a:rPr lang="en-US" sz="1800" dirty="0" err="1" smtClean="0"/>
              <a:t>Timko</a:t>
            </a:r>
            <a:r>
              <a:rPr lang="en-US" sz="1800" dirty="0" smtClean="0"/>
              <a:t>, P. </a:t>
            </a:r>
            <a:r>
              <a:rPr lang="en-US" sz="1800" dirty="0" err="1" smtClean="0"/>
              <a:t>Baudrenghien</a:t>
            </a:r>
            <a:r>
              <a:rPr lang="en-US" sz="1800" dirty="0" smtClean="0"/>
              <a:t>, P. Kramer, I. Karpov</a:t>
            </a:r>
          </a:p>
          <a:p>
            <a:r>
              <a:rPr lang="en-US" sz="1800" dirty="0" smtClean="0"/>
              <a:t>SPS &amp; PS operator team, </a:t>
            </a:r>
            <a:r>
              <a:rPr lang="en-US" sz="1800" dirty="0" err="1" smtClean="0"/>
              <a:t>BLonD</a:t>
            </a:r>
            <a:r>
              <a:rPr lang="en-US" sz="1800" dirty="0" smtClean="0"/>
              <a:t> dev team</a:t>
            </a:r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7199" y="3548592"/>
            <a:ext cx="2743200" cy="419653"/>
          </a:xfrm>
        </p:spPr>
        <p:txBody>
          <a:bodyPr>
            <a:normAutofit/>
          </a:bodyPr>
          <a:lstStyle/>
          <a:p>
            <a:r>
              <a:rPr lang="en-US" sz="1800" dirty="0"/>
              <a:t>M. </a:t>
            </a:r>
            <a:r>
              <a:rPr lang="en-US" sz="1800" dirty="0" smtClean="0"/>
              <a:t>Schwarz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837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Simulations with different distributions vs measurements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056807" y="1146748"/>
            <a:ext cx="1206708" cy="252150"/>
          </a:xfrm>
        </p:spPr>
        <p:txBody>
          <a:bodyPr/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879"/>
            <a:ext cx="2927999" cy="219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08" y="3702490"/>
            <a:ext cx="3024000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4" y="1506491"/>
            <a:ext cx="2927999" cy="2195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83" y="3748860"/>
            <a:ext cx="2928000" cy="219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8" y="1478450"/>
            <a:ext cx="2927998" cy="2195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67" y="3702490"/>
            <a:ext cx="2928000" cy="219600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23406" y="5977984"/>
            <a:ext cx="8529403" cy="676857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Modulation of bunch length leads to stronger loss modulation compared to intensity modulation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modulating bunch lengths, losses decrease for last bunches!?</a:t>
            </a:r>
            <a:endParaRPr lang="en-US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470223" y="971209"/>
            <a:ext cx="2443397" cy="437683"/>
          </a:xfrm>
          <a:prstGeom prst="rect">
            <a:avLst/>
          </a:prstGeom>
        </p:spPr>
        <p:txBody>
          <a:bodyPr vert="horz" lIns="45720" tIns="0" rIns="45720" bIns="0" anchor="b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Modulation of bunch intensity</a:t>
            </a:r>
          </a:p>
          <a:p>
            <a:r>
              <a:rPr lang="en-US" dirty="0" smtClean="0"/>
              <a:t>(distribution 3)</a:t>
            </a:r>
            <a:endParaRPr lang="en-GB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558197" y="922900"/>
            <a:ext cx="2398425" cy="55555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Modulation of bunch </a:t>
            </a:r>
            <a:r>
              <a:rPr lang="en-US" dirty="0" smtClean="0"/>
              <a:t>length</a:t>
            </a:r>
          </a:p>
          <a:p>
            <a:r>
              <a:rPr lang="en-US" dirty="0" smtClean="0"/>
              <a:t>(based on distribution 2)</a:t>
            </a:r>
            <a:endParaRPr lang="en-GB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23406" y="442210"/>
            <a:ext cx="8897188" cy="277318"/>
          </a:xfrm>
          <a:prstGeom prst="rect">
            <a:avLst/>
          </a:prstGeom>
        </p:spPr>
        <p:txBody>
          <a:bodyPr vert="horz" lIns="34290" tIns="0" rIns="3429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1.7e11 ppb; V</a:t>
            </a:r>
            <a:r>
              <a:rPr lang="en-US" baseline="-25000" dirty="0" smtClean="0"/>
              <a:t>200</a:t>
            </a:r>
            <a:r>
              <a:rPr lang="en-US" dirty="0" smtClean="0"/>
              <a:t>=2.0MV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02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2" y="1235391"/>
            <a:ext cx="2924812" cy="21936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Correlations with losses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235391"/>
            <a:ext cx="2924812" cy="2193609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0"/>
          </p:nvPr>
        </p:nvSpPr>
        <p:spPr>
          <a:xfrm>
            <a:off x="178722" y="560709"/>
            <a:ext cx="8215769" cy="4196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after 1s correlated with injected bunch length, but no correlation with injected intensity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11" y="1235390"/>
            <a:ext cx="2924812" cy="21936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" y="4456023"/>
            <a:ext cx="2924812" cy="2193609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87917" y="3912591"/>
            <a:ext cx="8215769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positions change -&gt; reproduced in simulations?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8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0" y="2241169"/>
            <a:ext cx="3049334" cy="2287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4" y="503459"/>
            <a:ext cx="1876967" cy="14077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Simulated losses for high intensity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9520" y="1933392"/>
            <a:ext cx="903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present</a:t>
            </a:r>
            <a:endParaRPr lang="en-GB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8" y="4468270"/>
            <a:ext cx="3008316" cy="2256237"/>
          </a:xfrm>
          <a:prstGeom prst="rect">
            <a:avLst/>
          </a:prstGeom>
        </p:spPr>
      </p:pic>
      <p:sp>
        <p:nvSpPr>
          <p:cNvPr id="23" name="Text Placeholder 2"/>
          <p:cNvSpPr txBox="1">
            <a:spLocks/>
          </p:cNvSpPr>
          <p:nvPr/>
        </p:nvSpPr>
        <p:spPr>
          <a:xfrm>
            <a:off x="162580" y="537859"/>
            <a:ext cx="3862279" cy="1313425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parameters </a:t>
            </a:r>
            <a:r>
              <a:rPr lang="en-US" b="1" dirty="0" smtClean="0"/>
              <a:t>present</a:t>
            </a:r>
            <a:r>
              <a:rPr lang="en-US" dirty="0" smtClean="0"/>
              <a:t>: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72 bunches, </a:t>
            </a:r>
            <a:r>
              <a:rPr lang="en-GB" dirty="0" smtClean="0"/>
              <a:t>2.6e11 ppb</a:t>
            </a:r>
            <a:endParaRPr lang="en-US" dirty="0" smtClean="0"/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GB" dirty="0"/>
              <a:t> </a:t>
            </a:r>
            <a:r>
              <a:rPr lang="en-GB" dirty="0" smtClean="0"/>
              <a:t>= 3.5 MV 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Feedback strength at </a:t>
            </a:r>
            <a:r>
              <a:rPr lang="en-US" b="1" dirty="0" smtClean="0"/>
              <a:t>-15 dB reduction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loop</a:t>
            </a:r>
            <a:r>
              <a:rPr lang="en-US" b="1" dirty="0" smtClean="0"/>
              <a:t> averages over 12 bunches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5-section and two 4-section cavities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Present</a:t>
            </a:r>
            <a:r>
              <a:rPr lang="en-US" dirty="0" smtClean="0"/>
              <a:t> SPS impedance model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5405047" y="563359"/>
            <a:ext cx="3862279" cy="1287926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parameters </a:t>
            </a:r>
            <a:r>
              <a:rPr lang="en-US" b="1" dirty="0" smtClean="0"/>
              <a:t>future</a:t>
            </a:r>
            <a:r>
              <a:rPr lang="en-US" dirty="0" smtClean="0"/>
              <a:t>: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72 bunches, </a:t>
            </a:r>
            <a:r>
              <a:rPr lang="en-GB" dirty="0"/>
              <a:t>2.6e11 </a:t>
            </a:r>
            <a:r>
              <a:rPr lang="en-GB" dirty="0" smtClean="0"/>
              <a:t>ppb</a:t>
            </a:r>
            <a:endParaRPr lang="en-US" dirty="0" smtClean="0"/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GB" dirty="0"/>
              <a:t> </a:t>
            </a:r>
            <a:r>
              <a:rPr lang="en-GB" dirty="0" smtClean="0"/>
              <a:t>= 3.5 MV 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Feedback strength at </a:t>
            </a:r>
            <a:r>
              <a:rPr lang="en-US" b="1" dirty="0" smtClean="0"/>
              <a:t>-26 dB reduction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loop</a:t>
            </a:r>
            <a:r>
              <a:rPr lang="en-US" b="1" dirty="0" smtClean="0"/>
              <a:t> averages over all bunches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4-section and four 3-section cavities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Future</a:t>
            </a:r>
            <a:r>
              <a:rPr lang="en-US" dirty="0" smtClean="0"/>
              <a:t> SPS impedance model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84" y="2207634"/>
            <a:ext cx="3049334" cy="2287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42" y="4528170"/>
            <a:ext cx="3008316" cy="2256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1480" y="-2998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18/02/12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268064" y="1930620"/>
            <a:ext cx="903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future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218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99803" y="-7495"/>
            <a:ext cx="8439462" cy="140907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Motivation: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Previously, SPS OTFB modeled by ‘impedance reduction’, i.e. no dynamic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Dynamic OTFB developed for </a:t>
            </a:r>
            <a:r>
              <a:rPr lang="en-US" dirty="0" err="1" smtClean="0"/>
              <a:t>BLonD</a:t>
            </a:r>
            <a:r>
              <a:rPr lang="en-US" dirty="0" smtClean="0"/>
              <a:t> (H. </a:t>
            </a:r>
            <a:r>
              <a:rPr lang="en-US" dirty="0" err="1" smtClean="0"/>
              <a:t>Timko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Here, present first comparisons with measurements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299803" y="1468066"/>
            <a:ext cx="2593299" cy="821113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48 bunches, 1.48e11 ppb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 4.5 MV, Q22 optic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216577" y="1496055"/>
            <a:ext cx="3800008" cy="821113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Simulation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48 bunches, </a:t>
            </a:r>
            <a:r>
              <a:rPr lang="en-US" dirty="0" smtClean="0"/>
              <a:t>1M </a:t>
            </a:r>
            <a:r>
              <a:rPr lang="en-US" dirty="0" smtClean="0"/>
              <a:t>macro-particles per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 4.5 MV, Q22 optic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 full SPS impedance model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5412" y="2511211"/>
            <a:ext cx="7197303" cy="281467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 ‘best settings’ (G_LLRF_4 = 8.0, G_LLRF_5 = 10.0)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0" y="2917005"/>
            <a:ext cx="3633755" cy="2702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44" y="2833887"/>
            <a:ext cx="3745043" cy="2785375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99803" y="5619262"/>
            <a:ext cx="7899817" cy="821113"/>
          </a:xfrm>
          <a:prstGeom prst="rect">
            <a:avLst/>
          </a:prstGeom>
        </p:spPr>
        <p:txBody>
          <a:bodyPr vert="horz" lIns="45720" tIns="0" rIns="45720" bIns="0" anchor="b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Induced voltage in short TWC ‘undershoots’ around turn 10; asymptotic behavior represented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long TWC, OTFB does not reduce induced voltage enough!?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First results with dynamic OTFB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763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99803" y="541971"/>
            <a:ext cx="8439462" cy="134679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inclusion of phase loop, simulated losses are also in quantitative agreement with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Started to investigate influence of different initial distributions on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Assuming future parameters (improved PL, OTFB, SPS impedance), simulations for high intensity yield losses below 2% after 1s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results of dynamic OTFB show good results for 4-section cavity, but not for 5-section cavity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Summary</a:t>
            </a:r>
            <a:endParaRPr lang="en-GB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41177" y="4340132"/>
            <a:ext cx="4040498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Thank you for your attention!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99802" y="2652297"/>
            <a:ext cx="8634335" cy="9486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1s long simulations for different cases to study losses after 1s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losses for last bunches in simulations sometimes smaller?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 work on dynamic OTFB</a:t>
            </a:r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7878" y="2006029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Next steps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070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1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25"/>
            <a:ext cx="2924812" cy="21936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32625"/>
            <a:ext cx="2924812" cy="21936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32625"/>
            <a:ext cx="2924812" cy="21936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234"/>
            <a:ext cx="2924812" cy="21936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9843"/>
            <a:ext cx="2924812" cy="21936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2626234"/>
            <a:ext cx="2924812" cy="21936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819843"/>
            <a:ext cx="2924812" cy="21936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2626234"/>
            <a:ext cx="2924812" cy="21936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819843"/>
            <a:ext cx="2924812" cy="21936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MD 17/11/14: 1.7e11 ppb bunch-by-bunch losses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75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765"/>
            <a:ext cx="2924812" cy="21753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32625"/>
            <a:ext cx="2924812" cy="21936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32625"/>
            <a:ext cx="2924812" cy="21936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234"/>
            <a:ext cx="2924812" cy="21936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9843"/>
            <a:ext cx="2924812" cy="21936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2626234"/>
            <a:ext cx="2924812" cy="21936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819843"/>
            <a:ext cx="2924812" cy="21936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2626234"/>
            <a:ext cx="2924812" cy="21936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819843"/>
            <a:ext cx="2924812" cy="21936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FFT bunch-by-bunch losses -&gt; 10 MHz modulation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09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25"/>
            <a:ext cx="2924812" cy="21936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32625"/>
            <a:ext cx="2924812" cy="21936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32625"/>
            <a:ext cx="2924812" cy="21936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234"/>
            <a:ext cx="2924812" cy="21936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9843"/>
            <a:ext cx="2924812" cy="21936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2626234"/>
            <a:ext cx="2924812" cy="21936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819843"/>
            <a:ext cx="2924812" cy="21936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2626234"/>
            <a:ext cx="2924812" cy="21936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819843"/>
            <a:ext cx="2924812" cy="21936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MD 17/11/14: 1.7e11 ppb FFT of relative 4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FWHM</a:t>
            </a:r>
            <a:r>
              <a:rPr lang="en-US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80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25"/>
            <a:ext cx="2924812" cy="21936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32625"/>
            <a:ext cx="2924812" cy="21936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41765"/>
            <a:ext cx="2924812" cy="21753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628000"/>
            <a:ext cx="2924812" cy="21936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9843"/>
            <a:ext cx="2924812" cy="21936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234"/>
            <a:ext cx="2924812" cy="21570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819843"/>
            <a:ext cx="2924812" cy="21936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2644514"/>
            <a:ext cx="2924812" cy="2157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819843"/>
            <a:ext cx="2924812" cy="21936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MD 17/11/14: 1.7e11 ppb FFT of relative bunch intensity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12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73" y="143823"/>
            <a:ext cx="8226854" cy="94044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8572" y="1084266"/>
            <a:ext cx="7621125" cy="31429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of previous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Simulations with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bunch distributions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loop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Modulated intensity and bunch length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intensity for present and future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results of simulations with dynamic one-turn delay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15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25"/>
            <a:ext cx="2924812" cy="21936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32625"/>
            <a:ext cx="2924812" cy="21936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71" y="441765"/>
            <a:ext cx="2900437" cy="21753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637140"/>
            <a:ext cx="2924812" cy="21753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9843"/>
            <a:ext cx="2924812" cy="21936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" y="2626234"/>
            <a:ext cx="2876064" cy="21570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819843"/>
            <a:ext cx="2924812" cy="21936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58" y="2644514"/>
            <a:ext cx="2876064" cy="2157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819843"/>
            <a:ext cx="2924812" cy="21936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MD 17/11/14: 1.7e11 ppb FFT of relative bunch intensity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79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25"/>
            <a:ext cx="2924812" cy="21936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32625"/>
            <a:ext cx="2924812" cy="21936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32625"/>
            <a:ext cx="2924812" cy="21936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234"/>
            <a:ext cx="2924812" cy="21936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9843"/>
            <a:ext cx="2924812" cy="21936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2626234"/>
            <a:ext cx="2924812" cy="21936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819843"/>
            <a:ext cx="2924812" cy="21936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2626234"/>
            <a:ext cx="2924812" cy="21936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819843"/>
            <a:ext cx="2924812" cy="21936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MD 17/11/14: 1.7e11 ppb loss@1s VS injection bunch length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99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25"/>
            <a:ext cx="2924812" cy="21936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32625"/>
            <a:ext cx="2924812" cy="21936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32625"/>
            <a:ext cx="2924812" cy="21936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234"/>
            <a:ext cx="2924812" cy="21936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9843"/>
            <a:ext cx="2924812" cy="21936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2626234"/>
            <a:ext cx="2924812" cy="21936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2" y="4819843"/>
            <a:ext cx="2924812" cy="21936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2626234"/>
            <a:ext cx="2924812" cy="21936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4" y="4819843"/>
            <a:ext cx="2924812" cy="21936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MD 17/11/14: 1.7e11 ppb loss@1s VS injection bunch intensity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2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821649" y="3368622"/>
            <a:ext cx="2976000" cy="2232000"/>
            <a:chOff x="4821649" y="3557678"/>
            <a:chExt cx="2928477" cy="21963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649" y="3557678"/>
              <a:ext cx="2928477" cy="219635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603696" y="3627160"/>
              <a:ext cx="1843790" cy="147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821649" y="1252549"/>
            <a:ext cx="3024001" cy="2268000"/>
            <a:chOff x="4821649" y="1252550"/>
            <a:chExt cx="2928477" cy="2196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649" y="1252550"/>
              <a:ext cx="2928477" cy="219635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481404" y="1325061"/>
              <a:ext cx="1843790" cy="147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8803" y="1270743"/>
            <a:ext cx="3079735" cy="2271304"/>
            <a:chOff x="1018803" y="1270743"/>
            <a:chExt cx="3079735" cy="22713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03" y="1270743"/>
              <a:ext cx="3079735" cy="227130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806315" y="1343995"/>
              <a:ext cx="1843790" cy="147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018803" y="3368621"/>
            <a:ext cx="3046923" cy="2268000"/>
            <a:chOff x="1018803" y="3467100"/>
            <a:chExt cx="2998559" cy="22489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03" y="3467100"/>
              <a:ext cx="2998559" cy="224891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783830" y="3534993"/>
              <a:ext cx="1843790" cy="147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Measured and simulated losses: previous results</a:t>
            </a:r>
            <a:endParaRPr lang="en-GB" sz="24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86851" y="366625"/>
            <a:ext cx="8897188" cy="790231"/>
          </a:xfrm>
          <a:prstGeom prst="rect">
            <a:avLst/>
          </a:prstGeom>
        </p:spPr>
        <p:txBody>
          <a:bodyPr vert="horz" lIns="34290" tIns="0" rIns="3429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72 </a:t>
            </a:r>
            <a:r>
              <a:rPr lang="en-US" dirty="0"/>
              <a:t>bunches (25ns spacing</a:t>
            </a:r>
            <a:r>
              <a:rPr lang="en-US" dirty="0" smtClean="0"/>
              <a:t>) and Q22 in both measurement and simulation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Measured and simulated intensity obtained by integrating profile +/-0.575 RF-buckets around bunch peak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Example with highest </a:t>
            </a:r>
            <a:r>
              <a:rPr lang="en-US" dirty="0"/>
              <a:t>intensity </a:t>
            </a:r>
            <a:r>
              <a:rPr lang="en-US" dirty="0" smtClean="0"/>
              <a:t>(1.7e11ppb) in </a:t>
            </a:r>
            <a:r>
              <a:rPr lang="en-US" dirty="0"/>
              <a:t>measurements and low V</a:t>
            </a:r>
            <a:r>
              <a:rPr lang="en-US" baseline="-25000" dirty="0"/>
              <a:t>200</a:t>
            </a:r>
            <a:r>
              <a:rPr lang="en-US" dirty="0"/>
              <a:t> </a:t>
            </a:r>
            <a:r>
              <a:rPr lang="en-US" dirty="0" smtClean="0"/>
              <a:t>voltage</a:t>
            </a:r>
            <a:r>
              <a:rPr lang="en-US" dirty="0"/>
              <a:t> </a:t>
            </a:r>
            <a:r>
              <a:rPr lang="en-US" dirty="0" smtClean="0"/>
              <a:t>(2.0MV)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75168" y="116244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97531" y="1156096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108378" y="5695432"/>
            <a:ext cx="437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Shape and time scale agree very well!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8378" y="6084034"/>
            <a:ext cx="847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!"/>
            </a:pPr>
            <a:r>
              <a:rPr lang="en-US" dirty="0" smtClean="0"/>
              <a:t>Simulated losses to high compared to measurements: phase loop not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939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Simulation parameters</a:t>
            </a:r>
            <a:endParaRPr lang="en-GB" sz="2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23406" y="442210"/>
            <a:ext cx="8897188" cy="1431272"/>
          </a:xfrm>
          <a:prstGeom prst="rect">
            <a:avLst/>
          </a:prstGeom>
        </p:spPr>
        <p:txBody>
          <a:bodyPr vert="horz" lIns="34290" tIns="0" rIns="3429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different bunch distributions simulated in the PS (courtesy of A. Lasheen)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/>
              <a:t>Out of the 4M macro-particles, randomly select 1M macro-particles for tracking in the SPS for each of the 72 bunches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/>
              <a:t>Place bunches at center of bare </a:t>
            </a:r>
            <a:r>
              <a:rPr lang="en-US" dirty="0" smtClean="0"/>
              <a:t>RF-bucket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Use ‘impedance reduction’ to model one-turn delay feedback of 200 MHz TWC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Phase loop gain: 5e3 1/s; Radial loop gain: 5e9; PL averages over 12 bunches (hard edge)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939" y="4134330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Bunch parameters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/>
              <p:cNvSpPr txBox="1">
                <a:spLocks/>
              </p:cNvSpPr>
              <p:nvPr/>
            </p:nvSpPr>
            <p:spPr>
              <a:xfrm>
                <a:off x="172873" y="4554342"/>
                <a:ext cx="8897188" cy="1698770"/>
              </a:xfrm>
              <a:prstGeom prst="rect">
                <a:avLst/>
              </a:prstGeom>
            </p:spPr>
            <p:txBody>
              <a:bodyPr vert="horz" lIns="34290" tIns="0" rIns="34290" bIns="0" anchor="b">
                <a:noAutofit/>
              </a:bodyPr>
              <a:lstStyle>
                <a:lvl1pPr marL="0" indent="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None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None/>
                  <a:defRPr kumimoji="0"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Same methods used to analyze measured and simulated bunch profiles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Bunch </a:t>
                </a:r>
                <a:r>
                  <a:rPr lang="en-US" dirty="0"/>
                  <a:t>intensity obtained by integrating profile +/-0.575 RF-buckets around bunch peak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Bunch length obtained from FWHM and converted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𝐹𝑊𝐻𝑀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𝐹𝑊𝐻𝑀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⁡(2)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Bunch position relative to bare RF-bucket spaced 25ns apart (1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bunch assumed to be at center of RF-bucket)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Bunch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𝑖𝑛𝑡𝑒𝑛𝑠𝑖𝑡𝑦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𝑖𝑛𝑡𝑒𝑛𝑠𝑖𝑡𝑦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𝑖𝑛𝑡𝑒𝑛𝑠𝑖𝑡𝑦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" y="4554342"/>
                <a:ext cx="8897188" cy="1698770"/>
              </a:xfrm>
              <a:prstGeom prst="rect">
                <a:avLst/>
              </a:prstGeom>
              <a:blipFill>
                <a:blip r:embed="rId2"/>
                <a:stretch>
                  <a:fillRect l="-548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73939" y="2038220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Measurement setup</a:t>
            </a:r>
            <a:endParaRPr lang="en-GB" sz="24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23406" y="2570139"/>
            <a:ext cx="8897188" cy="1132431"/>
          </a:xfrm>
          <a:prstGeom prst="rect">
            <a:avLst/>
          </a:prstGeom>
        </p:spPr>
        <p:txBody>
          <a:bodyPr vert="horz" lIns="34290" tIns="0" rIns="3429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MD 17/11/14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72 bunches, Q22 optic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Vary intensity (here only show 1.7e11 ppb) and V</a:t>
            </a:r>
            <a:r>
              <a:rPr lang="en-US" baseline="-25000" dirty="0" smtClean="0"/>
              <a:t>200</a:t>
            </a:r>
            <a:r>
              <a:rPr lang="en-US" dirty="0" smtClean="0"/>
              <a:t> (from 2.0 MV up to 6.0 MV)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FF on/off (here only FF off)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95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87916" y="560308"/>
            <a:ext cx="8650447" cy="102098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different bunch distributions simulated in the PS (courtesy of A. Lasheen)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Out of the 4M macro-particles, randomly select 1M macro-particles for tracking in the SPS for each of the 72 bunches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Place bunches at center of bare RF-bucket 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‘impedance reduction’ method to simulate SPS one-turn delay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SPS impedance model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Simulated particle distributions used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4403" r="3342" b="4625"/>
          <a:stretch/>
        </p:blipFill>
        <p:spPr>
          <a:xfrm>
            <a:off x="75625" y="2048806"/>
            <a:ext cx="2931122" cy="21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6" y="4631237"/>
            <a:ext cx="2831999" cy="21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3460" r="3343" b="3979"/>
          <a:stretch/>
        </p:blipFill>
        <p:spPr>
          <a:xfrm>
            <a:off x="6126355" y="2048806"/>
            <a:ext cx="2899831" cy="21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85" y="4640319"/>
            <a:ext cx="2832001" cy="21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t="3473" r="3402" b="3735"/>
          <a:stretch/>
        </p:blipFill>
        <p:spPr>
          <a:xfrm>
            <a:off x="3121294" y="2048806"/>
            <a:ext cx="2901412" cy="21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78" y="4631237"/>
            <a:ext cx="2832000" cy="21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0384" y="167947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Distribution 2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91" y="167947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Distribution 1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4591" y="167947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Distribution 3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Simulated bunch intensity, no beam loading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" y="2011550"/>
            <a:ext cx="2902972" cy="2159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36" y="1983332"/>
            <a:ext cx="2965836" cy="218730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87917" y="413166"/>
            <a:ext cx="8111703" cy="5911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 bunch intensity -&gt; losses due to overlap of bunch distribution with RF-bucket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70" y="4587924"/>
            <a:ext cx="3052202" cy="225099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87917" y="3864708"/>
            <a:ext cx="8793755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n-US" baseline="-25000" dirty="0"/>
              <a:t>200</a:t>
            </a:r>
            <a:r>
              <a:rPr lang="en-US" dirty="0"/>
              <a:t> = </a:t>
            </a:r>
            <a:r>
              <a:rPr lang="en-US" dirty="0" smtClean="0"/>
              <a:t>3.5 </a:t>
            </a:r>
            <a:r>
              <a:rPr lang="en-US" dirty="0"/>
              <a:t>MV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76" y="1985653"/>
            <a:ext cx="2985153" cy="2238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70" y="4536647"/>
            <a:ext cx="2813660" cy="2092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" y="4438400"/>
            <a:ext cx="3052201" cy="2289151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/>
        </p:nvSpPr>
        <p:spPr>
          <a:xfrm>
            <a:off x="87917" y="1470936"/>
            <a:ext cx="6029467" cy="59117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 2.0 MV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57003" y="210215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0% losses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223" y="210215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 1% losses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6718" y="205870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 1% losses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995" y="453664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0% losses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2623" y="465575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 0% losses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6718" y="469721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 1% losses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2788" y="142983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Distribution 2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995" y="142983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Distribution 1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6995" y="142983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Distribution 3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5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Simulations </a:t>
            </a:r>
            <a:r>
              <a:rPr lang="en-US" sz="2400" dirty="0" smtClean="0"/>
              <a:t>phase loop</a:t>
            </a:r>
            <a:endParaRPr lang="en-GB" sz="2400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23406" y="442210"/>
            <a:ext cx="8897188" cy="415982"/>
          </a:xfrm>
          <a:prstGeom prst="rect">
            <a:avLst/>
          </a:prstGeom>
        </p:spPr>
        <p:txBody>
          <a:bodyPr vert="horz" lIns="34290" tIns="0" rIns="3429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1.7e11 ppb; </a:t>
            </a: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=2.0MV; distribution 2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57200" y="971209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ImpRed_int1.7e11_V2.0_PL212b_FullIm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932795"/>
            <a:ext cx="6096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0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Simulations with different distributions vs measurements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056807" y="1146748"/>
            <a:ext cx="1206708" cy="252150"/>
          </a:xfrm>
        </p:spPr>
        <p:txBody>
          <a:bodyPr/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879"/>
            <a:ext cx="2927999" cy="219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1" y="3702490"/>
            <a:ext cx="3024000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4" y="1506490"/>
            <a:ext cx="2927999" cy="219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83" y="3748860"/>
            <a:ext cx="3024000" cy="226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8" y="1478450"/>
            <a:ext cx="2927999" cy="219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67" y="3702490"/>
            <a:ext cx="3023999" cy="226800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64891" y="5934455"/>
            <a:ext cx="8529403" cy="653722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phase loop, simulated and measured losses also in quantitative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notice modulation of losses in measurements (every 4</a:t>
            </a:r>
            <a:r>
              <a:rPr lang="en-US" baseline="30000" dirty="0" smtClean="0"/>
              <a:t>th</a:t>
            </a:r>
            <a:r>
              <a:rPr lang="en-US" dirty="0" smtClean="0"/>
              <a:t> bunch = 10 MHz)</a:t>
            </a:r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982624" y="1156742"/>
            <a:ext cx="1206708" cy="25215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Distribution 2</a:t>
            </a:r>
            <a:endParaRPr lang="en-GB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006612" y="1154233"/>
            <a:ext cx="1206708" cy="25215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Distribution 3</a:t>
            </a:r>
            <a:endParaRPr lang="en-GB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23406" y="442210"/>
            <a:ext cx="8897188" cy="415982"/>
          </a:xfrm>
          <a:prstGeom prst="rect">
            <a:avLst/>
          </a:prstGeom>
        </p:spPr>
        <p:txBody>
          <a:bodyPr vert="horz" lIns="34290" tIns="0" rIns="3429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1.7e11 ppb; V</a:t>
            </a:r>
            <a:r>
              <a:rPr lang="en-US" baseline="-25000" dirty="0" smtClean="0"/>
              <a:t>200</a:t>
            </a:r>
            <a:r>
              <a:rPr lang="en-US" dirty="0" smtClean="0"/>
              <a:t>=2.0MV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07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0" y="888680"/>
            <a:ext cx="3408000" cy="2556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17" y="12972"/>
            <a:ext cx="8996122" cy="52899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Investigate 10 MHz modulation</a:t>
            </a:r>
            <a:endParaRPr lang="en-GB" sz="24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87916" y="469027"/>
            <a:ext cx="6185467" cy="4196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initial bunch length and intensity modulated with 10 MHz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5" y="998026"/>
            <a:ext cx="3408000" cy="2556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87917" y="5550143"/>
            <a:ext cx="8456476" cy="1120479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model this effect in simulations: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Modulate bunch intensity (# of macro-particles) with pattern [0.9, 0.97, 1.03, 1.1] every four bunches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Modulate bunch length by choosing distributions with 4</a:t>
            </a:r>
            <a:r>
              <a:rPr lang="el-GR" dirty="0" smtClean="0"/>
              <a:t>σ</a:t>
            </a:r>
            <a:r>
              <a:rPr lang="en-US" baseline="-25000" dirty="0" smtClean="0"/>
              <a:t>FWHM</a:t>
            </a:r>
            <a:r>
              <a:rPr lang="en-US" dirty="0" smtClean="0"/>
              <a:t> [4.25ns, 4.17ns, 4.09ns, 3.97ns]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8" y="3340852"/>
            <a:ext cx="3408000" cy="255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5" y="3554382"/>
            <a:ext cx="340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1309</TotalTime>
  <Words>1009</Words>
  <Application>Microsoft Office PowerPoint</Application>
  <PresentationFormat>On-screen Show (4:3)</PresentationFormat>
  <Paragraphs>144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Wingdings</vt:lpstr>
      <vt:lpstr>CERNCorporate4-3</vt:lpstr>
      <vt:lpstr>Update on loss studies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loss studies</dc:title>
  <dc:creator>Markus Schwarz</dc:creator>
  <cp:lastModifiedBy>Markus Schwarz</cp:lastModifiedBy>
  <cp:revision>39</cp:revision>
  <dcterms:created xsi:type="dcterms:W3CDTF">2018-02-12T10:18:40Z</dcterms:created>
  <dcterms:modified xsi:type="dcterms:W3CDTF">2018-02-13T12:54:31Z</dcterms:modified>
</cp:coreProperties>
</file>