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8" r:id="rId2"/>
    <p:sldId id="475" r:id="rId3"/>
    <p:sldId id="482" r:id="rId4"/>
    <p:sldId id="481" r:id="rId5"/>
    <p:sldId id="476" r:id="rId6"/>
    <p:sldId id="483" r:id="rId7"/>
    <p:sldId id="469" r:id="rId8"/>
    <p:sldId id="462" r:id="rId9"/>
    <p:sldId id="471" r:id="rId10"/>
    <p:sldId id="474" r:id="rId11"/>
    <p:sldId id="479" r:id="rId12"/>
    <p:sldId id="424" r:id="rId13"/>
    <p:sldId id="444" r:id="rId14"/>
    <p:sldId id="480" r:id="rId1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5701" autoAdjust="0"/>
  </p:normalViewPr>
  <p:slideViewPr>
    <p:cSldViewPr snapToGrid="0">
      <p:cViewPr varScale="1">
        <p:scale>
          <a:sx n="136" d="100"/>
          <a:sy n="136" d="100"/>
        </p:scale>
        <p:origin x="642" y="168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7/4/2018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52AB-0279-4F27-B745-9AE7AB92DA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9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4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2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6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7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6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6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8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DC8-6F55-4196-AF74-F16077D04169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C2D3-3953-4F42-8A2B-E86AC262FE69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D745-3254-4447-9BDC-0D288F364169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61"/>
            <a:ext cx="8763034" cy="474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F40C-EAE0-418B-9DAF-C536B0BE0BE8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53B0-20B5-47E8-88AD-EA89932192D6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B231-84DF-495C-A11C-A57AFCB400BD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CA08-456A-4D04-B2F0-F403792B2319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C135-2EF0-4C13-A65A-76D8D44F3B73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426C-01B1-4FBD-ABD6-B46EDDA521F4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FC46-6A57-4341-9CD5-40EE69A66A64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5439-BBD8-4453-8C10-9DF78A3EF6D6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35B6-291F-427C-A4C1-77D1E1D5ABD6}" type="datetime1">
              <a:rPr lang="en-US" smtClean="0"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680"/>
            <a:ext cx="7772400" cy="3863302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3600" b="1" dirty="0"/>
              <a:t/>
            </a:r>
            <a:br>
              <a:rPr lang="en-GB" sz="3600" b="1" dirty="0"/>
            </a:br>
            <a:r>
              <a:rPr lang="en-GB" sz="5300" b="1" dirty="0" smtClean="0"/>
              <a:t>Effect of the 80 MHz impedance</a:t>
            </a:r>
            <a:r>
              <a:rPr lang="en-GB" sz="5300" b="1" dirty="0"/>
              <a:t/>
            </a:r>
            <a:br>
              <a:rPr lang="en-GB" sz="5300" b="1" dirty="0"/>
            </a:b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2700" b="1" dirty="0">
                <a:solidFill>
                  <a:schemeClr val="bg1"/>
                </a:solidFill>
              </a:rPr>
              <a:t>s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1800" dirty="0" smtClean="0"/>
              <a:t>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</a:t>
            </a:r>
            <a:r>
              <a:rPr lang="en-GB" sz="1800" dirty="0"/>
              <a:t>of </a:t>
            </a:r>
            <a:r>
              <a:rPr lang="en-GB" sz="1800" dirty="0" smtClean="0"/>
              <a:t>July </a:t>
            </a:r>
            <a:r>
              <a:rPr lang="en-GB" sz="1800" dirty="0"/>
              <a:t>2018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50" y="46229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J. Repond, E. Shaposhnikova</a:t>
            </a:r>
            <a:endParaRPr lang="en-US" sz="2400" i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584" y="5338529"/>
            <a:ext cx="900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Acknowledgements</a:t>
            </a:r>
            <a:r>
              <a:rPr lang="fr-FR" sz="2000" dirty="0"/>
              <a:t>: </a:t>
            </a:r>
            <a:r>
              <a:rPr lang="fr-FR" sz="2000" dirty="0" smtClean="0"/>
              <a:t>A. Farricker, R. Calaga, A</a:t>
            </a:r>
            <a:r>
              <a:rPr lang="fr-FR" sz="2000" dirty="0"/>
              <a:t>. Lasheen, H. Damerau, G. Papotti</a:t>
            </a:r>
            <a:r>
              <a:rPr lang="en-US" sz="2000" dirty="0"/>
              <a:t>, </a:t>
            </a:r>
            <a:r>
              <a:rPr lang="en-US" sz="2000" dirty="0" smtClean="0"/>
              <a:t>  BL</a:t>
            </a:r>
            <a:r>
              <a:rPr lang="en-US" sz="1400" dirty="0" smtClean="0"/>
              <a:t>ON</a:t>
            </a:r>
            <a:r>
              <a:rPr lang="en-US" sz="2000" dirty="0" smtClean="0"/>
              <a:t>D </a:t>
            </a:r>
            <a:r>
              <a:rPr lang="en-US" sz="2000" dirty="0"/>
              <a:t>dev. team.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3613" y="3414223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LIU-SPS </a:t>
            </a:r>
            <a:r>
              <a:rPr lang="fr-CH" dirty="0" err="1"/>
              <a:t>Beam</a:t>
            </a:r>
            <a:r>
              <a:rPr lang="fr-CH" dirty="0"/>
              <a:t> Dynamics </a:t>
            </a:r>
            <a:r>
              <a:rPr lang="fr-CH" dirty="0" err="1"/>
              <a:t>Working</a:t>
            </a:r>
            <a:r>
              <a:rPr lang="fr-CH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" y="37706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err="1" smtClean="0">
                <a:solidFill>
                  <a:schemeClr val="accent1"/>
                </a:solidFill>
              </a:rPr>
              <a:t>Impedance</a:t>
            </a:r>
            <a:r>
              <a:rPr lang="fr-CH" sz="4000" dirty="0" smtClean="0">
                <a:solidFill>
                  <a:schemeClr val="accent1"/>
                </a:solidFill>
              </a:rPr>
              <a:t> of the PS 80 </a:t>
            </a:r>
            <a:r>
              <a:rPr lang="fr-CH" sz="4000" dirty="0">
                <a:solidFill>
                  <a:schemeClr val="accent1"/>
                </a:solidFill>
              </a:rPr>
              <a:t>MHz </a:t>
            </a:r>
            <a:r>
              <a:rPr lang="fr-CH" sz="4000" dirty="0" err="1" smtClean="0">
                <a:solidFill>
                  <a:schemeClr val="accent1"/>
                </a:solidFill>
              </a:rPr>
              <a:t>cavities</a:t>
            </a:r>
            <a:r>
              <a:rPr lang="fr-CH" sz="4000" dirty="0" smtClean="0">
                <a:solidFill>
                  <a:schemeClr val="accent1"/>
                </a:solidFill>
              </a:rPr>
              <a:t> in SPS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DF44A3-3311-4E4C-B316-1997AD8CDA4A}"/>
              </a:ext>
            </a:extLst>
          </p:cNvPr>
          <p:cNvSpPr txBox="1"/>
          <p:nvPr/>
        </p:nvSpPr>
        <p:spPr>
          <a:xfrm>
            <a:off x="965102" y="889317"/>
            <a:ext cx="334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Longitudinal </a:t>
            </a:r>
            <a:r>
              <a:rPr lang="fr-FR" sz="1200" b="1" dirty="0" err="1" smtClean="0"/>
              <a:t>impedance</a:t>
            </a:r>
            <a:r>
              <a:rPr lang="fr-FR" sz="1200" b="1" dirty="0" smtClean="0"/>
              <a:t> of</a:t>
            </a:r>
            <a:r>
              <a:rPr lang="fr-FR" sz="1200" b="1" dirty="0" smtClean="0">
                <a:solidFill>
                  <a:srgbClr val="CC0099"/>
                </a:solidFill>
              </a:rPr>
              <a:t> 10 PS 80 MHz </a:t>
            </a:r>
            <a:r>
              <a:rPr lang="fr-FR" sz="1200" b="1" dirty="0" err="1" smtClean="0">
                <a:solidFill>
                  <a:srgbClr val="CC0099"/>
                </a:solidFill>
              </a:rPr>
              <a:t>cavities</a:t>
            </a:r>
            <a:endParaRPr lang="fr-FR" sz="1200" b="1" dirty="0" smtClean="0"/>
          </a:p>
          <a:p>
            <a:pPr algn="ctr"/>
            <a:r>
              <a:rPr lang="fr-FR" sz="1200" b="1" dirty="0" err="1" smtClean="0"/>
              <a:t>with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fast</a:t>
            </a:r>
            <a:r>
              <a:rPr lang="fr-FR" sz="1200" b="1" dirty="0" smtClean="0"/>
              <a:t> feedback (40 dB) and </a:t>
            </a:r>
            <a:r>
              <a:rPr lang="fr-FR" sz="1200" b="1" dirty="0" err="1" smtClean="0"/>
              <a:t>HOMs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dampers</a:t>
            </a:r>
            <a:endParaRPr lang="fr-FR" sz="12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17FC19-7520-834F-AB76-DB23BE7D2D21}"/>
              </a:ext>
            </a:extLst>
          </p:cNvPr>
          <p:cNvSpPr txBox="1"/>
          <p:nvPr/>
        </p:nvSpPr>
        <p:spPr>
          <a:xfrm>
            <a:off x="98928" y="4647100"/>
            <a:ext cx="891252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Preliminary </a:t>
            </a:r>
            <a:r>
              <a:rPr lang="fr-FR" dirty="0" err="1" smtClean="0"/>
              <a:t>analysis</a:t>
            </a:r>
            <a:r>
              <a:rPr lang="fr-FR" dirty="0" smtClean="0"/>
              <a:t> of SPS longitudinal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at flat top (</a:t>
            </a:r>
            <a:r>
              <a:rPr lang="fr-FR" dirty="0" err="1" smtClean="0"/>
              <a:t>lowest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      80 MHz </a:t>
            </a:r>
            <a:r>
              <a:rPr lang="fr-FR" dirty="0" err="1" smtClean="0"/>
              <a:t>impedance</a:t>
            </a:r>
            <a:r>
              <a:rPr lang="fr-FR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C0099"/>
                </a:solidFill>
              </a:rPr>
              <a:t>No </a:t>
            </a:r>
            <a:r>
              <a:rPr lang="fr-FR" dirty="0" err="1" smtClean="0">
                <a:solidFill>
                  <a:srgbClr val="CC0099"/>
                </a:solidFill>
              </a:rPr>
              <a:t>significant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r>
              <a:rPr lang="fr-FR" dirty="0" err="1">
                <a:solidFill>
                  <a:srgbClr val="CC0099"/>
                </a:solidFill>
              </a:rPr>
              <a:t>effect</a:t>
            </a:r>
            <a:r>
              <a:rPr lang="fr-FR" dirty="0">
                <a:solidFill>
                  <a:srgbClr val="CC0099"/>
                </a:solidFill>
              </a:rPr>
              <a:t> of </a:t>
            </a:r>
            <a:r>
              <a:rPr lang="fr-FR" dirty="0" err="1" smtClean="0">
                <a:solidFill>
                  <a:srgbClr val="CC0099"/>
                </a:solidFill>
              </a:rPr>
              <a:t>HOMs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r>
              <a:rPr lang="fr-FR" dirty="0">
                <a:solidFill>
                  <a:srgbClr val="CC0099"/>
                </a:solidFill>
              </a:rPr>
              <a:t>on </a:t>
            </a:r>
            <a:r>
              <a:rPr lang="fr-FR" dirty="0" err="1" smtClean="0">
                <a:solidFill>
                  <a:srgbClr val="CC0099"/>
                </a:solidFill>
              </a:rPr>
              <a:t>intensity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r>
              <a:rPr lang="fr-FR" dirty="0" err="1" smtClean="0">
                <a:solidFill>
                  <a:srgbClr val="CC0099"/>
                </a:solidFill>
              </a:rPr>
              <a:t>threshold</a:t>
            </a:r>
            <a:endParaRPr lang="fr-FR" dirty="0">
              <a:solidFill>
                <a:srgbClr val="CC00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CC0099"/>
                </a:solidFill>
              </a:rPr>
              <a:t>P</a:t>
            </a:r>
            <a:r>
              <a:rPr lang="fr-FR" dirty="0" err="1" smtClean="0">
                <a:solidFill>
                  <a:srgbClr val="CC0099"/>
                </a:solidFill>
              </a:rPr>
              <a:t>otential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r>
              <a:rPr lang="fr-FR" dirty="0" err="1" smtClean="0">
                <a:solidFill>
                  <a:srgbClr val="CC0099"/>
                </a:solidFill>
              </a:rPr>
              <a:t>well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r>
              <a:rPr lang="fr-FR" dirty="0" err="1" smtClean="0">
                <a:solidFill>
                  <a:srgbClr val="CC0099"/>
                </a:solidFill>
              </a:rPr>
              <a:t>distortion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increased</a:t>
            </a:r>
            <a:r>
              <a:rPr lang="fr-FR" dirty="0" smtClean="0"/>
              <a:t> due to </a:t>
            </a:r>
            <a:r>
              <a:rPr lang="fr-FR" dirty="0" err="1" smtClean="0"/>
              <a:t>beam-loading</a:t>
            </a:r>
            <a:r>
              <a:rPr lang="fr-FR" dirty="0" smtClean="0"/>
              <a:t> in the 80 MHz RF system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Spread in </a:t>
            </a:r>
            <a:r>
              <a:rPr lang="fr-FR" dirty="0" err="1" smtClean="0">
                <a:sym typeface="Wingdings" panose="05000000000000000000" pitchFamily="2" charset="2"/>
              </a:rPr>
              <a:t>bunch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length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increased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along</a:t>
            </a:r>
            <a:r>
              <a:rPr lang="fr-FR" dirty="0" smtClean="0">
                <a:sym typeface="Wingdings" panose="05000000000000000000" pitchFamily="2" charset="2"/>
              </a:rPr>
              <a:t> the batch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I</a:t>
            </a:r>
            <a:r>
              <a:rPr lang="fr-FR" dirty="0" smtClean="0"/>
              <a:t>mpact on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instabilities</a:t>
            </a: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effect</a:t>
            </a:r>
            <a:r>
              <a:rPr lang="fr-FR" dirty="0" smtClean="0"/>
              <a:t> of a </a:t>
            </a:r>
            <a:r>
              <a:rPr lang="fr-FR" dirty="0" err="1" smtClean="0"/>
              <a:t>smaller</a:t>
            </a:r>
            <a:r>
              <a:rPr lang="fr-FR" dirty="0" smtClean="0"/>
              <a:t> feedback </a:t>
            </a:r>
            <a:r>
              <a:rPr lang="fr-FR" dirty="0" err="1" smtClean="0"/>
              <a:t>reduction</a:t>
            </a:r>
            <a:r>
              <a:rPr lang="fr-FR" dirty="0" smtClean="0"/>
              <a:t> in SPS?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93DF44A3-3311-4E4C-B316-1997AD8CDA4A}"/>
              </a:ext>
            </a:extLst>
          </p:cNvPr>
          <p:cNvSpPr txBox="1"/>
          <p:nvPr/>
        </p:nvSpPr>
        <p:spPr>
          <a:xfrm>
            <a:off x="5615784" y="861156"/>
            <a:ext cx="283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SPS longitudinal </a:t>
            </a:r>
            <a:r>
              <a:rPr lang="fr-FR" sz="1200" b="1" dirty="0" err="1" smtClean="0"/>
              <a:t>impedance</a:t>
            </a:r>
            <a:r>
              <a:rPr lang="fr-FR" sz="1200" b="1" dirty="0" smtClean="0"/>
              <a:t> model </a:t>
            </a:r>
            <a:r>
              <a:rPr lang="fr-FR" sz="1200" b="1" dirty="0"/>
              <a:t> </a:t>
            </a:r>
            <a:r>
              <a:rPr lang="fr-FR" sz="1200" b="1" dirty="0" smtClean="0"/>
              <a:t>&gt; LS2</a:t>
            </a:r>
          </a:p>
          <a:p>
            <a:pPr algn="ctr"/>
            <a:r>
              <a:rPr lang="fr-FR" sz="1200" b="1" dirty="0" smtClean="0"/>
              <a:t>Contribution of PS 80 MHz </a:t>
            </a:r>
            <a:r>
              <a:rPr lang="fr-FR" sz="1200" b="1" dirty="0" err="1" smtClean="0"/>
              <a:t>cavities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5" y="1331146"/>
            <a:ext cx="4264727" cy="3185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16" y="1331146"/>
            <a:ext cx="4305793" cy="321612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3244" y="1624090"/>
            <a:ext cx="256722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/>
              <a:t>40 dB </a:t>
            </a:r>
            <a:r>
              <a:rPr lang="fr-CH" sz="1400" dirty="0" err="1" smtClean="0"/>
              <a:t>maybe</a:t>
            </a:r>
            <a:r>
              <a:rPr lang="fr-CH" sz="1400" dirty="0" smtClean="0"/>
              <a:t> </a:t>
            </a:r>
            <a:r>
              <a:rPr lang="fr-CH" sz="1400" dirty="0" err="1" smtClean="0"/>
              <a:t>difficult</a:t>
            </a:r>
            <a:r>
              <a:rPr lang="fr-CH" sz="1400" dirty="0" smtClean="0"/>
              <a:t> to </a:t>
            </a:r>
            <a:r>
              <a:rPr lang="fr-CH" sz="1400" dirty="0" err="1" smtClean="0"/>
              <a:t>achieve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1-turn </a:t>
            </a:r>
            <a:r>
              <a:rPr lang="fr-CH" sz="1400" dirty="0" err="1" smtClean="0"/>
              <a:t>delay</a:t>
            </a:r>
            <a:r>
              <a:rPr lang="fr-CH" sz="1400" dirty="0" smtClean="0"/>
              <a:t> feedback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56852" y="2219634"/>
            <a:ext cx="390832" cy="471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49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0" y="149730"/>
            <a:ext cx="9144000" cy="829411"/>
          </a:xfrm>
        </p:spPr>
        <p:txBody>
          <a:bodyPr>
            <a:noAutofit/>
          </a:bodyPr>
          <a:lstStyle/>
          <a:p>
            <a:r>
              <a:rPr lang="fr-CH" sz="3600" dirty="0" err="1" smtClean="0">
                <a:solidFill>
                  <a:schemeClr val="accent1"/>
                </a:solidFill>
              </a:rPr>
              <a:t>Effect</a:t>
            </a:r>
            <a:r>
              <a:rPr lang="fr-CH" sz="3600" dirty="0" smtClean="0">
                <a:solidFill>
                  <a:schemeClr val="accent1"/>
                </a:solidFill>
              </a:rPr>
              <a:t> of 80 MHz </a:t>
            </a:r>
            <a:r>
              <a:rPr lang="fr-CH" sz="3600" dirty="0" err="1" smtClean="0">
                <a:solidFill>
                  <a:schemeClr val="accent1"/>
                </a:solidFill>
              </a:rPr>
              <a:t>impedance</a:t>
            </a:r>
            <a:r>
              <a:rPr lang="fr-CH" sz="3600" dirty="0" smtClean="0">
                <a:solidFill>
                  <a:schemeClr val="accent1"/>
                </a:solidFill>
              </a:rPr>
              <a:t> on </a:t>
            </a:r>
            <a:r>
              <a:rPr lang="fr-CH" sz="3600" dirty="0" err="1" smtClean="0">
                <a:solidFill>
                  <a:schemeClr val="accent1"/>
                </a:solidFill>
              </a:rPr>
              <a:t>beam</a:t>
            </a:r>
            <a:r>
              <a:rPr lang="fr-CH" sz="3600" dirty="0" smtClean="0">
                <a:solidFill>
                  <a:schemeClr val="accent1"/>
                </a:solidFill>
              </a:rPr>
              <a:t> </a:t>
            </a:r>
            <a:r>
              <a:rPr lang="fr-CH" sz="3600" dirty="0" err="1" smtClean="0">
                <a:solidFill>
                  <a:schemeClr val="accent1"/>
                </a:solidFill>
              </a:rPr>
              <a:t>stability</a:t>
            </a:r>
            <a:r>
              <a:rPr lang="fr-CH" sz="3600" dirty="0" smtClean="0">
                <a:solidFill>
                  <a:schemeClr val="accent1"/>
                </a:solidFill>
              </a:rPr>
              <a:t> at SPS flat top as a </a:t>
            </a:r>
            <a:r>
              <a:rPr lang="fr-CH" sz="3600" dirty="0" err="1" smtClean="0">
                <a:solidFill>
                  <a:schemeClr val="accent1"/>
                </a:solidFill>
              </a:rPr>
              <a:t>function</a:t>
            </a:r>
            <a:r>
              <a:rPr lang="fr-CH" sz="3600" dirty="0" smtClean="0">
                <a:solidFill>
                  <a:schemeClr val="accent1"/>
                </a:solidFill>
              </a:rPr>
              <a:t> of feedback </a:t>
            </a:r>
            <a:r>
              <a:rPr lang="fr-CH" sz="3600" dirty="0" err="1" smtClean="0">
                <a:solidFill>
                  <a:schemeClr val="accent1"/>
                </a:solidFill>
              </a:rPr>
              <a:t>reduction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40334" y="1895562"/>
            <a:ext cx="3664974" cy="28623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CH" u="sng" dirty="0" smtClean="0"/>
              <a:t>Simulation </a:t>
            </a:r>
            <a:r>
              <a:rPr lang="fr-CH" u="sng" dirty="0" err="1" smtClean="0"/>
              <a:t>parameters</a:t>
            </a:r>
            <a:endParaRPr lang="fr-CH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Flat top simulations (2 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48 </a:t>
            </a:r>
            <a:r>
              <a:rPr lang="fr-CH" dirty="0" err="1" smtClean="0"/>
              <a:t>bunches</a:t>
            </a:r>
            <a:r>
              <a:rPr lang="fr-CH" dirty="0" smtClean="0"/>
              <a:t> </a:t>
            </a:r>
            <a:r>
              <a:rPr lang="fr-CH" dirty="0" err="1" smtClean="0"/>
              <a:t>matched</a:t>
            </a:r>
            <a:r>
              <a:rPr lang="fr-CH" dirty="0" smtClean="0"/>
              <a:t>,           </a:t>
            </a:r>
            <a:r>
              <a:rPr lang="fr-CH" dirty="0" err="1" smtClean="0"/>
              <a:t>spaced</a:t>
            </a:r>
            <a:r>
              <a:rPr lang="fr-CH" dirty="0" smtClean="0"/>
              <a:t> by 25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Double RF system (10 MV+ 1 MV</a:t>
            </a:r>
            <a:r>
              <a:rPr lang="fr-CH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Impedance</a:t>
            </a:r>
            <a:r>
              <a:rPr lang="fr-CH" dirty="0" smtClean="0"/>
              <a:t> model </a:t>
            </a:r>
            <a:r>
              <a:rPr lang="fr-CH" dirty="0" err="1" smtClean="0"/>
              <a:t>after</a:t>
            </a:r>
            <a:r>
              <a:rPr lang="fr-CH" dirty="0" smtClean="0"/>
              <a:t> LIU upgrades + </a:t>
            </a:r>
            <a:r>
              <a:rPr lang="fr-CH" dirty="0" err="1" smtClean="0"/>
              <a:t>fundamental</a:t>
            </a:r>
            <a:r>
              <a:rPr lang="fr-CH" dirty="0" smtClean="0"/>
              <a:t> mode of </a:t>
            </a:r>
            <a:r>
              <a:rPr lang="fr-CH" dirty="0" err="1" smtClean="0"/>
              <a:t>ten</a:t>
            </a:r>
            <a:r>
              <a:rPr lang="fr-CH" dirty="0" smtClean="0"/>
              <a:t> 80 MHz </a:t>
            </a:r>
            <a:r>
              <a:rPr lang="fr-CH" dirty="0" err="1" smtClean="0"/>
              <a:t>cavities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Feedback </a:t>
            </a:r>
            <a:r>
              <a:rPr lang="fr-CH" dirty="0" err="1" smtClean="0"/>
              <a:t>applied</a:t>
            </a:r>
            <a:r>
              <a:rPr lang="fr-CH" dirty="0" smtClean="0"/>
              <a:t> on 80 MHz shunt </a:t>
            </a:r>
            <a:r>
              <a:rPr lang="fr-CH" dirty="0" err="1" smtClean="0"/>
              <a:t>impedance</a:t>
            </a:r>
            <a:endParaRPr lang="fr-CH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58653" y="1341079"/>
            <a:ext cx="5144811" cy="4000616"/>
            <a:chOff x="785460" y="2720860"/>
            <a:chExt cx="5144811" cy="40006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60" y="2898058"/>
              <a:ext cx="5067382" cy="38234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40234" y="2720860"/>
              <a:ext cx="4790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 err="1"/>
                <a:t>Intensity</a:t>
              </a:r>
              <a:r>
                <a:rPr lang="fr-CH" sz="2000" b="1" dirty="0"/>
                <a:t> </a:t>
              </a:r>
              <a:r>
                <a:rPr lang="fr-CH" sz="2000" b="1" dirty="0" err="1" smtClean="0"/>
                <a:t>threshold</a:t>
              </a:r>
              <a:r>
                <a:rPr lang="fr-CH" sz="2000" b="1" dirty="0"/>
                <a:t> </a:t>
              </a:r>
              <a:r>
                <a:rPr lang="fr-CH" sz="2000" b="1" dirty="0" smtClean="0"/>
                <a:t>at 1.65 ns </a:t>
              </a:r>
              <a:r>
                <a:rPr lang="fr-CH" sz="2000" b="1" dirty="0" err="1" smtClean="0"/>
                <a:t>bunch</a:t>
              </a:r>
              <a:r>
                <a:rPr lang="fr-CH" sz="2000" b="1" dirty="0" smtClean="0"/>
                <a:t> </a:t>
              </a:r>
              <a:r>
                <a:rPr lang="fr-CH" sz="2000" b="1" dirty="0" err="1" smtClean="0"/>
                <a:t>length</a:t>
              </a:r>
              <a:endParaRPr lang="fr-CH" sz="2000" b="1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41170" y="3343881"/>
              <a:ext cx="2977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err="1" smtClean="0"/>
                <a:t>Threshold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without</a:t>
              </a:r>
              <a:r>
                <a:rPr lang="fr-CH" sz="1400" dirty="0" smtClean="0"/>
                <a:t> 80 MHz </a:t>
              </a:r>
              <a:r>
                <a:rPr lang="fr-CH" sz="1400" dirty="0" err="1" smtClean="0"/>
                <a:t>impedance</a:t>
              </a:r>
              <a:endParaRPr lang="en-US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38122" y="5564606"/>
            <a:ext cx="6768391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2400" b="1" dirty="0" err="1" smtClean="0">
                <a:sym typeface="Wingdings" panose="05000000000000000000" pitchFamily="2" charset="2"/>
              </a:rPr>
              <a:t>Intensity</a:t>
            </a:r>
            <a:r>
              <a:rPr lang="fr-CH" sz="2400" b="1" dirty="0" smtClean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threshold</a:t>
            </a:r>
            <a:r>
              <a:rPr lang="fr-CH" sz="2400" b="1" dirty="0" smtClean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decreased</a:t>
            </a:r>
            <a:r>
              <a:rPr lang="fr-CH" sz="2400" b="1" dirty="0" smtClean="0">
                <a:sym typeface="Wingdings" panose="05000000000000000000" pitchFamily="2" charset="2"/>
              </a:rPr>
              <a:t> by ~5% </a:t>
            </a:r>
            <a:r>
              <a:rPr lang="fr-CH" sz="2400" b="1" dirty="0" err="1" smtClean="0">
                <a:sym typeface="Wingdings" panose="05000000000000000000" pitchFamily="2" charset="2"/>
              </a:rPr>
              <a:t>with</a:t>
            </a:r>
            <a:r>
              <a:rPr lang="fr-CH" sz="2400" b="1" dirty="0" smtClean="0">
                <a:sym typeface="Wingdings" panose="05000000000000000000" pitchFamily="2" charset="2"/>
              </a:rPr>
              <a:t> 35 dB,</a:t>
            </a:r>
          </a:p>
          <a:p>
            <a:r>
              <a:rPr lang="fr-CH" sz="2400" b="1" dirty="0">
                <a:sym typeface="Wingdings" panose="05000000000000000000" pitchFamily="2" charset="2"/>
              </a:rPr>
              <a:t> </a:t>
            </a:r>
            <a:r>
              <a:rPr lang="fr-CH" sz="2400" b="1" dirty="0" smtClean="0">
                <a:sym typeface="Wingdings" panose="05000000000000000000" pitchFamily="2" charset="2"/>
              </a:rPr>
              <a:t>    more FB </a:t>
            </a:r>
            <a:r>
              <a:rPr lang="fr-CH" sz="2400" b="1" dirty="0" err="1" smtClean="0">
                <a:sym typeface="Wingdings" panose="05000000000000000000" pitchFamily="2" charset="2"/>
              </a:rPr>
              <a:t>reduction</a:t>
            </a:r>
            <a:r>
              <a:rPr lang="fr-CH" sz="2400" b="1" dirty="0" smtClean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may</a:t>
            </a:r>
            <a:r>
              <a:rPr lang="fr-CH" sz="2400" b="1" dirty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be</a:t>
            </a:r>
            <a:r>
              <a:rPr lang="fr-CH" sz="2400" b="1" dirty="0" smtClean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difficult</a:t>
            </a:r>
            <a:r>
              <a:rPr lang="fr-CH" sz="2400" b="1" dirty="0" smtClean="0">
                <a:sym typeface="Wingdings" panose="05000000000000000000" pitchFamily="2" charset="2"/>
              </a:rPr>
              <a:t> to </a:t>
            </a:r>
            <a:r>
              <a:rPr lang="fr-CH" sz="2400" b="1" dirty="0" err="1" smtClean="0">
                <a:sym typeface="Wingdings" panose="05000000000000000000" pitchFamily="2" charset="2"/>
              </a:rPr>
              <a:t>achieve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268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Conclusion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83" y="1381169"/>
            <a:ext cx="87122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err="1" smtClean="0"/>
              <a:t>Based</a:t>
            </a:r>
            <a:r>
              <a:rPr lang="fr-CH" sz="2400" dirty="0" smtClean="0"/>
              <a:t> on the PS 80 MHz </a:t>
            </a:r>
            <a:r>
              <a:rPr lang="fr-CH" sz="2400" dirty="0" err="1" smtClean="0"/>
              <a:t>cavity</a:t>
            </a:r>
            <a:r>
              <a:rPr lang="fr-CH" sz="2400" dirty="0" smtClean="0"/>
              <a:t> model, 10 m </a:t>
            </a:r>
            <a:r>
              <a:rPr lang="fr-CH" sz="2400" dirty="0" err="1" smtClean="0"/>
              <a:t>space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required</a:t>
            </a:r>
            <a:r>
              <a:rPr lang="fr-CH" sz="2400" dirty="0" smtClean="0"/>
              <a:t>      in SPS</a:t>
            </a:r>
          </a:p>
          <a:p>
            <a:pPr lvl="1"/>
            <a:r>
              <a:rPr lang="fr-CH" sz="2400" dirty="0" smtClean="0">
                <a:sym typeface="Wingdings" panose="05000000000000000000" pitchFamily="2" charset="2"/>
              </a:rPr>
              <a:t> The b</a:t>
            </a:r>
            <a:r>
              <a:rPr lang="fr-CH" sz="2400" dirty="0" smtClean="0"/>
              <a:t>est possible location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next</a:t>
            </a:r>
            <a:r>
              <a:rPr lang="fr-CH" sz="2400" dirty="0" smtClean="0"/>
              <a:t> to the </a:t>
            </a:r>
            <a:r>
              <a:rPr lang="fr-CH" sz="2400" dirty="0" err="1" smtClean="0"/>
              <a:t>present</a:t>
            </a:r>
            <a:r>
              <a:rPr lang="fr-CH" sz="2400" dirty="0" smtClean="0"/>
              <a:t> SPS RF system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/>
              <a:t>The </a:t>
            </a:r>
            <a:r>
              <a:rPr lang="fr-CH" sz="2400" dirty="0" err="1" smtClean="0"/>
              <a:t>preliminary</a:t>
            </a:r>
            <a:r>
              <a:rPr lang="fr-CH" sz="2400" dirty="0" smtClean="0"/>
              <a:t> </a:t>
            </a:r>
            <a:r>
              <a:rPr lang="fr-CH" sz="2400" dirty="0" err="1" smtClean="0"/>
              <a:t>analysis</a:t>
            </a:r>
            <a:r>
              <a:rPr lang="fr-CH" sz="2400" dirty="0" smtClean="0"/>
              <a:t> shows an </a:t>
            </a:r>
            <a:r>
              <a:rPr lang="fr-CH" sz="2400" dirty="0" err="1" smtClean="0"/>
              <a:t>insignificant</a:t>
            </a:r>
            <a:r>
              <a:rPr lang="fr-CH" sz="2400" dirty="0" smtClean="0"/>
              <a:t> </a:t>
            </a:r>
            <a:r>
              <a:rPr lang="fr-CH" sz="2400" dirty="0" err="1" smtClean="0"/>
              <a:t>effect</a:t>
            </a:r>
            <a:r>
              <a:rPr lang="fr-CH" sz="2400" dirty="0" smtClean="0"/>
              <a:t> </a:t>
            </a:r>
            <a:r>
              <a:rPr lang="fr-CH" sz="2400" smtClean="0"/>
              <a:t>of the HOMs</a:t>
            </a:r>
            <a:r>
              <a:rPr lang="fr-CH" sz="2400" dirty="0" smtClean="0"/>
              <a:t> on </a:t>
            </a:r>
            <a:r>
              <a:rPr lang="fr-CH" sz="2400" dirty="0" err="1" smtClean="0"/>
              <a:t>beam</a:t>
            </a:r>
            <a:r>
              <a:rPr lang="fr-CH" sz="2400" dirty="0" smtClean="0"/>
              <a:t> </a:t>
            </a:r>
            <a:r>
              <a:rPr lang="fr-CH" sz="2400" dirty="0" err="1" smtClean="0"/>
              <a:t>stability</a:t>
            </a:r>
            <a:r>
              <a:rPr lang="fr-CH" sz="2400" dirty="0" smtClean="0"/>
              <a:t> at flat top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/>
              <a:t>The </a:t>
            </a:r>
            <a:r>
              <a:rPr lang="fr-CH" sz="2400" dirty="0" err="1" smtClean="0"/>
              <a:t>beam-loading</a:t>
            </a:r>
            <a:r>
              <a:rPr lang="fr-CH" sz="2400" dirty="0" smtClean="0"/>
              <a:t> </a:t>
            </a:r>
            <a:r>
              <a:rPr lang="fr-CH" sz="2400" dirty="0" err="1" smtClean="0"/>
              <a:t>from</a:t>
            </a:r>
            <a:r>
              <a:rPr lang="fr-CH" sz="2400" dirty="0" smtClean="0"/>
              <a:t> the 80 MHz </a:t>
            </a:r>
            <a:r>
              <a:rPr lang="fr-CH" sz="2400" dirty="0" err="1" smtClean="0"/>
              <a:t>fundamental</a:t>
            </a:r>
            <a:r>
              <a:rPr lang="fr-CH" sz="2400" dirty="0" smtClean="0"/>
              <a:t> </a:t>
            </a:r>
            <a:r>
              <a:rPr lang="fr-CH" sz="2400" dirty="0" err="1" smtClean="0"/>
              <a:t>impedance</a:t>
            </a:r>
            <a:r>
              <a:rPr lang="fr-CH" sz="2400" dirty="0" smtClean="0"/>
              <a:t> </a:t>
            </a:r>
            <a:r>
              <a:rPr lang="fr-CH" sz="2400" dirty="0" err="1" smtClean="0"/>
              <a:t>decreases</a:t>
            </a:r>
            <a:r>
              <a:rPr lang="fr-CH" sz="2400" dirty="0" smtClean="0"/>
              <a:t> the </a:t>
            </a:r>
            <a:r>
              <a:rPr lang="fr-CH" sz="2400" dirty="0" err="1" smtClean="0"/>
              <a:t>intensity</a:t>
            </a:r>
            <a:r>
              <a:rPr lang="fr-CH" sz="2400" dirty="0" smtClean="0"/>
              <a:t> </a:t>
            </a:r>
            <a:r>
              <a:rPr lang="fr-CH" sz="2400" dirty="0" err="1" smtClean="0"/>
              <a:t>threshold</a:t>
            </a:r>
            <a:r>
              <a:rPr lang="fr-CH" sz="2400" dirty="0" smtClean="0"/>
              <a:t> on flat top</a:t>
            </a:r>
            <a:endParaRPr lang="fr-CH" sz="2000" dirty="0"/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CH" sz="2400" dirty="0" smtClean="0">
                <a:sym typeface="Wingdings" panose="05000000000000000000" pitchFamily="2" charset="2"/>
              </a:rPr>
              <a:t>50 dB </a:t>
            </a:r>
            <a:r>
              <a:rPr lang="fr-CH" sz="2400" dirty="0" err="1" smtClean="0">
                <a:sym typeface="Wingdings" panose="05000000000000000000" pitchFamily="2" charset="2"/>
              </a:rPr>
              <a:t>reduction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recovers</a:t>
            </a:r>
            <a:r>
              <a:rPr lang="fr-CH" sz="2400" dirty="0" smtClean="0">
                <a:sym typeface="Wingdings" panose="05000000000000000000" pitchFamily="2" charset="2"/>
              </a:rPr>
              <a:t> the </a:t>
            </a:r>
            <a:r>
              <a:rPr lang="fr-CH" sz="2400" dirty="0" err="1" smtClean="0">
                <a:sym typeface="Wingdings" panose="05000000000000000000" pitchFamily="2" charset="2"/>
              </a:rPr>
              <a:t>intensity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threshold</a:t>
            </a:r>
            <a:r>
              <a:rPr lang="fr-CH" sz="2400" dirty="0" smtClean="0">
                <a:sym typeface="Wingdings" panose="05000000000000000000" pitchFamily="2" charset="2"/>
              </a:rPr>
              <a:t> at nominal </a:t>
            </a:r>
            <a:r>
              <a:rPr lang="fr-CH" sz="2400" dirty="0" err="1" smtClean="0">
                <a:sym typeface="Wingdings" panose="05000000000000000000" pitchFamily="2" charset="2"/>
              </a:rPr>
              <a:t>bunch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length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without</a:t>
            </a:r>
            <a:r>
              <a:rPr lang="fr-CH" sz="2400" dirty="0" smtClean="0">
                <a:sym typeface="Wingdings" panose="05000000000000000000" pitchFamily="2" charset="2"/>
              </a:rPr>
              <a:t> 80 MHz </a:t>
            </a:r>
            <a:r>
              <a:rPr lang="fr-CH" sz="2400" dirty="0" err="1" smtClean="0">
                <a:sym typeface="Wingdings" panose="05000000000000000000" pitchFamily="2" charset="2"/>
              </a:rPr>
              <a:t>impedance</a:t>
            </a:r>
            <a:endParaRPr lang="fr-CH" sz="2400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CH" sz="2400" dirty="0" smtClean="0">
                <a:sym typeface="Wingdings" panose="05000000000000000000" pitchFamily="2" charset="2"/>
              </a:rPr>
              <a:t>35 dB </a:t>
            </a:r>
            <a:r>
              <a:rPr lang="fr-CH" sz="2400" dirty="0" err="1" smtClean="0">
                <a:sym typeface="Wingdings" panose="05000000000000000000" pitchFamily="2" charset="2"/>
              </a:rPr>
              <a:t>gives</a:t>
            </a:r>
            <a:r>
              <a:rPr lang="fr-CH" sz="2400" dirty="0" smtClean="0">
                <a:sym typeface="Wingdings" panose="05000000000000000000" pitchFamily="2" charset="2"/>
              </a:rPr>
              <a:t> ~5% </a:t>
            </a:r>
            <a:r>
              <a:rPr lang="fr-CH" sz="2400" dirty="0" err="1" smtClean="0">
                <a:sym typeface="Wingdings" panose="05000000000000000000" pitchFamily="2" charset="2"/>
              </a:rPr>
              <a:t>lower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intensity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threshold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6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74"/>
          <p:cNvSpPr>
            <a:spLocks noGrp="1"/>
          </p:cNvSpPr>
          <p:nvPr>
            <p:ph type="sldNum" sz="quarter" idx="4294967295"/>
          </p:nvPr>
        </p:nvSpPr>
        <p:spPr>
          <a:xfrm>
            <a:off x="7010400" y="1"/>
            <a:ext cx="2133600" cy="260648"/>
          </a:xfrm>
          <a:prstGeom prst="rect">
            <a:avLst/>
          </a:prstGeom>
        </p:spPr>
        <p:txBody>
          <a:bodyPr/>
          <a:lstStyle/>
          <a:p>
            <a:fld id="{80312B61-8FBB-43B8-A6DD-B3B75C37806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C:\Heiko\Presentations\2012-02_PerformanceOfInjectorsChamonix\LIUThankYou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63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0" y="149730"/>
            <a:ext cx="9144000" cy="829411"/>
          </a:xfrm>
        </p:spPr>
        <p:txBody>
          <a:bodyPr>
            <a:noAutofit/>
          </a:bodyPr>
          <a:lstStyle/>
          <a:p>
            <a:r>
              <a:rPr lang="fr-CH" sz="2800" dirty="0" err="1" smtClean="0">
                <a:solidFill>
                  <a:schemeClr val="accent1"/>
                </a:solidFill>
              </a:rPr>
              <a:t>Bunch</a:t>
            </a:r>
            <a:r>
              <a:rPr lang="fr-CH" sz="2800" dirty="0" smtClean="0">
                <a:solidFill>
                  <a:schemeClr val="accent1"/>
                </a:solidFill>
              </a:rPr>
              <a:t> </a:t>
            </a:r>
            <a:r>
              <a:rPr lang="fr-CH" sz="2800" dirty="0" err="1" smtClean="0">
                <a:solidFill>
                  <a:schemeClr val="accent1"/>
                </a:solidFill>
              </a:rPr>
              <a:t>lengthening</a:t>
            </a:r>
            <a:r>
              <a:rPr lang="fr-CH" sz="2800" dirty="0" smtClean="0">
                <a:solidFill>
                  <a:schemeClr val="accent1"/>
                </a:solidFill>
              </a:rPr>
              <a:t> at flat top due to </a:t>
            </a:r>
            <a:r>
              <a:rPr lang="fr-CH" sz="2800" dirty="0" err="1" smtClean="0">
                <a:solidFill>
                  <a:schemeClr val="accent1"/>
                </a:solidFill>
              </a:rPr>
              <a:t>only</a:t>
            </a:r>
            <a:r>
              <a:rPr lang="fr-CH" sz="2800" dirty="0" smtClean="0">
                <a:solidFill>
                  <a:schemeClr val="accent1"/>
                </a:solidFill>
              </a:rPr>
              <a:t> </a:t>
            </a:r>
            <a:r>
              <a:rPr lang="fr-CH" sz="2800" dirty="0" err="1" smtClean="0">
                <a:solidFill>
                  <a:schemeClr val="accent1"/>
                </a:solidFill>
              </a:rPr>
              <a:t>fundamental</a:t>
            </a:r>
            <a:r>
              <a:rPr lang="fr-CH" sz="2800" dirty="0" smtClean="0">
                <a:solidFill>
                  <a:schemeClr val="accent1"/>
                </a:solidFill>
              </a:rPr>
              <a:t> 80 MHz </a:t>
            </a:r>
            <a:r>
              <a:rPr lang="fr-CH" sz="2800" dirty="0" err="1" smtClean="0">
                <a:solidFill>
                  <a:schemeClr val="accent1"/>
                </a:solidFill>
              </a:rPr>
              <a:t>impedance</a:t>
            </a:r>
            <a:r>
              <a:rPr lang="fr-CH" sz="2800" dirty="0" smtClean="0">
                <a:solidFill>
                  <a:schemeClr val="accent1"/>
                </a:solidFill>
              </a:rPr>
              <a:t> in the SPS (</a:t>
            </a:r>
            <a:r>
              <a:rPr lang="fr-CH" sz="2800" dirty="0" err="1" smtClean="0">
                <a:solidFill>
                  <a:schemeClr val="accent1"/>
                </a:solidFill>
              </a:rPr>
              <a:t>nothing</a:t>
            </a:r>
            <a:r>
              <a:rPr lang="fr-CH" sz="2800" dirty="0" smtClean="0">
                <a:solidFill>
                  <a:schemeClr val="accent1"/>
                </a:solidFill>
              </a:rPr>
              <a:t> </a:t>
            </a:r>
            <a:r>
              <a:rPr lang="fr-CH" sz="2800" dirty="0" err="1" smtClean="0">
                <a:solidFill>
                  <a:schemeClr val="accent1"/>
                </a:solidFill>
              </a:rPr>
              <a:t>else</a:t>
            </a:r>
            <a:r>
              <a:rPr lang="fr-CH" sz="2800" smtClean="0">
                <a:solidFill>
                  <a:schemeClr val="accent1"/>
                </a:solidFill>
              </a:rPr>
              <a:t>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8020" y="1511193"/>
            <a:ext cx="395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Relative </a:t>
            </a:r>
            <a:r>
              <a:rPr lang="fr-CH" sz="1200" b="1" dirty="0" err="1" smtClean="0"/>
              <a:t>bunch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length</a:t>
            </a:r>
            <a:r>
              <a:rPr lang="fr-CH" sz="1200" b="1" dirty="0" smtClean="0"/>
              <a:t> spread in the batch</a:t>
            </a:r>
            <a:endParaRPr lang="fr-CH" sz="1200" b="1" dirty="0"/>
          </a:p>
          <a:p>
            <a:pPr algn="ctr"/>
            <a:r>
              <a:rPr lang="fr-CH" sz="1200" b="1" dirty="0" err="1" smtClean="0"/>
              <a:t>Matched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bunches</a:t>
            </a:r>
            <a:r>
              <a:rPr lang="fr-CH" sz="1200" b="1" dirty="0" smtClean="0"/>
              <a:t> at SPS flat top for a </a:t>
            </a:r>
            <a:r>
              <a:rPr lang="fr-CH" sz="1200" b="1" dirty="0" err="1" smtClean="0"/>
              <a:t>length</a:t>
            </a:r>
            <a:r>
              <a:rPr lang="fr-CH" sz="1200" b="1" dirty="0" smtClean="0"/>
              <a:t> of 1.6 ns</a:t>
            </a:r>
          </a:p>
          <a:p>
            <a:pPr algn="ctr"/>
            <a:r>
              <a:rPr lang="fr-CH" sz="1200" b="1" dirty="0" smtClean="0"/>
              <a:t>80 MHz </a:t>
            </a:r>
            <a:r>
              <a:rPr lang="fr-CH" sz="1200" b="1" dirty="0" err="1" smtClean="0"/>
              <a:t>fundamental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impedance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only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with</a:t>
            </a:r>
            <a:r>
              <a:rPr lang="fr-CH" sz="1200" b="1" dirty="0" smtClean="0"/>
              <a:t> 26 dB </a:t>
            </a:r>
            <a:r>
              <a:rPr lang="fr-CH" sz="1200" b="1" dirty="0" err="1" smtClean="0"/>
              <a:t>reduction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92" y="2199484"/>
            <a:ext cx="5513843" cy="415686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5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fr-CH" sz="2800" dirty="0" err="1" smtClean="0">
                    <a:solidFill>
                      <a:schemeClr val="accent1"/>
                    </a:solidFill>
                  </a:rPr>
                  <a:t>Bunch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distribution and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generation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at PS flat top in 40 MHz and 80 MHz RF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systems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2800" dirty="0" err="1" smtClean="0">
                    <a:solidFill>
                      <a:schemeClr val="accent1"/>
                    </a:solidFill>
                  </a:rPr>
                  <a:t>with</a:t>
                </a:r>
                <a:r>
                  <a:rPr lang="fr-CH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  <m:r>
                      <a:rPr lang="fr-CH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  <m:r>
                      <a:rPr lang="fr-CH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kV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108" y="282013"/>
                <a:ext cx="9144000" cy="829411"/>
              </a:xfrm>
              <a:blipFill>
                <a:blip r:embed="rId3"/>
                <a:stretch>
                  <a:fillRect l="-1333" t="-13971" r="-1600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384497" y="2707851"/>
            <a:ext cx="2360852" cy="560445"/>
            <a:chOff x="4865858" y="2794290"/>
            <a:chExt cx="2360852" cy="5604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858" y="2859448"/>
              <a:ext cx="1426721" cy="4952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3083" y="2794290"/>
              <a:ext cx="963627" cy="551642"/>
            </a:xfrm>
            <a:prstGeom prst="rect">
              <a:avLst/>
            </a:prstGeom>
            <a:ln w="19050">
              <a:noFill/>
              <a:prstDash val="sysDot"/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433" y="1915760"/>
            <a:ext cx="3619500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76" y="4641964"/>
            <a:ext cx="2870125" cy="21273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6891" y="1923073"/>
            <a:ext cx="3922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dirty="0" smtClean="0"/>
              <a:t>The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bunch</a:t>
            </a:r>
            <a:r>
              <a:rPr lang="fr-CH" dirty="0" smtClean="0"/>
              <a:t> distribution</a:t>
            </a:r>
          </a:p>
          <a:p>
            <a:r>
              <a:rPr lang="fr-CH" dirty="0" smtClean="0"/>
              <a:t>     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function</a:t>
            </a:r>
            <a:r>
              <a:rPr lang="fr-CH" dirty="0" smtClean="0"/>
              <a:t> of the </a:t>
            </a:r>
            <a:r>
              <a:rPr lang="fr-CH" dirty="0" err="1" smtClean="0"/>
              <a:t>Hamiltonian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</a:t>
            </a:r>
            <a:r>
              <a:rPr lang="fr-CH" sz="1400" dirty="0" smtClean="0"/>
              <a:t>(SRF </a:t>
            </a:r>
            <a:r>
              <a:rPr lang="fr-CH" sz="1400" dirty="0" err="1" smtClean="0"/>
              <a:t>here</a:t>
            </a:r>
            <a:r>
              <a:rPr lang="fr-CH" sz="1400" dirty="0" smtClean="0"/>
              <a:t> but the </a:t>
            </a:r>
            <a:r>
              <a:rPr lang="fr-CH" sz="1400" dirty="0" err="1" smtClean="0"/>
              <a:t>same</a:t>
            </a:r>
            <a:r>
              <a:rPr lang="fr-CH" sz="1400" dirty="0" smtClean="0"/>
              <a:t> </a:t>
            </a:r>
            <a:r>
              <a:rPr lang="fr-CH" sz="1400" dirty="0" err="1" smtClean="0"/>
              <a:t>applies</a:t>
            </a:r>
            <a:r>
              <a:rPr lang="fr-CH" sz="1400" dirty="0" smtClean="0"/>
              <a:t> in multiple </a:t>
            </a:r>
            <a:r>
              <a:rPr lang="fr-CH" sz="1400" dirty="0" err="1" smtClean="0"/>
              <a:t>RFs</a:t>
            </a:r>
            <a:r>
              <a:rPr lang="fr-CH" sz="1400" dirty="0" smtClean="0"/>
              <a:t>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8076" y="4419595"/>
                <a:ext cx="37142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b="1" dirty="0" smtClean="0"/>
                  <a:t>Phase </a:t>
                </a:r>
                <a:r>
                  <a:rPr lang="fr-CH" sz="1200" b="1" dirty="0" err="1" smtClean="0"/>
                  <a:t>space</a:t>
                </a:r>
                <a:r>
                  <a:rPr lang="fr-CH" sz="1200" b="1" dirty="0" smtClean="0"/>
                  <a:t> for the binomial distribution </a:t>
                </a:r>
                <a:r>
                  <a:rPr lang="fr-CH" sz="1200" b="1" dirty="0" err="1" smtClean="0"/>
                  <a:t>with</a:t>
                </a:r>
                <a:r>
                  <a:rPr lang="fr-CH" sz="1200" b="1" dirty="0" smtClean="0"/>
                  <a:t> </a:t>
                </a:r>
                <a14:m>
                  <m:oMath xmlns:m="http://schemas.openxmlformats.org/officeDocument/2006/math"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076" y="4419595"/>
                <a:ext cx="3714222" cy="276999"/>
              </a:xfrm>
              <a:prstGeom prst="rect">
                <a:avLst/>
              </a:prstGeom>
              <a:blipFill>
                <a:blip r:embed="rId8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2230" y="3371036"/>
                <a:ext cx="45084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For proton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, a binomial distribution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parameters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fit usually the measurements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0" y="3371036"/>
                <a:ext cx="4508472" cy="923330"/>
              </a:xfrm>
              <a:prstGeom prst="rect">
                <a:avLst/>
              </a:prstGeom>
              <a:blipFill>
                <a:blip r:embed="rId9"/>
                <a:stretch>
                  <a:fillRect l="-811" t="-3974" r="-175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87944" y="2480692"/>
            <a:ext cx="275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with</a:t>
            </a:r>
            <a:r>
              <a:rPr lang="fr-CH" sz="1200" dirty="0" smtClean="0"/>
              <a:t> ratio of the phase-</a:t>
            </a:r>
            <a:r>
              <a:rPr lang="fr-CH" sz="1200" dirty="0" err="1" smtClean="0"/>
              <a:t>space</a:t>
            </a:r>
            <a:r>
              <a:rPr lang="fr-CH" sz="1200" dirty="0" smtClean="0"/>
              <a:t> ellipse axis:</a:t>
            </a:r>
            <a:endParaRPr lang="en-US" sz="1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97510" y="1306414"/>
            <a:ext cx="8603852" cy="398955"/>
            <a:chOff x="294407" y="1382443"/>
            <a:chExt cx="8603852" cy="398955"/>
          </a:xfrm>
        </p:grpSpPr>
        <p:sp>
          <p:nvSpPr>
            <p:cNvPr id="2" name="TextBox 1"/>
            <p:cNvSpPr txBox="1"/>
            <p:nvPr/>
          </p:nvSpPr>
          <p:spPr>
            <a:xfrm>
              <a:off x="294407" y="1405267"/>
              <a:ext cx="233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dirty="0" err="1" smtClean="0"/>
                <a:t>Liouville’s</a:t>
              </a:r>
              <a:r>
                <a:rPr lang="fr-CH" dirty="0" smtClean="0"/>
                <a:t> </a:t>
              </a:r>
              <a:r>
                <a:rPr lang="fr-CH" dirty="0" err="1" smtClean="0"/>
                <a:t>equation</a:t>
              </a:r>
              <a:r>
                <a:rPr lang="fr-CH" dirty="0" smtClean="0"/>
                <a:t>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846987" y="1382443"/>
                  <a:ext cx="6051272" cy="398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   →</m:t>
                      </m:r>
                      <m:d>
                        <m:dPr>
                          <m:begChr m:val="{"/>
                          <m:endChr m:val="}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sz="1600" dirty="0" smtClean="0"/>
                    <a:t>for a stationary distribution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987" y="1382443"/>
                  <a:ext cx="6051272" cy="398955"/>
                </a:xfrm>
                <a:prstGeom prst="rect">
                  <a:avLst/>
                </a:prstGeom>
                <a:blipFill>
                  <a:blip r:embed="rId10"/>
                  <a:stretch>
                    <a:fillRect l="-1008" r="-1815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51576" y="3549734"/>
                <a:ext cx="2967223" cy="507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CH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∈[0,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76" y="3549734"/>
                <a:ext cx="2967223" cy="5077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13769" y="4827692"/>
                <a:ext cx="45084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The binomial distribution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used</a:t>
                </a:r>
                <a:r>
                  <a:rPr lang="fr-CH" dirty="0" smtClean="0"/>
                  <a:t> to </a:t>
                </a:r>
                <a:r>
                  <a:rPr lang="fr-CH" dirty="0" err="1" smtClean="0"/>
                  <a:t>generate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 on PS flat top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smtClean="0"/>
                  <a:t>kV</a:t>
                </a:r>
                <a:r>
                  <a:rPr lang="fr-CH" dirty="0" smtClean="0"/>
                  <a:t>) for </a:t>
                </a:r>
                <a:r>
                  <a:rPr lang="fr-CH" dirty="0" err="1" smtClean="0"/>
                  <a:t>different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exponents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and emittances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9" y="4827692"/>
                <a:ext cx="4508472" cy="1200329"/>
              </a:xfrm>
              <a:prstGeom prst="rect">
                <a:avLst/>
              </a:prstGeom>
              <a:blipFill>
                <a:blip r:embed="rId12"/>
                <a:stretch>
                  <a:fillRect l="-947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272959" y="3320645"/>
            <a:ext cx="875555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4407" y="4374251"/>
            <a:ext cx="875555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8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60492" y="224817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err="1" smtClean="0">
                <a:solidFill>
                  <a:schemeClr val="accent1"/>
                </a:solidFill>
              </a:rPr>
              <a:t>Uncontrolled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emittance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blow</a:t>
            </a:r>
            <a:r>
              <a:rPr lang="fr-CH" sz="3200" dirty="0" smtClean="0">
                <a:solidFill>
                  <a:schemeClr val="accent1"/>
                </a:solidFill>
              </a:rPr>
              <a:t>-up in SPS </a:t>
            </a:r>
            <a:r>
              <a:rPr lang="fr-CH" sz="3200" dirty="0" err="1" smtClean="0">
                <a:solidFill>
                  <a:schemeClr val="accent1"/>
                </a:solidFill>
              </a:rPr>
              <a:t>along</a:t>
            </a:r>
            <a:r>
              <a:rPr lang="fr-CH" sz="3200" dirty="0" smtClean="0">
                <a:solidFill>
                  <a:schemeClr val="accent1"/>
                </a:solidFill>
              </a:rPr>
              <a:t> the batch as a </a:t>
            </a:r>
            <a:r>
              <a:rPr lang="fr-CH" sz="3200" dirty="0" err="1" smtClean="0">
                <a:solidFill>
                  <a:schemeClr val="accent1"/>
                </a:solidFill>
              </a:rPr>
              <a:t>function</a:t>
            </a:r>
            <a:r>
              <a:rPr lang="fr-CH" sz="3200" dirty="0" smtClean="0">
                <a:solidFill>
                  <a:schemeClr val="accent1"/>
                </a:solidFill>
              </a:rPr>
              <a:t> of the capture 80 MHz voltage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40" y="2799467"/>
            <a:ext cx="3960034" cy="2967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9" y="2764299"/>
            <a:ext cx="4053896" cy="3037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1953" y="2454696"/>
                <a:ext cx="2239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b="1" dirty="0" smtClean="0"/>
                  <a:t> eVs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53" y="2454696"/>
                <a:ext cx="2239652" cy="369332"/>
              </a:xfrm>
              <a:prstGeom prst="rect">
                <a:avLst/>
              </a:prstGeom>
              <a:blipFill>
                <a:blip r:embed="rId5"/>
                <a:stretch>
                  <a:fillRect t="-10000" r="-13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274" y="1199377"/>
                <a:ext cx="8150436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Bunch distribution </a:t>
                </a:r>
                <a:r>
                  <a:rPr lang="fr-CH" dirty="0" err="1" smtClean="0"/>
                  <a:t>matched</a:t>
                </a:r>
                <a:r>
                  <a:rPr lang="fr-CH" dirty="0" smtClean="0"/>
                  <a:t> in PS for a </a:t>
                </a:r>
                <a:r>
                  <a:rPr lang="fr-CH" dirty="0" err="1" smtClean="0"/>
                  <a:t>given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CH" dirty="0" smtClean="0"/>
                  <a:t> and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fr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Bunch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intensity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=2.4×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RF systems: 80 MHz + 200 MHz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=0.4×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dirty="0" smtClean="0"/>
                  <a:t>) + 800 MHz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=0.1×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=1.5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dirty="0" smtClean="0"/>
                  <a:t> (BSM)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dirty="0" smtClean="0"/>
                  <a:t> (BSM)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4" y="1199377"/>
                <a:ext cx="8150436" cy="1200329"/>
              </a:xfrm>
              <a:prstGeom prst="rect">
                <a:avLst/>
              </a:prstGeom>
              <a:blipFill>
                <a:blip r:embed="rId6"/>
                <a:stretch>
                  <a:fillRect l="-448" t="-2513" b="-6533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7720" y="2454696"/>
                <a:ext cx="2239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b="1" dirty="0" smtClean="0"/>
                  <a:t> eVs</a:t>
                </a:r>
                <a:endParaRPr lang="en-US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720" y="2454696"/>
                <a:ext cx="2239652" cy="369332"/>
              </a:xfrm>
              <a:prstGeom prst="rect">
                <a:avLst/>
              </a:prstGeom>
              <a:blipFill>
                <a:blip r:embed="rId7"/>
                <a:stretch>
                  <a:fillRect t="-10000" r="-13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7274" y="5912209"/>
                <a:ext cx="8069501" cy="3693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Capture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𝟖𝟎</m:t>
                        </m:r>
                      </m:sub>
                    </m:sSub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</m:oMath>
                </a14:m>
                <a:r>
                  <a:rPr lang="en-US" b="1" dirty="0" smtClean="0">
                    <a:solidFill>
                      <a:srgbClr val="CC0099"/>
                    </a:solidFill>
                  </a:rPr>
                  <a:t> MV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minimise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the uncontrolled emittance blow-up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4" y="5912209"/>
                <a:ext cx="8069501" cy="369332"/>
              </a:xfrm>
              <a:prstGeom prst="rect">
                <a:avLst/>
              </a:prstGeom>
              <a:blipFill>
                <a:blip r:embed="rId8"/>
                <a:stretch>
                  <a:fillRect l="-603" t="-9524" r="-151" b="-2222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86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8053" y="5333920"/>
                <a:ext cx="7987297" cy="1323439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000" dirty="0" smtClean="0">
                    <a:solidFill>
                      <a:srgbClr val="CC0099"/>
                    </a:solidFill>
                  </a:rPr>
                  <a:t>Beam </a:t>
                </a:r>
                <a:r>
                  <a:rPr lang="fr-CH" sz="2000" dirty="0" err="1" smtClean="0">
                    <a:solidFill>
                      <a:srgbClr val="CC0099"/>
                    </a:solidFill>
                  </a:rPr>
                  <a:t>stability</a:t>
                </a:r>
                <a:r>
                  <a:rPr lang="fr-CH" sz="2000" dirty="0" smtClean="0">
                    <a:solidFill>
                      <a:srgbClr val="CC0099"/>
                    </a:solidFill>
                  </a:rPr>
                  <a:t> ~OK </a:t>
                </a:r>
                <a:r>
                  <a:rPr lang="fr-CH" sz="2000" dirty="0" err="1" smtClean="0"/>
                  <a:t>after</a:t>
                </a:r>
                <a:r>
                  <a:rPr lang="fr-CH" sz="2000" dirty="0" smtClean="0"/>
                  <a:t> LIU upgrades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the 200 MHz RF system in </a:t>
                </a:r>
                <a:r>
                  <a:rPr lang="fr-CH" sz="2000" dirty="0" err="1" smtClean="0"/>
                  <a:t>bunch-shortening</a:t>
                </a:r>
                <a:r>
                  <a:rPr lang="fr-CH" sz="2000" dirty="0" smtClean="0"/>
                  <a:t> mode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000" dirty="0" err="1" smtClean="0"/>
                  <a:t>Little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margins</a:t>
                </a:r>
                <a:r>
                  <a:rPr lang="fr-CH" sz="2000" dirty="0" smtClean="0"/>
                  <a:t> for 0.35 </a:t>
                </a:r>
                <a:r>
                  <a:rPr lang="fr-CH" sz="2000" dirty="0" err="1" smtClean="0"/>
                  <a:t>eVs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emittance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beams</a:t>
                </a:r>
                <a:r>
                  <a:rPr lang="fr-CH" sz="2000" dirty="0" smtClean="0"/>
                  <a:t>, the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decreases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with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 (possible issue depending on PS bunch quality)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53" y="5333920"/>
                <a:ext cx="7987297" cy="1323439"/>
              </a:xfrm>
              <a:prstGeom prst="rect">
                <a:avLst/>
              </a:prstGeom>
              <a:blipFill>
                <a:blip r:embed="rId3"/>
                <a:stretch>
                  <a:fillRect l="-532" t="-1802" b="-5856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7826" y="371189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err="1" smtClean="0">
                <a:solidFill>
                  <a:schemeClr val="accent1"/>
                </a:solidFill>
              </a:rPr>
              <a:t>Intensity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threshold</a:t>
            </a:r>
            <a:r>
              <a:rPr lang="fr-CH" sz="3200" dirty="0" smtClean="0">
                <a:solidFill>
                  <a:schemeClr val="accent1"/>
                </a:solidFill>
              </a:rPr>
              <a:t> at SPS FB in the 80 MHz RF system</a:t>
            </a:r>
            <a:br>
              <a:rPr lang="fr-CH" sz="3200" dirty="0" smtClean="0">
                <a:solidFill>
                  <a:schemeClr val="accent1"/>
                </a:solidFill>
              </a:rPr>
            </a:br>
            <a:r>
              <a:rPr lang="fr-CH" sz="2400" dirty="0">
                <a:solidFill>
                  <a:schemeClr val="accent1"/>
                </a:solidFill>
              </a:rPr>
              <a:t>T</a:t>
            </a:r>
            <a:r>
              <a:rPr lang="fr-CH" sz="2400" dirty="0" smtClean="0">
                <a:solidFill>
                  <a:schemeClr val="accent1"/>
                </a:solidFill>
              </a:rPr>
              <a:t>rains of 48 </a:t>
            </a:r>
            <a:r>
              <a:rPr lang="fr-CH" sz="2400" dirty="0" err="1" smtClean="0">
                <a:solidFill>
                  <a:schemeClr val="accent1"/>
                </a:solidFill>
              </a:rPr>
              <a:t>bunches</a:t>
            </a:r>
            <a:r>
              <a:rPr lang="fr-CH" sz="2400" dirty="0" smtClean="0">
                <a:solidFill>
                  <a:schemeClr val="accent1"/>
                </a:solidFill>
              </a:rPr>
              <a:t> </a:t>
            </a:r>
            <a:r>
              <a:rPr lang="fr-CH" sz="2400" dirty="0" err="1" smtClean="0">
                <a:solidFill>
                  <a:schemeClr val="accent1"/>
                </a:solidFill>
              </a:rPr>
              <a:t>with</a:t>
            </a:r>
            <a:r>
              <a:rPr lang="fr-CH" sz="2400" dirty="0" smtClean="0">
                <a:solidFill>
                  <a:schemeClr val="accent1"/>
                </a:solidFill>
              </a:rPr>
              <a:t> binomial distributions </a:t>
            </a:r>
            <a:r>
              <a:rPr lang="fr-CH" sz="2400" dirty="0" err="1" smtClean="0">
                <a:solidFill>
                  <a:schemeClr val="accent1"/>
                </a:solidFill>
              </a:rPr>
              <a:t>matched</a:t>
            </a:r>
            <a:r>
              <a:rPr lang="fr-CH" sz="2400" dirty="0" smtClean="0">
                <a:solidFill>
                  <a:schemeClr val="accent1"/>
                </a:solidFill>
              </a:rPr>
              <a:t> in PS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0" y="2253430"/>
            <a:ext cx="3907308" cy="2943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7277" y="1791765"/>
                <a:ext cx="2772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smtClean="0"/>
                  <a:t>Single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80 MHz </a:t>
                </a:r>
                <a:r>
                  <a:rPr lang="fr-CH" sz="1200" b="1" dirty="0" smtClean="0"/>
                  <a:t>RF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𝟖𝟎</m:t>
                        </m:r>
                      </m:sub>
                    </m:sSub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fr-CH" sz="1200" b="1" dirty="0" smtClean="0"/>
                  <a:t> MV</a:t>
                </a:r>
              </a:p>
              <a:p>
                <a:pPr algn="ctr"/>
                <a:r>
                  <a:rPr lang="fr-CH" sz="1200" b="1" dirty="0" err="1"/>
                  <a:t>B</a:t>
                </a:r>
                <a:r>
                  <a:rPr lang="fr-CH" sz="1200" b="1" dirty="0" err="1" smtClean="0"/>
                  <a:t>unch</a:t>
                </a:r>
                <a:r>
                  <a:rPr lang="fr-CH" sz="1200" b="1" dirty="0" smtClean="0"/>
                  <a:t> distribution </a:t>
                </a:r>
                <a:r>
                  <a:rPr lang="fr-CH" sz="1200" b="1" dirty="0" err="1" smtClean="0"/>
                  <a:t>with</a:t>
                </a:r>
                <a:r>
                  <a:rPr lang="fr-CH" sz="1200" b="1" dirty="0" smtClean="0"/>
                  <a:t> </a:t>
                </a:r>
                <a14:m>
                  <m:oMath xmlns:m="http://schemas.openxmlformats.org/officeDocument/2006/math"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1200" b="1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77" y="1791765"/>
                <a:ext cx="2772041" cy="461665"/>
              </a:xfrm>
              <a:prstGeom prst="rect">
                <a:avLst/>
              </a:prstGeom>
              <a:blipFill>
                <a:blip r:embed="rId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60" y="2249412"/>
            <a:ext cx="3801800" cy="2863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80975" y="1810279"/>
                <a:ext cx="4963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smtClean="0"/>
                  <a:t>Triple RF system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80 </a:t>
                </a:r>
                <a:r>
                  <a:rPr lang="fr-CH" sz="1200" b="1" dirty="0" smtClean="0"/>
                  <a:t>(0.7 MV)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+ 200 </a:t>
                </a:r>
                <a:r>
                  <a:rPr lang="fr-CH" sz="12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CH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CH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𝟖𝟎</m:t>
                        </m:r>
                      </m:sub>
                    </m:sSub>
                  </m:oMath>
                </a14:m>
                <a:r>
                  <a:rPr lang="fr-CH" sz="12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+ 800 </a:t>
                </a:r>
                <a:r>
                  <a:rPr lang="fr-CH" sz="12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CH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CH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</m:oMath>
                </a14:m>
                <a:r>
                  <a:rPr lang="fr-CH" sz="12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MHz</a:t>
                </a:r>
                <a:r>
                  <a:rPr lang="fr-CH" sz="1200" b="1" dirty="0" smtClean="0"/>
                  <a:t>,</a:t>
                </a:r>
              </a:p>
              <a:p>
                <a:pPr algn="ctr"/>
                <a:r>
                  <a:rPr lang="fr-CH" sz="1200" b="1" dirty="0" smtClean="0"/>
                  <a:t>Landau </a:t>
                </a:r>
                <a:r>
                  <a:rPr lang="fr-CH" sz="1200" b="1" dirty="0" err="1" smtClean="0"/>
                  <a:t>systems</a:t>
                </a:r>
                <a:r>
                  <a:rPr lang="fr-CH" sz="1200" b="1" dirty="0" smtClean="0"/>
                  <a:t> in BSM, </a:t>
                </a:r>
                <a:r>
                  <a:rPr lang="fr-CH" sz="1200" b="1" dirty="0" err="1" smtClean="0"/>
                  <a:t>bunch</a:t>
                </a:r>
                <a:r>
                  <a:rPr lang="fr-CH" sz="1200" b="1" dirty="0" smtClean="0"/>
                  <a:t> distribution </a:t>
                </a:r>
                <a:r>
                  <a:rPr lang="fr-CH" sz="1200" b="1" dirty="0" err="1" smtClean="0"/>
                  <a:t>with</a:t>
                </a:r>
                <a:r>
                  <a:rPr lang="fr-CH" sz="1200" b="1" dirty="0" smtClean="0"/>
                  <a:t> </a:t>
                </a:r>
                <a14:m>
                  <m:oMath xmlns:m="http://schemas.openxmlformats.org/officeDocument/2006/math"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1200" b="1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975" y="1810279"/>
                <a:ext cx="4963025" cy="461665"/>
              </a:xfrm>
              <a:prstGeom prst="rect">
                <a:avLst/>
              </a:prstGeom>
              <a:blipFill>
                <a:blip r:embed="rId7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826" y="1154534"/>
            <a:ext cx="365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Impedance</a:t>
            </a:r>
            <a:r>
              <a:rPr lang="fr-CH" dirty="0" smtClean="0"/>
              <a:t> model </a:t>
            </a:r>
            <a:r>
              <a:rPr lang="fr-CH" dirty="0" err="1" smtClean="0"/>
              <a:t>after</a:t>
            </a:r>
            <a:r>
              <a:rPr lang="fr-CH" dirty="0" smtClean="0"/>
              <a:t> LIU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9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4075" y="225836"/>
                <a:ext cx="9333968" cy="829411"/>
              </a:xfrm>
            </p:spPr>
            <p:txBody>
              <a:bodyPr>
                <a:noAutofit/>
              </a:bodyPr>
              <a:lstStyle/>
              <a:p>
                <a:r>
                  <a:rPr lang="fr-CH" sz="3200" dirty="0" err="1" smtClean="0">
                    <a:solidFill>
                      <a:schemeClr val="accent1"/>
                    </a:solidFill>
                  </a:rPr>
                  <a:t>Creation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of satellite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bunches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at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transfer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3200" dirty="0" err="1" smtClean="0">
                    <a:solidFill>
                      <a:schemeClr val="accent1"/>
                    </a:solidFill>
                  </a:rPr>
                  <a:t>into</a:t>
                </a:r>
                <a:r>
                  <a:rPr lang="fr-CH" sz="3200" dirty="0" smtClean="0">
                    <a:solidFill>
                      <a:schemeClr val="accent1"/>
                    </a:solidFill>
                  </a:rPr>
                  <a:t> 200 MHz</a:t>
                </a:r>
                <a:br>
                  <a:rPr lang="fr-CH" sz="3200" dirty="0" smtClean="0">
                    <a:solidFill>
                      <a:schemeClr val="accent1"/>
                    </a:solidFill>
                  </a:rPr>
                </a:br>
                <a:r>
                  <a:rPr lang="fr-CH" sz="2400" dirty="0" err="1" smtClean="0">
                    <a:solidFill>
                      <a:schemeClr val="accent1"/>
                    </a:solidFill>
                  </a:rPr>
                  <a:t>Losses</a:t>
                </a:r>
                <a:r>
                  <a:rPr lang="fr-CH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2400" dirty="0" err="1" smtClean="0">
                    <a:solidFill>
                      <a:schemeClr val="accent1"/>
                    </a:solidFill>
                  </a:rPr>
                  <a:t>along</a:t>
                </a:r>
                <a:r>
                  <a:rPr lang="fr-CH" sz="2400" dirty="0" smtClean="0">
                    <a:solidFill>
                      <a:schemeClr val="accent1"/>
                    </a:solidFill>
                  </a:rPr>
                  <a:t> the batch as a </a:t>
                </a:r>
                <a:r>
                  <a:rPr lang="fr-CH" sz="2400" dirty="0" err="1" smtClean="0">
                    <a:solidFill>
                      <a:schemeClr val="accent1"/>
                    </a:solidFill>
                  </a:rPr>
                  <a:t>function</a:t>
                </a:r>
                <a:r>
                  <a:rPr lang="fr-CH" sz="2400" dirty="0" smtClean="0">
                    <a:solidFill>
                      <a:schemeClr val="accent1"/>
                    </a:solidFill>
                  </a:rPr>
                  <a:t> of the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4075" y="225836"/>
                <a:ext cx="9333968" cy="829411"/>
              </a:xfrm>
              <a:blipFill>
                <a:blip r:embed="rId3"/>
                <a:stretch>
                  <a:fillRect l="-1633" t="-16912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3" y="2678102"/>
            <a:ext cx="4000288" cy="2944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5" y="2678102"/>
            <a:ext cx="4087198" cy="300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4450" y="4377877"/>
            <a:ext cx="2483372" cy="261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Threshold</a:t>
            </a:r>
            <a:r>
              <a:rPr lang="fr-CH" sz="1100" dirty="0" smtClean="0"/>
              <a:t> for satellite population in LHC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78952" y="2508825"/>
                <a:ext cx="2010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sz="1600" b="1" dirty="0" smtClean="0"/>
                  <a:t> eVs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52" y="2508825"/>
                <a:ext cx="2010230" cy="338554"/>
              </a:xfrm>
              <a:prstGeom prst="rect">
                <a:avLst/>
              </a:prstGeom>
              <a:blipFill>
                <a:blip r:embed="rId6"/>
                <a:stretch>
                  <a:fillRect t="-5455" r="-1212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73660" y="2489095"/>
                <a:ext cx="2010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sz="1600" b="1" dirty="0" smtClean="0"/>
                  <a:t> eVs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60" y="2489095"/>
                <a:ext cx="2010230" cy="338554"/>
              </a:xfrm>
              <a:prstGeom prst="rect">
                <a:avLst/>
              </a:prstGeom>
              <a:blipFill>
                <a:blip r:embed="rId7"/>
                <a:stretch>
                  <a:fillRect t="-5357" r="-121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7544" y="1206618"/>
                <a:ext cx="8439475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Bunch distribution </a:t>
                </a:r>
                <a:r>
                  <a:rPr lang="fr-CH" dirty="0" err="1" smtClean="0"/>
                  <a:t>matched</a:t>
                </a:r>
                <a:r>
                  <a:rPr lang="fr-CH" dirty="0" smtClean="0"/>
                  <a:t> in PS for a </a:t>
                </a:r>
                <a:r>
                  <a:rPr lang="fr-CH" dirty="0" err="1" smtClean="0"/>
                  <a:t>given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CH" dirty="0" smtClean="0"/>
                  <a:t> and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fr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Bunch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intensity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=2.4×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RF systems: 80 MHz + 200 MHz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=0.4×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dirty="0"/>
                  <a:t>) + 800 MHz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=0.1×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Capture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dirty="0" smtClean="0"/>
                  <a:t> MV, increased to its maximum value during </a:t>
                </a:r>
                <a:r>
                  <a:rPr lang="en-US" dirty="0" err="1" smtClean="0"/>
                  <a:t>rebucketing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4" y="1206618"/>
                <a:ext cx="8439475" cy="1200329"/>
              </a:xfrm>
              <a:prstGeom prst="rect">
                <a:avLst/>
              </a:prstGeom>
              <a:blipFill>
                <a:blip r:embed="rId8"/>
                <a:stretch>
                  <a:fillRect l="-433" t="-2513" b="-6533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7274" y="5893417"/>
                <a:ext cx="7858076" cy="3693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Maximum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𝟖𝟎</m:t>
                        </m:r>
                      </m:sub>
                    </m:sSub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</m:t>
                    </m:r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fr-CH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</m:oMath>
                </a14:m>
                <a:r>
                  <a:rPr lang="en-US" b="1" dirty="0" smtClean="0">
                    <a:solidFill>
                      <a:srgbClr val="CC0099"/>
                    </a:solidFill>
                  </a:rPr>
                  <a:t> MV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minimise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/>
                  <a:t>population of satellite bunches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4" y="5893417"/>
                <a:ext cx="7858076" cy="369332"/>
              </a:xfrm>
              <a:prstGeom prst="rect">
                <a:avLst/>
              </a:prstGeom>
              <a:blipFill>
                <a:blip r:embed="rId9"/>
                <a:stretch>
                  <a:fillRect l="-619" t="-9524" b="-2222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03720" y="4903071"/>
            <a:ext cx="2483372" cy="261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Threshold</a:t>
            </a:r>
            <a:r>
              <a:rPr lang="fr-CH" sz="1100" dirty="0" smtClean="0"/>
              <a:t> for satellite population in LHC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659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56" y="197280"/>
            <a:ext cx="9144000" cy="829411"/>
          </a:xfrm>
        </p:spPr>
        <p:txBody>
          <a:bodyPr>
            <a:noAutofit/>
          </a:bodyPr>
          <a:lstStyle/>
          <a:p>
            <a:r>
              <a:rPr lang="fr-CH" sz="3200" dirty="0" err="1" smtClean="0">
                <a:solidFill>
                  <a:schemeClr val="accent1"/>
                </a:solidFill>
              </a:rPr>
              <a:t>Creation</a:t>
            </a:r>
            <a:r>
              <a:rPr lang="fr-CH" sz="3200" dirty="0" smtClean="0">
                <a:solidFill>
                  <a:schemeClr val="accent1"/>
                </a:solidFill>
              </a:rPr>
              <a:t> of satellite </a:t>
            </a:r>
            <a:r>
              <a:rPr lang="fr-CH" sz="3200" dirty="0" err="1" smtClean="0">
                <a:solidFill>
                  <a:schemeClr val="accent1"/>
                </a:solidFill>
              </a:rPr>
              <a:t>bunches</a:t>
            </a:r>
            <a:r>
              <a:rPr lang="fr-CH" sz="3200" dirty="0" smtClean="0">
                <a:solidFill>
                  <a:schemeClr val="accent1"/>
                </a:solidFill>
              </a:rPr>
              <a:t> at </a:t>
            </a:r>
            <a:r>
              <a:rPr lang="fr-CH" sz="3200" dirty="0" err="1" smtClean="0">
                <a:solidFill>
                  <a:schemeClr val="accent1"/>
                </a:solidFill>
              </a:rPr>
              <a:t>transfer</a:t>
            </a:r>
            <a:r>
              <a:rPr lang="fr-CH" sz="3200" dirty="0" smtClean="0">
                <a:solidFill>
                  <a:schemeClr val="accent1"/>
                </a:solidFill>
              </a:rPr>
              <a:t> </a:t>
            </a:r>
            <a:r>
              <a:rPr lang="fr-CH" sz="3200" dirty="0" err="1" smtClean="0">
                <a:solidFill>
                  <a:schemeClr val="accent1"/>
                </a:solidFill>
              </a:rPr>
              <a:t>into</a:t>
            </a:r>
            <a:r>
              <a:rPr lang="fr-CH" sz="3200" dirty="0" smtClean="0">
                <a:solidFill>
                  <a:schemeClr val="accent1"/>
                </a:solidFill>
              </a:rPr>
              <a:t> 200 MHz</a:t>
            </a:r>
            <a:r>
              <a:rPr lang="fr-CH" sz="2000" dirty="0">
                <a:solidFill>
                  <a:schemeClr val="accent1"/>
                </a:solidFill>
              </a:rPr>
              <a:t/>
            </a:r>
            <a:br>
              <a:rPr lang="fr-CH" sz="2000" dirty="0">
                <a:solidFill>
                  <a:schemeClr val="accent1"/>
                </a:solidFill>
              </a:rPr>
            </a:br>
            <a:r>
              <a:rPr lang="fr-CH" sz="2400" dirty="0" smtClean="0">
                <a:solidFill>
                  <a:schemeClr val="accent1"/>
                </a:solidFill>
              </a:rPr>
              <a:t>as a </a:t>
            </a:r>
            <a:r>
              <a:rPr lang="fr-CH" sz="2400" dirty="0" err="1" smtClean="0">
                <a:solidFill>
                  <a:schemeClr val="accent1"/>
                </a:solidFill>
              </a:rPr>
              <a:t>function</a:t>
            </a:r>
            <a:r>
              <a:rPr lang="fr-CH" sz="2400" dirty="0" smtClean="0">
                <a:solidFill>
                  <a:schemeClr val="accent1"/>
                </a:solidFill>
              </a:rPr>
              <a:t> of </a:t>
            </a:r>
            <a:r>
              <a:rPr lang="fr-CH" sz="2400" dirty="0" err="1" smtClean="0">
                <a:solidFill>
                  <a:schemeClr val="accent1"/>
                </a:solidFill>
              </a:rPr>
              <a:t>emittance</a:t>
            </a:r>
            <a:r>
              <a:rPr lang="fr-CH" sz="2400" dirty="0" smtClean="0">
                <a:solidFill>
                  <a:schemeClr val="accent1"/>
                </a:solidFill>
              </a:rPr>
              <a:t> for </a:t>
            </a:r>
            <a:r>
              <a:rPr lang="fr-CH" sz="2400" dirty="0" err="1" smtClean="0">
                <a:solidFill>
                  <a:schemeClr val="accent1"/>
                </a:solidFill>
              </a:rPr>
              <a:t>different</a:t>
            </a:r>
            <a:r>
              <a:rPr lang="fr-CH" sz="2400" dirty="0" smtClean="0">
                <a:solidFill>
                  <a:schemeClr val="accent1"/>
                </a:solidFill>
              </a:rPr>
              <a:t> </a:t>
            </a:r>
            <a:r>
              <a:rPr lang="fr-CH" sz="2400" dirty="0" err="1" smtClean="0">
                <a:solidFill>
                  <a:schemeClr val="accent1"/>
                </a:solidFill>
              </a:rPr>
              <a:t>bunch</a:t>
            </a:r>
            <a:r>
              <a:rPr lang="fr-CH" sz="2400" dirty="0" smtClean="0">
                <a:solidFill>
                  <a:schemeClr val="accent1"/>
                </a:solidFill>
              </a:rPr>
              <a:t> distributions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9088" y="5405143"/>
                <a:ext cx="8698336" cy="1015663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000" dirty="0" smtClean="0">
                    <a:sym typeface="Wingdings" panose="05000000000000000000" pitchFamily="2" charset="2"/>
                  </a:rPr>
                  <a:t>Feasibility of the scenario </a:t>
                </a:r>
                <a:r>
                  <a:rPr lang="fr-CH" sz="2000" dirty="0" err="1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depends</a:t>
                </a:r>
                <a:r>
                  <a:rPr lang="fr-CH" sz="2000" dirty="0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on </a:t>
                </a:r>
                <a:r>
                  <a:rPr lang="fr-CH" sz="2000" dirty="0" err="1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bunch</a:t>
                </a:r>
                <a:r>
                  <a:rPr lang="fr-CH" sz="2000" dirty="0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quality</a:t>
                </a:r>
                <a:r>
                  <a:rPr lang="fr-CH" sz="2000" dirty="0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from</a:t>
                </a:r>
                <a:r>
                  <a:rPr lang="fr-CH" sz="2000" dirty="0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PS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(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Bunches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large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tails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exceed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the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threshold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for satellite population in the LHC)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H" sz="2000" dirty="0" err="1"/>
                  <a:t>Depending</a:t>
                </a:r>
                <a:r>
                  <a:rPr lang="fr-CH" sz="2000" dirty="0"/>
                  <a:t> on </a:t>
                </a:r>
                <a:r>
                  <a:rPr lang="fr-CH" sz="2000" dirty="0" smtClean="0"/>
                  <a:t>the </a:t>
                </a:r>
                <a:r>
                  <a:rPr lang="fr-CH" sz="2000" dirty="0" err="1" smtClean="0"/>
                  <a:t>bunch</a:t>
                </a:r>
                <a:r>
                  <a:rPr lang="fr-CH" sz="2000" dirty="0" smtClean="0"/>
                  <a:t> </a:t>
                </a:r>
                <a:r>
                  <a:rPr lang="fr-CH" sz="2000" dirty="0"/>
                  <a:t>distribution a </a:t>
                </a:r>
                <a:r>
                  <a:rPr lang="fr-CH" sz="2000" dirty="0" err="1"/>
                  <a:t>smaller</a:t>
                </a:r>
                <a:r>
                  <a:rPr lang="fr-CH" sz="2000" dirty="0"/>
                  <a:t> voltage </a:t>
                </a:r>
                <a:r>
                  <a:rPr lang="fr-CH" sz="2000" dirty="0" err="1"/>
                  <a:t>could</a:t>
                </a:r>
                <a:r>
                  <a:rPr lang="fr-CH" sz="2000" dirty="0"/>
                  <a:t> </a:t>
                </a:r>
                <a:r>
                  <a:rPr lang="fr-CH" sz="2000" dirty="0" err="1"/>
                  <a:t>be</a:t>
                </a:r>
                <a:r>
                  <a:rPr lang="fr-CH" sz="2000" dirty="0"/>
                  <a:t> </a:t>
                </a:r>
                <a:r>
                  <a:rPr lang="fr-CH" sz="2000" dirty="0" err="1" smtClean="0"/>
                  <a:t>used</a:t>
                </a:r>
                <a:r>
                  <a:rPr lang="fr-CH" sz="2000" dirty="0" smtClean="0"/>
                  <a:t> (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≤1.5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88" y="5405143"/>
                <a:ext cx="8698336" cy="1015663"/>
              </a:xfrm>
              <a:prstGeom prst="rect">
                <a:avLst/>
              </a:prstGeom>
              <a:blipFill>
                <a:blip r:embed="rId3"/>
                <a:stretch>
                  <a:fillRect l="-489" t="-2339" b="-8187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7813" y="1228851"/>
                <a:ext cx="54404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/>
                  <a:t>Relative satellite population, maximum</a:t>
                </a:r>
                <a:r>
                  <a:rPr lang="fr-CH" sz="1400" b="1" dirty="0" smtClean="0">
                    <a:solidFill>
                      <a:srgbClr val="CC0099"/>
                    </a:solidFill>
                  </a:rPr>
                  <a:t> </a:t>
                </a:r>
                <a:r>
                  <a:rPr lang="fr-CH" sz="1400" b="1" dirty="0" smtClean="0"/>
                  <a:t>80 MHz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𝟖𝟎</m:t>
                        </m:r>
                      </m:sub>
                    </m:sSub>
                    <m:r>
                      <a:rPr lang="fr-CH" sz="14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sz="14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4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400" b="1" dirty="0" smtClean="0">
                    <a:solidFill>
                      <a:srgbClr val="CC0099"/>
                    </a:solidFill>
                  </a:rPr>
                  <a:t> MV</a:t>
                </a:r>
                <a:endParaRPr lang="en-US" sz="1400" b="1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13" y="1228851"/>
                <a:ext cx="54404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85" y="1490694"/>
            <a:ext cx="5141742" cy="3800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386" y="3953484"/>
            <a:ext cx="2483372" cy="26160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Threshold</a:t>
            </a:r>
            <a:r>
              <a:rPr lang="fr-CH" sz="1100" dirty="0" smtClean="0"/>
              <a:t> for satellite population in LHC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64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4199" y="1316105"/>
                <a:ext cx="8603311" cy="4970196"/>
              </a:xfrm>
            </p:spPr>
            <p:txBody>
              <a:bodyPr lIns="91440" rIns="91440"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Acceleration of larger emittance bunches in 200 MHz (needed for beam stability in PS if no Landau system installed in PS)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SPS acceptance limited by available power and beam-loading</a:t>
                </a:r>
              </a:p>
              <a:p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Lower beam stability due to lower harmonic number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Calibri" panose="020F0502020204030204" pitchFamily="34" charset="0"/>
                  </a:rPr>
                  <a:t>    </a:t>
                </a:r>
                <a:r>
                  <a:rPr lang="en-GB" dirty="0">
                    <a:solidFill>
                      <a:schemeClr val="tx1">
                        <a:alpha val="40000"/>
                      </a:schemeClr>
                    </a:solidFill>
                    <a:latin typeface="Calibri" panose="020F0502020204030204" pitchFamily="34" charset="0"/>
                  </a:rPr>
                  <a:t>→</a:t>
                </a:r>
                <a:r>
                  <a:rPr lang="en-GB" dirty="0"/>
                  <a:t> </a:t>
                </a:r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200 MHz as a Landau cavity, but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dirty="0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dirty="0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dirty="0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 difficult to control to a low level → 6 ns bunch length from the PS but not guaranteed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Instabilities recently observed on flat bottom not fully understood and the 800 MHz RF was not very helpful</a:t>
                </a:r>
              </a:p>
              <a:p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Re-bucketing in the 200 MHz RF system 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Potential reduction of losses only if related to bunch shape due to PS bunch rotation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Large 80 MHz voltage for re-bucketing in 200 MHz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Creation of satellite bunches if PS bunch has large tails </a:t>
                </a:r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  <a:sym typeface="Wingdings" panose="05000000000000000000" pitchFamily="2" charset="2"/>
                  </a:rPr>
                  <a:t> harmful for LHC</a:t>
                </a:r>
              </a:p>
              <a:p>
                <a:pPr lvl="1"/>
                <a:endParaRPr lang="en-GB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GB" dirty="0"/>
              </a:p>
              <a:p>
                <a:r>
                  <a:rPr lang="en-GB" dirty="0"/>
                  <a:t>Impedance and beam-loading in the new RF system</a:t>
                </a:r>
              </a:p>
              <a:p>
                <a:pPr lvl="1"/>
                <a:r>
                  <a:rPr lang="en-GB" dirty="0"/>
                  <a:t>Effect on beam stability during the rest of the </a:t>
                </a:r>
                <a:r>
                  <a:rPr lang="en-GB" dirty="0" smtClean="0"/>
                  <a:t>cycle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199" y="1316105"/>
                <a:ext cx="8603311" cy="4970196"/>
              </a:xfrm>
              <a:blipFill>
                <a:blip r:embed="rId2"/>
                <a:stretch>
                  <a:fillRect l="-637" t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64829" y="853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err="1">
                <a:solidFill>
                  <a:srgbClr val="0070C0"/>
                </a:solidFill>
              </a:rPr>
              <a:t>Potential</a:t>
            </a:r>
            <a:r>
              <a:rPr lang="fr-CH" sz="4000" dirty="0">
                <a:solidFill>
                  <a:srgbClr val="0070C0"/>
                </a:solidFill>
              </a:rPr>
              <a:t> issues </a:t>
            </a:r>
            <a:r>
              <a:rPr lang="fr-CH" sz="4000" dirty="0" err="1">
                <a:solidFill>
                  <a:srgbClr val="0070C0"/>
                </a:solidFill>
              </a:rPr>
              <a:t>with</a:t>
            </a:r>
            <a:r>
              <a:rPr lang="fr-CH" sz="4000" dirty="0">
                <a:solidFill>
                  <a:srgbClr val="0070C0"/>
                </a:solidFill>
              </a:rPr>
              <a:t> the 80 MHz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3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198"/>
            <a:ext cx="9144000" cy="829411"/>
          </a:xfrm>
        </p:spPr>
        <p:txBody>
          <a:bodyPr>
            <a:noAutofit/>
          </a:bodyPr>
          <a:lstStyle/>
          <a:p>
            <a:r>
              <a:rPr lang="fr-CH" sz="3600" dirty="0" err="1" smtClean="0">
                <a:solidFill>
                  <a:schemeClr val="accent1"/>
                </a:solidFill>
              </a:rPr>
              <a:t>Characteristics</a:t>
            </a:r>
            <a:r>
              <a:rPr lang="fr-CH" sz="3600" dirty="0" smtClean="0">
                <a:solidFill>
                  <a:schemeClr val="accent1"/>
                </a:solidFill>
              </a:rPr>
              <a:t> of the new SPS capture RF system </a:t>
            </a:r>
            <a:r>
              <a:rPr lang="fr-CH" sz="3600" dirty="0" err="1" smtClean="0">
                <a:solidFill>
                  <a:schemeClr val="accent1"/>
                </a:solidFill>
              </a:rPr>
              <a:t>based</a:t>
            </a:r>
            <a:r>
              <a:rPr lang="fr-CH" sz="3600" dirty="0" smtClean="0">
                <a:solidFill>
                  <a:schemeClr val="accent1"/>
                </a:solidFill>
              </a:rPr>
              <a:t> on PS 80 MHz </a:t>
            </a:r>
            <a:r>
              <a:rPr lang="fr-CH" sz="3600" dirty="0" err="1" smtClean="0">
                <a:solidFill>
                  <a:schemeClr val="accent1"/>
                </a:solidFill>
              </a:rPr>
              <a:t>cavity</a:t>
            </a:r>
            <a:r>
              <a:rPr lang="fr-CH" sz="3600" dirty="0" smtClean="0">
                <a:solidFill>
                  <a:schemeClr val="accent1"/>
                </a:solidFill>
              </a:rPr>
              <a:t> model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718" y="1081897"/>
            <a:ext cx="6168334" cy="3323987"/>
          </a:xfrm>
          <a:prstGeom prst="rect">
            <a:avLst/>
          </a:prstGeom>
          <a:noFill/>
        </p:spPr>
        <p:txBody>
          <a:bodyPr wrap="square" bIns="4572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CH" u="sng" dirty="0" smtClean="0"/>
              <a:t>New capture system in the SPS</a:t>
            </a:r>
            <a:endParaRPr lang="fr-CH" u="sng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sz="1600" dirty="0"/>
              <a:t>80 </a:t>
            </a:r>
            <a:r>
              <a:rPr lang="fr-CH" sz="1600" dirty="0" smtClean="0"/>
              <a:t>MHz RF system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sz="1600" dirty="0"/>
              <a:t>Maximum voltage of </a:t>
            </a:r>
            <a:r>
              <a:rPr lang="fr-CH" sz="1600" dirty="0" smtClean="0"/>
              <a:t>2.5 MV (</a:t>
            </a:r>
            <a:r>
              <a:rPr lang="fr-CH" sz="1600" dirty="0" smtClean="0">
                <a:solidFill>
                  <a:srgbClr val="CC0099"/>
                </a:solidFill>
              </a:rPr>
              <a:t>3 MV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spares</a:t>
            </a:r>
            <a:r>
              <a:rPr lang="fr-CH" sz="1600" dirty="0" smtClean="0"/>
              <a:t>)</a:t>
            </a:r>
            <a:endParaRPr lang="fr-CH" sz="1600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600" dirty="0" smtClean="0"/>
              <a:t>Flat </a:t>
            </a:r>
            <a:r>
              <a:rPr lang="fr-CH" sz="1600" dirty="0" err="1" smtClean="0"/>
              <a:t>bottom</a:t>
            </a:r>
            <a:r>
              <a:rPr lang="fr-CH" sz="1600" dirty="0" smtClean="0"/>
              <a:t> </a:t>
            </a:r>
            <a:r>
              <a:rPr lang="fr-CH" sz="1600" dirty="0" err="1" smtClean="0"/>
              <a:t>only</a:t>
            </a:r>
            <a:r>
              <a:rPr lang="fr-CH" sz="1600" dirty="0" smtClean="0"/>
              <a:t>,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n</a:t>
            </a:r>
            <a:r>
              <a:rPr lang="fr-CH" sz="1600" dirty="0" err="1" smtClean="0">
                <a:sym typeface="Wingdings" panose="05000000000000000000" pitchFamily="2" charset="2"/>
              </a:rPr>
              <a:t>arrow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frequency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smtClean="0">
                <a:sym typeface="Wingdings" panose="05000000000000000000" pitchFamily="2" charset="2"/>
              </a:rPr>
              <a:t>range</a:t>
            </a:r>
          </a:p>
          <a:p>
            <a:pPr lvl="1">
              <a:spcAft>
                <a:spcPts val="600"/>
              </a:spcAft>
            </a:pPr>
            <a:r>
              <a:rPr lang="fr-CH" sz="1600" dirty="0" smtClean="0">
                <a:sym typeface="Wingdings" panose="05000000000000000000" pitchFamily="2" charset="2"/>
              </a:rPr>
              <a:t>	 Standing-</a:t>
            </a:r>
            <a:r>
              <a:rPr lang="fr-CH" sz="1600" dirty="0" err="1" smtClean="0">
                <a:sym typeface="Wingdings" panose="05000000000000000000" pitchFamily="2" charset="2"/>
              </a:rPr>
              <a:t>wave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ym typeface="Wingdings" panose="05000000000000000000" pitchFamily="2" charset="2"/>
              </a:rPr>
              <a:t>cavity</a:t>
            </a:r>
            <a:endParaRPr lang="fr-CH" sz="1600" dirty="0" smtClean="0"/>
          </a:p>
          <a:p>
            <a:pPr>
              <a:spcAft>
                <a:spcPts val="1200"/>
              </a:spcAft>
            </a:pPr>
            <a:r>
              <a:rPr lang="fr-CH" u="sng" dirty="0" smtClean="0"/>
              <a:t>80 MHz </a:t>
            </a:r>
            <a:r>
              <a:rPr lang="fr-CH" u="sng" dirty="0" err="1" smtClean="0"/>
              <a:t>cavity</a:t>
            </a:r>
            <a:r>
              <a:rPr lang="fr-CH" u="sng" dirty="0" smtClean="0"/>
              <a:t> in PS</a:t>
            </a:r>
            <a:endParaRPr lang="fr-CH" u="sng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sz="1600" dirty="0">
                <a:solidFill>
                  <a:srgbClr val="CC0099"/>
                </a:solidFill>
              </a:rPr>
              <a:t>300 </a:t>
            </a:r>
            <a:r>
              <a:rPr lang="fr-CH" sz="1600" dirty="0" smtClean="0">
                <a:solidFill>
                  <a:srgbClr val="CC0099"/>
                </a:solidFill>
              </a:rPr>
              <a:t>kV </a:t>
            </a:r>
            <a:r>
              <a:rPr lang="fr-CH" sz="1600" dirty="0" smtClean="0"/>
              <a:t>per </a:t>
            </a:r>
            <a:r>
              <a:rPr lang="fr-CH" sz="1600" dirty="0" err="1"/>
              <a:t>cavity</a:t>
            </a:r>
            <a:r>
              <a:rPr lang="fr-CH" sz="1600" dirty="0"/>
              <a:t> </a:t>
            </a:r>
            <a:r>
              <a:rPr lang="fr-CH" sz="1600" dirty="0" smtClean="0"/>
              <a:t>on a </a:t>
            </a:r>
            <a:r>
              <a:rPr lang="fr-CH" sz="1600" dirty="0" err="1" smtClean="0"/>
              <a:t>length</a:t>
            </a:r>
            <a:r>
              <a:rPr lang="fr-CH" sz="1600" dirty="0" smtClean="0"/>
              <a:t> of ~1 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sz="1600" dirty="0" smtClean="0"/>
              <a:t>There </a:t>
            </a:r>
            <a:r>
              <a:rPr lang="fr-CH" sz="1600" dirty="0" err="1" smtClean="0"/>
              <a:t>is</a:t>
            </a:r>
            <a:r>
              <a:rPr lang="fr-CH" sz="1600" dirty="0" smtClean="0"/>
              <a:t> a </a:t>
            </a:r>
            <a:r>
              <a:rPr lang="fr-CH" sz="1600" dirty="0" err="1" smtClean="0"/>
              <a:t>fast</a:t>
            </a:r>
            <a:r>
              <a:rPr lang="fr-CH" sz="1600" dirty="0" smtClean="0"/>
              <a:t> feedback system </a:t>
            </a:r>
            <a:r>
              <a:rPr lang="fr-CH" sz="1600" dirty="0" err="1" smtClean="0"/>
              <a:t>reducing</a:t>
            </a:r>
            <a:r>
              <a:rPr lang="fr-CH" sz="1600" dirty="0" smtClean="0"/>
              <a:t> the </a:t>
            </a:r>
            <a:r>
              <a:rPr lang="fr-CH" sz="1600" dirty="0" err="1" smtClean="0"/>
              <a:t>impedance</a:t>
            </a:r>
            <a:r>
              <a:rPr lang="fr-CH" sz="1600" dirty="0" smtClean="0"/>
              <a:t> of the </a:t>
            </a:r>
            <a:r>
              <a:rPr lang="fr-CH" sz="1600" dirty="0" err="1" smtClean="0"/>
              <a:t>accelerating</a:t>
            </a:r>
            <a:r>
              <a:rPr lang="fr-CH" sz="1600" dirty="0" smtClean="0"/>
              <a:t> band by ~40 dB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sz="1600" dirty="0" smtClean="0"/>
              <a:t>The </a:t>
            </a:r>
            <a:r>
              <a:rPr lang="fr-CH" sz="1600" dirty="0" err="1" smtClean="0"/>
              <a:t>impedance</a:t>
            </a:r>
            <a:r>
              <a:rPr lang="fr-CH" sz="1600" dirty="0" smtClean="0"/>
              <a:t> </a:t>
            </a:r>
            <a:r>
              <a:rPr lang="fr-CH" sz="1600" dirty="0" err="1"/>
              <a:t>measured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</a:t>
            </a:r>
            <a:r>
              <a:rPr lang="fr-CH" sz="1600" dirty="0" err="1"/>
              <a:t>beam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 err="1"/>
              <a:t>higher</a:t>
            </a:r>
            <a:r>
              <a:rPr lang="fr-CH" sz="1600" dirty="0"/>
              <a:t> </a:t>
            </a:r>
            <a:r>
              <a:rPr lang="fr-CH" sz="1600" dirty="0" err="1"/>
              <a:t>than</a:t>
            </a:r>
            <a:r>
              <a:rPr lang="fr-CH" sz="1600" dirty="0"/>
              <a:t> </a:t>
            </a:r>
            <a:r>
              <a:rPr lang="fr-CH" sz="1600" dirty="0" err="1"/>
              <a:t>assumed</a:t>
            </a:r>
            <a:r>
              <a:rPr lang="fr-CH" sz="1600" dirty="0"/>
              <a:t> </a:t>
            </a:r>
            <a:r>
              <a:rPr lang="fr-CH" sz="1600" dirty="0" err="1"/>
              <a:t>earlier</a:t>
            </a:r>
            <a:r>
              <a:rPr lang="fr-CH" sz="1600" dirty="0"/>
              <a:t> (A. </a:t>
            </a:r>
            <a:r>
              <a:rPr lang="fr-CH" sz="1600" dirty="0" smtClean="0"/>
              <a:t>Lasheen), the new value </a:t>
            </a:r>
            <a:r>
              <a:rPr lang="fr-CH" sz="1600" dirty="0" err="1" smtClean="0"/>
              <a:t>is</a:t>
            </a:r>
            <a:r>
              <a:rPr lang="fr-CH" sz="1600" dirty="0" smtClean="0"/>
              <a:t> </a:t>
            </a:r>
            <a:r>
              <a:rPr lang="fr-CH" sz="1600" dirty="0" err="1" smtClean="0"/>
              <a:t>used</a:t>
            </a:r>
            <a:r>
              <a:rPr lang="fr-CH" sz="1600" dirty="0" smtClean="0"/>
              <a:t> in </a:t>
            </a:r>
            <a:r>
              <a:rPr lang="fr-CH" sz="1600" dirty="0" err="1" smtClean="0"/>
              <a:t>what</a:t>
            </a:r>
            <a:r>
              <a:rPr lang="fr-CH" sz="1600" dirty="0" smtClean="0"/>
              <a:t> </a:t>
            </a:r>
            <a:r>
              <a:rPr lang="fr-CH" sz="1600" dirty="0" err="1" smtClean="0"/>
              <a:t>follows</a:t>
            </a:r>
            <a:endParaRPr lang="fr-CH" sz="1600" dirty="0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3A6F6EE0-4ADD-484F-A479-5727F6F6B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78" y="1939442"/>
            <a:ext cx="2402730" cy="3552144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21731E7A-FF69-B942-8CA4-DB7902375A79}"/>
              </a:ext>
            </a:extLst>
          </p:cNvPr>
          <p:cNvSpPr txBox="1"/>
          <p:nvPr/>
        </p:nvSpPr>
        <p:spPr>
          <a:xfrm>
            <a:off x="7486650" y="5499965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Ref</a:t>
            </a:r>
            <a:r>
              <a:rPr lang="fr-FR" sz="1000" dirty="0"/>
              <a:t>: </a:t>
            </a:r>
            <a:r>
              <a:rPr lang="fr-CH" sz="1000" dirty="0"/>
              <a:t>CERN/PS 98-021 (RF)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7950" y="1535837"/>
            <a:ext cx="2437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80 MHz </a:t>
            </a:r>
            <a:r>
              <a:rPr lang="fr-CH" sz="1600" b="1" dirty="0" err="1" smtClean="0"/>
              <a:t>cavity</a:t>
            </a:r>
            <a:r>
              <a:rPr lang="fr-CH" sz="1600" b="1" dirty="0" smtClean="0"/>
              <a:t> in PS tunnel</a:t>
            </a:r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27705" y="4652105"/>
            <a:ext cx="561913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400" dirty="0" smtClean="0">
                <a:sym typeface="Wingdings" panose="05000000000000000000" pitchFamily="2" charset="2"/>
              </a:rPr>
              <a:t>10 PS-type </a:t>
            </a:r>
            <a:r>
              <a:rPr lang="fr-CH" sz="2400" dirty="0" err="1" smtClean="0">
                <a:sym typeface="Wingdings" panose="05000000000000000000" pitchFamily="2" charset="2"/>
              </a:rPr>
              <a:t>cavities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needed</a:t>
            </a:r>
            <a:r>
              <a:rPr lang="fr-CH" sz="2400" dirty="0" smtClean="0">
                <a:sym typeface="Wingdings" panose="05000000000000000000" pitchFamily="2" charset="2"/>
              </a:rPr>
              <a:t> in SPS (10 m)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CH" sz="2400" dirty="0" err="1" smtClean="0">
                <a:sym typeface="Wingdings" panose="05000000000000000000" pitchFamily="2" charset="2"/>
              </a:rPr>
              <a:t>Also</a:t>
            </a:r>
            <a:r>
              <a:rPr lang="fr-CH" sz="2400" dirty="0" smtClean="0">
                <a:sym typeface="Wingdings" panose="05000000000000000000" pitchFamily="2" charset="2"/>
              </a:rPr>
              <a:t> 1-turn </a:t>
            </a:r>
            <a:r>
              <a:rPr lang="fr-CH" sz="2400" dirty="0" err="1">
                <a:sym typeface="Wingdings" panose="05000000000000000000" pitchFamily="2" charset="2"/>
              </a:rPr>
              <a:t>delay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smtClean="0">
                <a:sym typeface="Wingdings" panose="05000000000000000000" pitchFamily="2" charset="2"/>
              </a:rPr>
              <a:t>feedback in SPS, </a:t>
            </a:r>
            <a:r>
              <a:rPr lang="fr-CH" sz="2400" dirty="0" err="1">
                <a:sym typeface="Wingdings" panose="05000000000000000000" pitchFamily="2" charset="2"/>
              </a:rPr>
              <a:t>maybe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>
                <a:sym typeface="Wingdings" panose="05000000000000000000" pitchFamily="2" charset="2"/>
              </a:rPr>
              <a:t>less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>
                <a:sym typeface="Wingdings" panose="05000000000000000000" pitchFamily="2" charset="2"/>
              </a:rPr>
              <a:t>reduction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achievable</a:t>
            </a:r>
            <a:endParaRPr lang="fr-CH" sz="2400" dirty="0"/>
          </a:p>
        </p:txBody>
      </p:sp>
      <p:sp>
        <p:nvSpPr>
          <p:cNvPr id="9" name="Rectangle 8"/>
          <p:cNvSpPr/>
          <p:nvPr/>
        </p:nvSpPr>
        <p:spPr>
          <a:xfrm>
            <a:off x="217718" y="6247007"/>
            <a:ext cx="7322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>
                <a:sym typeface="Wingdings" panose="05000000000000000000" pitchFamily="2" charset="2"/>
              </a:rPr>
              <a:t>/!\ Notice </a:t>
            </a:r>
            <a:r>
              <a:rPr lang="fr-CH" dirty="0" err="1" smtClean="0">
                <a:sym typeface="Wingdings" panose="05000000000000000000" pitchFamily="2" charset="2"/>
              </a:rPr>
              <a:t>that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cavities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should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be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tuned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to </a:t>
            </a:r>
            <a:r>
              <a:rPr lang="fr-CH" dirty="0" err="1" smtClean="0">
                <a:sym typeface="Wingdings" panose="05000000000000000000" pitchFamily="2" charset="2"/>
              </a:rPr>
              <a:t>avoid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Robinson’s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instability</a:t>
            </a:r>
            <a:r>
              <a:rPr lang="fr-CH" dirty="0" smtClean="0">
                <a:sym typeface="Wingdings" panose="05000000000000000000" pitchFamily="2" charset="2"/>
              </a:rPr>
              <a:t> in SPS</a:t>
            </a:r>
            <a:endParaRPr lang="fr-CH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901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72" y="186601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>
                <a:solidFill>
                  <a:schemeClr val="accent1"/>
                </a:solidFill>
              </a:rPr>
              <a:t>Possible </a:t>
            </a:r>
            <a:r>
              <a:rPr lang="fr-CH" sz="4000" dirty="0" smtClean="0">
                <a:solidFill>
                  <a:schemeClr val="accent1"/>
                </a:solidFill>
              </a:rPr>
              <a:t>locations </a:t>
            </a:r>
            <a:r>
              <a:rPr lang="fr-CH" sz="4000" dirty="0">
                <a:solidFill>
                  <a:schemeClr val="accent1"/>
                </a:solidFill>
              </a:rPr>
              <a:t>of </a:t>
            </a:r>
            <a:r>
              <a:rPr lang="fr-CH" sz="4000" dirty="0" smtClean="0">
                <a:solidFill>
                  <a:schemeClr val="accent1"/>
                </a:solidFill>
              </a:rPr>
              <a:t>the 80 MHz </a:t>
            </a:r>
            <a:r>
              <a:rPr lang="fr-CH" sz="4000" dirty="0">
                <a:solidFill>
                  <a:schemeClr val="accent1"/>
                </a:solidFill>
              </a:rPr>
              <a:t>RF </a:t>
            </a:r>
            <a:r>
              <a:rPr lang="fr-CH" sz="4000" dirty="0" smtClean="0">
                <a:solidFill>
                  <a:schemeClr val="accent1"/>
                </a:solidFill>
              </a:rPr>
              <a:t>system in the SPS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07805"/>
              </p:ext>
            </p:extLst>
          </p:nvPr>
        </p:nvGraphicFramePr>
        <p:xfrm>
          <a:off x="231472" y="1229987"/>
          <a:ext cx="8773414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9562753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06391297"/>
                    </a:ext>
                  </a:extLst>
                </a:gridCol>
                <a:gridCol w="1621790">
                  <a:extLst>
                    <a:ext uri="{9D8B030D-6E8A-4147-A177-3AD203B41FA5}">
                      <a16:colId xmlns:a16="http://schemas.microsoft.com/office/drawing/2014/main" val="159696616"/>
                    </a:ext>
                  </a:extLst>
                </a:gridCol>
                <a:gridCol w="4103624">
                  <a:extLst>
                    <a:ext uri="{9D8B030D-6E8A-4147-A177-3AD203B41FA5}">
                      <a16:colId xmlns:a16="http://schemas.microsoft.com/office/drawing/2014/main" val="3396934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err="1"/>
                        <a:t>Sextan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Free</a:t>
                      </a:r>
                      <a:r>
                        <a:rPr lang="fr-CH" baseline="0" dirty="0"/>
                        <a:t> </a:t>
                      </a:r>
                      <a:r>
                        <a:rPr lang="fr-CH" baseline="0" dirty="0" err="1"/>
                        <a:t>space</a:t>
                      </a:r>
                      <a:r>
                        <a:rPr lang="fr-CH" baseline="0" dirty="0"/>
                        <a:t>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Infos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2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FF0000"/>
                          </a:solidFill>
                        </a:rPr>
                        <a:t>LSS1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FF0000"/>
                          </a:solidFill>
                        </a:rPr>
                        <a:t>117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fr-CH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600" baseline="0" dirty="0" err="1">
                          <a:solidFill>
                            <a:schemeClr val="tx1"/>
                          </a:solidFill>
                        </a:rPr>
                        <a:t>ideal</a:t>
                      </a:r>
                      <a:r>
                        <a:rPr lang="fr-CH" sz="16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CH" sz="1600" baseline="0" dirty="0" err="1">
                          <a:solidFill>
                            <a:schemeClr val="tx1"/>
                          </a:solidFill>
                        </a:rPr>
                        <a:t>beam</a:t>
                      </a:r>
                      <a:r>
                        <a:rPr lang="fr-CH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600" baseline="0" dirty="0" smtClean="0">
                          <a:solidFill>
                            <a:schemeClr val="tx1"/>
                          </a:solidFill>
                        </a:rPr>
                        <a:t>injection </a:t>
                      </a:r>
                      <a:r>
                        <a:rPr lang="fr-CH" sz="1600" baseline="0" dirty="0" err="1" smtClean="0">
                          <a:solidFill>
                            <a:schemeClr val="tx1"/>
                          </a:solidFill>
                        </a:rPr>
                        <a:t>region</a:t>
                      </a:r>
                      <a:r>
                        <a:rPr lang="fr-CH" sz="16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fr-CH" sz="1600" baseline="0" dirty="0" err="1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fr-CH" sz="1600" baseline="0" dirty="0">
                          <a:solidFill>
                            <a:schemeClr val="tx1"/>
                          </a:solidFill>
                        </a:rPr>
                        <a:t> confirmation </a:t>
                      </a:r>
                      <a:r>
                        <a:rPr lang="fr-CH" sz="1600" baseline="0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fr-CH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600" baseline="0" dirty="0" err="1" smtClean="0">
                          <a:solidFill>
                            <a:schemeClr val="tx1"/>
                          </a:solidFill>
                        </a:rPr>
                        <a:t>beam</a:t>
                      </a:r>
                      <a:r>
                        <a:rPr lang="fr-CH" sz="1600" baseline="0" dirty="0" smtClean="0">
                          <a:solidFill>
                            <a:schemeClr val="tx1"/>
                          </a:solidFill>
                        </a:rPr>
                        <a:t> dump team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4180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9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00B050"/>
                          </a:solidFill>
                        </a:rPr>
                        <a:t>LSS3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00B050"/>
                          </a:solidFill>
                        </a:rPr>
                        <a:t>314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00B050"/>
                          </a:solidFill>
                        </a:rPr>
                        <a:t>12.5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aseline="0" dirty="0" err="1" smtClean="0"/>
                        <a:t>Next</a:t>
                      </a:r>
                      <a:r>
                        <a:rPr lang="fr-CH" sz="1600" baseline="0" dirty="0" smtClean="0"/>
                        <a:t> to the </a:t>
                      </a:r>
                      <a:r>
                        <a:rPr lang="fr-CH" sz="1600" baseline="0" dirty="0" err="1" smtClean="0"/>
                        <a:t>present</a:t>
                      </a:r>
                      <a:r>
                        <a:rPr lang="fr-CH" sz="1600" baseline="0" dirty="0" smtClean="0"/>
                        <a:t> </a:t>
                      </a:r>
                      <a:r>
                        <a:rPr lang="fr-CH" sz="1600" baseline="0" dirty="0"/>
                        <a:t>RF </a:t>
                      </a:r>
                      <a:r>
                        <a:rPr lang="fr-CH" sz="1600" baseline="0" dirty="0" smtClean="0"/>
                        <a:t>system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58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LSS3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/>
                        <a:t>Position of </a:t>
                      </a:r>
                      <a:r>
                        <a:rPr lang="fr-CH" sz="1600" dirty="0" err="1"/>
                        <a:t>slotted</a:t>
                      </a:r>
                      <a:r>
                        <a:rPr lang="fr-CH" sz="1600" dirty="0"/>
                        <a:t> line </a:t>
                      </a:r>
                      <a:r>
                        <a:rPr lang="fr-CH" sz="1600" dirty="0" smtClean="0"/>
                        <a:t>kicker</a:t>
                      </a:r>
                      <a:r>
                        <a:rPr lang="fr-CH" sz="1600" baseline="0" dirty="0" smtClean="0"/>
                        <a:t> (more </a:t>
                      </a:r>
                      <a:r>
                        <a:rPr lang="fr-CH" sz="1600" baseline="0" dirty="0" err="1" smtClean="0"/>
                        <a:t>space</a:t>
                      </a:r>
                      <a:r>
                        <a:rPr lang="fr-CH" sz="1600" baseline="0" dirty="0" smtClean="0"/>
                        <a:t> </a:t>
                      </a:r>
                      <a:r>
                        <a:rPr lang="fr-CH" sz="1600" baseline="0" dirty="0" err="1" smtClean="0"/>
                        <a:t>may</a:t>
                      </a:r>
                      <a:r>
                        <a:rPr lang="fr-CH" sz="1600" baseline="0" dirty="0" smtClean="0"/>
                        <a:t> </a:t>
                      </a:r>
                      <a:r>
                        <a:rPr lang="fr-CH" sz="1600" baseline="0" dirty="0" err="1" smtClean="0"/>
                        <a:t>be</a:t>
                      </a:r>
                      <a:r>
                        <a:rPr lang="fr-CH" sz="1600" baseline="0" dirty="0" smtClean="0"/>
                        <a:t> </a:t>
                      </a:r>
                      <a:r>
                        <a:rPr lang="fr-CH" sz="1600" baseline="0" dirty="0" err="1" smtClean="0"/>
                        <a:t>needed</a:t>
                      </a:r>
                      <a:r>
                        <a:rPr lang="fr-CH" sz="1600" baseline="0" dirty="0" smtClean="0"/>
                        <a:t> in future)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412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LSS4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2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FF0000"/>
                          </a:solidFill>
                        </a:rPr>
                        <a:t>LSS4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FF0000"/>
                          </a:solidFill>
                        </a:rPr>
                        <a:t>417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>
                          <a:solidFill>
                            <a:srgbClr val="FF0000"/>
                          </a:solidFill>
                        </a:rPr>
                        <a:t>12.5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/>
                        <a:t>Extraction line, </a:t>
                      </a:r>
                      <a:r>
                        <a:rPr lang="fr-CH" sz="1600" dirty="0" err="1" smtClean="0"/>
                        <a:t>big</a:t>
                      </a:r>
                      <a:r>
                        <a:rPr lang="fr-CH" sz="1600" baseline="0" dirty="0" err="1" smtClean="0"/>
                        <a:t>ger</a:t>
                      </a:r>
                      <a:r>
                        <a:rPr lang="fr-CH" sz="1600" baseline="0" dirty="0" smtClean="0"/>
                        <a:t> aperture </a:t>
                      </a:r>
                      <a:r>
                        <a:rPr lang="fr-CH" sz="1600" baseline="0" dirty="0" err="1" smtClean="0"/>
                        <a:t>needed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1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LSS4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421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248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8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LSS6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616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/>
                        <a:t>Next</a:t>
                      </a:r>
                      <a:r>
                        <a:rPr lang="fr-CH" sz="1600" baseline="0" dirty="0" smtClean="0"/>
                        <a:t> to the</a:t>
                      </a:r>
                      <a:r>
                        <a:rPr lang="fr-CH" sz="1600" dirty="0" smtClean="0"/>
                        <a:t> </a:t>
                      </a:r>
                      <a:r>
                        <a:rPr lang="fr-CH" sz="1600" dirty="0" err="1"/>
                        <a:t>crab</a:t>
                      </a:r>
                      <a:r>
                        <a:rPr lang="fr-CH" sz="1600" dirty="0"/>
                        <a:t> </a:t>
                      </a:r>
                      <a:r>
                        <a:rPr lang="fr-CH" sz="1600" dirty="0" err="1" smtClean="0"/>
                        <a:t>cavities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01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LSS6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621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9968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9308" y="6096627"/>
            <a:ext cx="1405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Credits</a:t>
            </a:r>
            <a:r>
              <a:rPr lang="fr-CH" sz="1200" dirty="0" smtClean="0"/>
              <a:t>: A. Farricker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8194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84707</TotalTime>
  <Words>990</Words>
  <Application>Microsoft Office PowerPoint</Application>
  <PresentationFormat>On-screen Show (4:3)</PresentationFormat>
  <Paragraphs>162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Office Theme</vt:lpstr>
      <vt:lpstr> Effect of the 80 MHz impedance  s 3rd of July 2018</vt:lpstr>
      <vt:lpstr>Bunch distribution and generation at PS flat top in 40 MHz and 80 MHz RF systems with V_40=V_80=600 kV</vt:lpstr>
      <vt:lpstr>Uncontrolled emittance blow-up in SPS along the batch as a function of the capture 80 MHz voltage</vt:lpstr>
      <vt:lpstr>Intensity threshold at SPS FB in the 80 MHz RF system Trains of 48 bunches with binomial distributions matched in PS</vt:lpstr>
      <vt:lpstr>Creation of satellite bunches at transfer into 200 MHz Losses along the batch as a function of the maximum V_80</vt:lpstr>
      <vt:lpstr>Creation of satellite bunches at transfer into 200 MHz as a function of emittance for different bunch distributions</vt:lpstr>
      <vt:lpstr>PowerPoint Presentation</vt:lpstr>
      <vt:lpstr>Characteristics of the new SPS capture RF system based on PS 80 MHz cavity model</vt:lpstr>
      <vt:lpstr>Possible locations of the 80 MHz RF system in the SPS</vt:lpstr>
      <vt:lpstr>Impedance of the PS 80 MHz cavities in SPS</vt:lpstr>
      <vt:lpstr>Effect of 80 MHz impedance on beam stability at SPS flat top as a function of feedback reduction</vt:lpstr>
      <vt:lpstr>Conclusion</vt:lpstr>
      <vt:lpstr>PowerPoint Presentation</vt:lpstr>
      <vt:lpstr>Bunch lengthening at flat top due to only fundamental 80 MHz impedance in the SPS (nothing else)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4022</cp:revision>
  <cp:lastPrinted>2017-11-15T17:28:35Z</cp:lastPrinted>
  <dcterms:created xsi:type="dcterms:W3CDTF">2014-07-23T07:54:45Z</dcterms:created>
  <dcterms:modified xsi:type="dcterms:W3CDTF">2018-07-04T08:30:13Z</dcterms:modified>
</cp:coreProperties>
</file>