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sldIdLst>
    <p:sldId id="257" r:id="rId2"/>
    <p:sldId id="258" r:id="rId3"/>
    <p:sldId id="269" r:id="rId4"/>
    <p:sldId id="270" r:id="rId5"/>
    <p:sldId id="271" r:id="rId6"/>
    <p:sldId id="273" r:id="rId7"/>
    <p:sldId id="272" r:id="rId8"/>
    <p:sldId id="261" r:id="rId9"/>
    <p:sldId id="263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18/07/02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FFon_Qkickyes\avgIntensityFFon_Qkickyes.png" TargetMode="External"/><Relationship Id="rId7" Type="http://schemas.openxmlformats.org/officeDocument/2006/relationships/image" Target="file:///C:\Users\schwarz\cernbox\BLonD_files\Measurements\MD_180517_analysis\data_analysis\FFoff_Qkickyes\avgIntensityFFoff_Qkicky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file:///C:\Users\schwarz\cernbox\BLonD_files\Measurements\MD_180517_analysis\data_analysis\FFon4s_Qkickyes\avgIntensityFFon4s_Qkickyes.png" TargetMode="Externa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FFon_Qkickyes\avgBL_FFon_Qkickyes.png" TargetMode="External"/><Relationship Id="rId7" Type="http://schemas.openxmlformats.org/officeDocument/2006/relationships/image" Target="file:///C:\Users\schwarz\cernbox\BLonD_files\Measurements\MD_180517_analysis\data_analysis\FFoff_Qkickyes\avgBL_FFoff_Qkickye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file:///C:\Users\schwarz\cernbox\BLonD_files\Measurements\MD_180517_analysis\data_analysis\FFon4s_Qkickyes\avgBL_FFon4s_Qkickyes.png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lossRate_Qkickno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file:///C:\Users\schwarz\cernbox\BLonD_files\Measurements\MD_180517_analysis\data_analysis\lossRate_Qkickyes.png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71114_analysis\data_analysis\bunchLoss500ms_FFonOff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fit_region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lossRateBunches_Qkickno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file:///C:\Users\schwarz\cernbox\BLonD_files\Measurements\MD_180517_analysis\data_analysis\lossRateBunches_Qkickyes.p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lossContributions_Qkickno.png" TargetMode="External"/><Relationship Id="rId7" Type="http://schemas.openxmlformats.org/officeDocument/2006/relationships/image" Target="file:///C:\Users\schwarz\cernbox\BLonD_files\Measurements\MD_180517_analysis\data_analysis\fit_regions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file:///C:\Users\schwarz\cernbox\BLonD_files\Measurements\MD_180517_analysis\data_analysis\lossContributions_Qkickyes.png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FFon_Qkickno\avgIntensityFFon_Qkickno.png" TargetMode="External"/><Relationship Id="rId7" Type="http://schemas.openxmlformats.org/officeDocument/2006/relationships/image" Target="file:///C:\Users\schwarz\cernbox\BLonD_files\Measurements\MD_180517_analysis\data_analysis\FFoff_Qkickno\avgIntensityFFoff_Qkickno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file:///C:\Users\schwarz\cernbox\BLonD_files\Measurements\MD_180517_analysis\data_analysis\FFon4s_Qkickno\avgIntensityFFon4s_Qkickno.png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schwarz\cernbox\BLonD_files\Measurements\MD_180517_analysis\data_analysis\FFon_Qkickno\avgBL_FFon_Qkickno.png" TargetMode="External"/><Relationship Id="rId7" Type="http://schemas.openxmlformats.org/officeDocument/2006/relationships/image" Target="file:///C:\Users\schwarz\cernbox\BLonD_files\Measurements\MD_180517_analysis\data_analysis\FFoff_Qkickno\avgBL_FFoff_Qkickno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file:///C:\Users\schwarz\cernbox\BLonD_files\Measurements\MD_180517_analysis\data_analysis\FFon4s_Qkickno\avgBL_FFon4s_Qkickno.png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946" y="293725"/>
            <a:ext cx="8226854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</a:t>
            </a:r>
            <a:r>
              <a:rPr lang="en-US" dirty="0" err="1" smtClean="0"/>
              <a:t>FeedForward</a:t>
            </a:r>
            <a:r>
              <a:rPr lang="en-US" dirty="0" smtClean="0"/>
              <a:t> on</a:t>
            </a:r>
            <a:br>
              <a:rPr lang="en-US" dirty="0" smtClean="0"/>
            </a:br>
            <a:r>
              <a:rPr lang="en-US" dirty="0" smtClean="0"/>
              <a:t>flat-bottom losses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06/06/18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LIU-SPS BD WG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199" y="4601980"/>
            <a:ext cx="8611849" cy="1476531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Acknowledgements:</a:t>
            </a:r>
          </a:p>
          <a:p>
            <a:r>
              <a:rPr lang="en-US" sz="1800" dirty="0"/>
              <a:t>H. </a:t>
            </a:r>
            <a:r>
              <a:rPr lang="en-US" sz="1800" dirty="0" smtClean="0"/>
              <a:t>Bartosik, </a:t>
            </a:r>
            <a:r>
              <a:rPr lang="en-US" sz="1800" dirty="0"/>
              <a:t>T. </a:t>
            </a:r>
            <a:r>
              <a:rPr lang="en-US" sz="1800" dirty="0" err="1" smtClean="0"/>
              <a:t>Bohl</a:t>
            </a:r>
            <a:r>
              <a:rPr lang="en-US" sz="1800" dirty="0" smtClean="0"/>
              <a:t>, </a:t>
            </a:r>
            <a:r>
              <a:rPr lang="en-US" sz="1800" dirty="0"/>
              <a:t>G. </a:t>
            </a:r>
            <a:r>
              <a:rPr lang="en-US" sz="1800" dirty="0" err="1" smtClean="0"/>
              <a:t>Papotti</a:t>
            </a:r>
            <a:r>
              <a:rPr lang="en-US" sz="1800" dirty="0" smtClean="0"/>
              <a:t>, E. </a:t>
            </a:r>
            <a:r>
              <a:rPr lang="en-US" sz="1800" dirty="0" err="1" smtClean="0"/>
              <a:t>Shaposhnikova</a:t>
            </a:r>
            <a:r>
              <a:rPr lang="en-US" sz="1800" dirty="0" smtClean="0"/>
              <a:t>, SPS operator team</a:t>
            </a:r>
          </a:p>
          <a:p>
            <a:endParaRPr lang="en-US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199" y="3548592"/>
            <a:ext cx="2743200" cy="419653"/>
          </a:xfrm>
        </p:spPr>
        <p:txBody>
          <a:bodyPr>
            <a:normAutofit/>
          </a:bodyPr>
          <a:lstStyle/>
          <a:p>
            <a:r>
              <a:rPr lang="en-US" sz="1800" dirty="0"/>
              <a:t>M. </a:t>
            </a:r>
            <a:r>
              <a:rPr lang="en-US" sz="1800" dirty="0" smtClean="0"/>
              <a:t>Schwarz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583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Scan FF with Q-kick @ 2s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3" y="607104"/>
            <a:ext cx="3857466" cy="289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67" y="607103"/>
            <a:ext cx="3857465" cy="289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4" y="3652603"/>
            <a:ext cx="3857465" cy="2893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5413" y="3740046"/>
            <a:ext cx="3315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FF is turned off at 4s,</a:t>
            </a:r>
            <a:br>
              <a:rPr lang="en-US" dirty="0" smtClean="0"/>
            </a:br>
            <a:r>
              <a:rPr lang="en-US" dirty="0" smtClean="0"/>
              <a:t>drop in bunch intensity</a:t>
            </a:r>
          </a:p>
        </p:txBody>
      </p:sp>
    </p:spTree>
    <p:extLst>
      <p:ext uri="{BB962C8B-B14F-4D97-AF65-F5344CB8AC3E}">
        <p14:creationId xmlns:p14="http://schemas.microsoft.com/office/powerpoint/2010/main" val="138220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Scan FF with Q-kick @ 2s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3" y="607104"/>
            <a:ext cx="3857465" cy="289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67" y="607103"/>
            <a:ext cx="3857465" cy="289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4" y="3652603"/>
            <a:ext cx="3857464" cy="2893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4667" y="4054837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FF is on, oscillation of bunch length</a:t>
            </a:r>
          </a:p>
        </p:txBody>
      </p:sp>
    </p:spTree>
    <p:extLst>
      <p:ext uri="{BB962C8B-B14F-4D97-AF65-F5344CB8AC3E}">
        <p14:creationId xmlns:p14="http://schemas.microsoft.com/office/powerpoint/2010/main" val="6188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 rates along flat-bottom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62025"/>
            <a:ext cx="3857466" cy="289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93" y="3862025"/>
            <a:ext cx="3857465" cy="2893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4667" y="891477"/>
            <a:ext cx="47820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rate is slope of line fitted to intensities</a:t>
            </a:r>
          </a:p>
          <a:p>
            <a:r>
              <a:rPr lang="en-US" dirty="0" smtClean="0"/>
              <a:t>along the flat-bottom from 7s to 19.2s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FF is on, bunches lose more!</a:t>
            </a:r>
          </a:p>
        </p:txBody>
      </p:sp>
    </p:spTree>
    <p:extLst>
      <p:ext uri="{BB962C8B-B14F-4D97-AF65-F5344CB8AC3E}">
        <p14:creationId xmlns:p14="http://schemas.microsoft.com/office/powerpoint/2010/main" val="70281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039" y="949062"/>
            <a:ext cx="4067155" cy="305036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Scan FF on/off and Q-kick at 2s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3932" y="486813"/>
            <a:ext cx="8535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Motivation: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Observed reduction of losses with FF on (MD 17/11/14) for short flat-bottom (2s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But does FF help with losses along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flat-bottom</a:t>
            </a:r>
            <a:r>
              <a:rPr lang="en-US" dirty="0"/>
              <a:t>, or introduce RF-noise?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test, measure losses along long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flat-bottom </a:t>
            </a:r>
            <a:r>
              <a:rPr lang="en-US" dirty="0"/>
              <a:t>with FF on/off </a:t>
            </a:r>
            <a:r>
              <a:rPr lang="en-US" dirty="0" smtClean="0"/>
              <a:t>and </a:t>
            </a:r>
            <a:r>
              <a:rPr lang="en-US" dirty="0"/>
              <a:t>FF on only for 4s after injection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Remove uncaptured beam after 2s with </a:t>
            </a:r>
            <a:r>
              <a:rPr lang="en-US" dirty="0" smtClean="0"/>
              <a:t>Q-kick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932" y="4276319"/>
            <a:ext cx="88571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Setup</a:t>
            </a:r>
            <a:r>
              <a:rPr lang="en-US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MD 17 May 2018: 48 </a:t>
            </a:r>
            <a:r>
              <a:rPr lang="en-US" dirty="0"/>
              <a:t>bunches, 25ns spacing, BCMS Q20, Intensity </a:t>
            </a:r>
            <a:r>
              <a:rPr lang="en-US" dirty="0" smtClean="0"/>
              <a:t>1.2e11 ppb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was only operational cycle with long flat-bottom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Feedback: on (start time adjusted when FF was on/off at injection),</a:t>
            </a:r>
            <a:br>
              <a:rPr lang="en-US" dirty="0" smtClean="0"/>
            </a:br>
            <a:r>
              <a:rPr lang="en-US" dirty="0" err="1" smtClean="0"/>
              <a:t>FeedForward</a:t>
            </a:r>
            <a:r>
              <a:rPr lang="en-US" dirty="0" smtClean="0"/>
              <a:t> (FF): on/off, on only during first 4s</a:t>
            </a:r>
            <a:br>
              <a:rPr lang="en-US" dirty="0" smtClean="0"/>
            </a:br>
            <a:r>
              <a:rPr lang="en-US" dirty="0" smtClean="0"/>
              <a:t>Phase loop: on, long. damper: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</a:t>
            </a:r>
            <a:r>
              <a:rPr lang="en-US" baseline="-25000" dirty="0" smtClean="0"/>
              <a:t>200</a:t>
            </a:r>
            <a:r>
              <a:rPr lang="en-US" dirty="0" smtClean="0"/>
              <a:t> </a:t>
            </a:r>
            <a:r>
              <a:rPr lang="en-US" dirty="0"/>
              <a:t>=4.5 MV, V</a:t>
            </a:r>
            <a:r>
              <a:rPr lang="en-US" baseline="-25000" dirty="0"/>
              <a:t>800</a:t>
            </a:r>
            <a:r>
              <a:rPr lang="en-US" dirty="0"/>
              <a:t> = 0.45 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Flat-bottom up to </a:t>
            </a:r>
            <a:r>
              <a:rPr lang="en-US" dirty="0" smtClean="0"/>
              <a:t>19.2 </a:t>
            </a:r>
            <a:r>
              <a:rPr lang="en-US" dirty="0"/>
              <a:t>s; then small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five to ten acquisitions per </a:t>
            </a:r>
            <a:r>
              <a:rPr lang="en-US" dirty="0" smtClean="0"/>
              <a:t>case, all quantities derived from bunch intensities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1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Bunch intensity along cycle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607103"/>
            <a:ext cx="8529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Compute relative loss and loss rate from bunch intensity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0s — 1s: ‘capture’ losses (blue), intensity not </a:t>
            </a:r>
            <a:r>
              <a:rPr lang="en-US" dirty="0"/>
              <a:t>linear during first </a:t>
            </a:r>
            <a:r>
              <a:rPr lang="en-US" dirty="0" smtClean="0"/>
              <a:t>second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1s – 4s: orange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@4s: if FF is turned off, drop in intensity (green)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&gt;4s—19.2s: remaining flat-bottom (red)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Ramp at 19.2s: intensity after ramp (purple)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17" y="2654386"/>
            <a:ext cx="5694760" cy="427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07103"/>
            <a:ext cx="761500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rate is slope of line fitted to bunch</a:t>
            </a:r>
            <a:r>
              <a:rPr lang="en-US" dirty="0"/>
              <a:t> </a:t>
            </a:r>
            <a:r>
              <a:rPr lang="en-US" dirty="0" smtClean="0"/>
              <a:t>intensities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removal </a:t>
            </a:r>
            <a:r>
              <a:rPr lang="en-US" dirty="0" smtClean="0"/>
              <a:t>of uncaptured beam with Q-kicker has no significant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rate during first four seconds (1s – 4s, orange) and remaining flat-bottom (4s </a:t>
            </a:r>
            <a:r>
              <a:rPr lang="en-US" dirty="0"/>
              <a:t>— </a:t>
            </a:r>
            <a:r>
              <a:rPr lang="en-US" dirty="0" smtClean="0"/>
              <a:t>19.2s, 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rates during first 4s equal, </a:t>
            </a:r>
            <a:r>
              <a:rPr lang="en-US" dirty="0" smtClean="0"/>
              <a:t>if </a:t>
            </a:r>
            <a:r>
              <a:rPr lang="en-US" dirty="0"/>
              <a:t>FF is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when FF is turned off after 4s, loss rate decreases to the value when FF is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-&gt; FF increases loss rate at flat-bottom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 rates along flat-bottom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7" y="1161739"/>
            <a:ext cx="4317164" cy="3237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1739"/>
            <a:ext cx="4317165" cy="323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5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Loss along cycle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" y="2361429"/>
            <a:ext cx="4032000" cy="30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177" y="2361430"/>
            <a:ext cx="4032001" cy="30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607103"/>
            <a:ext cx="8529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FF is off, total losses are slightly lower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Whether FF is on along entire flat-bottom or just for 4s,</a:t>
            </a:r>
            <a:br>
              <a:rPr lang="en-US" dirty="0" smtClean="0"/>
            </a:br>
            <a:r>
              <a:rPr lang="en-US" dirty="0" smtClean="0"/>
              <a:t>losses up to 4s are similar (blue + orange)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Drop in intensity when FF is turned off at 4s (green)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Losses along flat-bottom smaller if FF is off (red)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But losses during ramp are larger if FF is off (purple)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95" y="52467"/>
            <a:ext cx="2768182" cy="20761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198" y="5670907"/>
            <a:ext cx="8529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Possible explanation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When FF is on, particles at the edge of RF-bucket get driven out. But if FF is off, these particles get lost during ramp -&gt; total losses equal</a:t>
            </a:r>
          </a:p>
        </p:txBody>
      </p:sp>
    </p:spTree>
    <p:extLst>
      <p:ext uri="{BB962C8B-B14F-4D97-AF65-F5344CB8AC3E}">
        <p14:creationId xmlns:p14="http://schemas.microsoft.com/office/powerpoint/2010/main" val="264552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Summary</a:t>
            </a:r>
            <a:endParaRPr lang="en-GB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199" y="607103"/>
            <a:ext cx="852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FeedForward</a:t>
            </a:r>
            <a:r>
              <a:rPr lang="en-US" dirty="0" smtClean="0"/>
              <a:t> does increase loss rate along flat-bottom,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… but total losses after ramp remain the same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1" y="1321634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Next steps</a:t>
            </a:r>
            <a:endParaRPr lang="en-GB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876270"/>
            <a:ext cx="8529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significant decrease of capture losses observed (contrary to previous MDs),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but here Q20 BCMS beam with 48 bunches and nominal intensity (compared to 72 bunches in Q22 and 1.7e11 ppb) -&gt; repeat at high intensity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199" y="4921772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Thank you for your attention!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7667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Appendix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04280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Scan FF without Q-kick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3" y="607104"/>
            <a:ext cx="3857466" cy="289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67" y="607103"/>
            <a:ext cx="3857465" cy="2893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4" y="3652603"/>
            <a:ext cx="3857465" cy="2893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8603" y="3740046"/>
            <a:ext cx="3315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FF is turned off at 4s,</a:t>
            </a:r>
            <a:br>
              <a:rPr lang="en-US" dirty="0" smtClean="0"/>
            </a:br>
            <a:r>
              <a:rPr lang="en-US" dirty="0" smtClean="0"/>
              <a:t>drop in bunch intensity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403" y="607102"/>
            <a:ext cx="3859200" cy="2894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70000">
              <a:schemeClr val="accent1">
                <a:tint val="30000"/>
                <a:shade val="95000"/>
                <a:satMod val="300000"/>
                <a:alpha val="5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28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52467"/>
            <a:ext cx="8226854" cy="554636"/>
          </a:xfrm>
          <a:prstGeom prst="rect">
            <a:avLst/>
          </a:prstGeom>
        </p:spPr>
        <p:txBody>
          <a:bodyPr vert="horz" lIns="45720" rIns="45720" anchor="ctr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Average bunch length without Q-kick</a:t>
            </a: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3" y="607104"/>
            <a:ext cx="3857465" cy="2893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67" y="607103"/>
            <a:ext cx="3857465" cy="28930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4" y="3652603"/>
            <a:ext cx="3857464" cy="28930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4667" y="4054837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Remarks: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FF is on, oscillation of bunch length</a:t>
            </a:r>
          </a:p>
        </p:txBody>
      </p:sp>
    </p:spTree>
    <p:extLst>
      <p:ext uri="{BB962C8B-B14F-4D97-AF65-F5344CB8AC3E}">
        <p14:creationId xmlns:p14="http://schemas.microsoft.com/office/powerpoint/2010/main" val="3718941581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3212</TotalTime>
  <Words>377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CERNCorporate4-3</vt:lpstr>
      <vt:lpstr>Effects of FeedForward on flat-bottom losses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summary MD 18/05/17</dc:title>
  <dc:creator>Markus Schwarz</dc:creator>
  <cp:lastModifiedBy>Markus Schwarz</cp:lastModifiedBy>
  <cp:revision>39</cp:revision>
  <dcterms:created xsi:type="dcterms:W3CDTF">2018-06-04T10:14:38Z</dcterms:created>
  <dcterms:modified xsi:type="dcterms:W3CDTF">2018-07-03T11:49:56Z</dcterms:modified>
</cp:coreProperties>
</file>