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67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808A8"/>
    <a:srgbClr val="A81F08"/>
    <a:srgbClr val="0066FF"/>
    <a:srgbClr val="FF9900"/>
    <a:srgbClr val="00CC66"/>
    <a:srgbClr val="3399FF"/>
    <a:srgbClr val="00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3" autoAdjust="0"/>
    <p:restoredTop sz="94647" autoAdjust="0"/>
  </p:normalViewPr>
  <p:slideViewPr>
    <p:cSldViewPr snapToGrid="0" snapToObjects="1">
      <p:cViewPr varScale="1">
        <p:scale>
          <a:sx n="131" d="100"/>
          <a:sy n="131" d="100"/>
        </p:scale>
        <p:origin x="124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46" y="-96"/>
      </p:cViewPr>
      <p:guideLst>
        <p:guide orient="horz" pos="4567"/>
        <p:guide pos="146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04.07.2018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04.07.2018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42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1318162"/>
            <a:ext cx="8265984" cy="3024020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4128"/>
            <a:ext cx="7470648" cy="939807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 baseline="0">
                <a:solidFill>
                  <a:schemeClr val="bg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ds.cern.ch/record/1035461/files/ab-note-2007-028.pdf" TargetMode="External"/><Relationship Id="rId4" Type="http://schemas.openxmlformats.org/officeDocument/2006/relationships/hyperlink" Target="https://indico.cern.ch/event/702251/contributions/2882165/attachments/1597348/2530888/IWG_09022018_MKE-simulation-model-update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dms.cern.ch/ui/#!master/navigator/document?D:100137488:100137488:approvalAndComments" TargetMode="External"/><Relationship Id="rId5" Type="http://schemas.openxmlformats.org/officeDocument/2006/relationships/hyperlink" Target="https://cds.cern.ch/record/1742111/files/CERN-ACC-2014-0099.pdf" TargetMode="External"/><Relationship Id="rId4" Type="http://schemas.openxmlformats.org/officeDocument/2006/relationships/hyperlink" Target="https://indico.cern.ch/event/591910/contributions/2389686/subcontributions/212996/attachments/1382228/2110712/02122016_IWG_nr5_VAT_valve_final_result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accelconf/e02/PAPERS/WEPRI082.pdf" TargetMode="External"/><Relationship Id="rId2" Type="http://schemas.openxmlformats.org/officeDocument/2006/relationships/hyperlink" Target="https://edms.cern.ch/ui/#!master/navigator/document?D:100137488:100137488:approvalAndComment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648775/contributions/2637648/attachments/1483401/2302082/IWG270617-MB-ZS_impedance_simulations_FINAL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25108"/>
            <a:ext cx="8265984" cy="7352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SPS Impedance Model Post LS2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2000" b="0" dirty="0" smtClean="0"/>
              <a:t>Aaron Farricker</a:t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Contributions from: </a:t>
            </a:r>
            <a:r>
              <a:rPr lang="en-US" sz="2000" b="0" dirty="0" err="1" smtClean="0"/>
              <a:t>M.Beck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T.Kaltenbacher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P.Kramer</a:t>
            </a:r>
            <a:r>
              <a:rPr lang="en-US" sz="2000" b="0" dirty="0"/>
              <a:t>, </a:t>
            </a:r>
            <a:r>
              <a:rPr lang="en-US" sz="2000" b="0" dirty="0" err="1" smtClean="0"/>
              <a:t>N.Nasresfahani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J.Repond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J.Varela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C.Vollinger</a:t>
            </a:r>
            <a:r>
              <a:rPr lang="en-US" sz="2000" b="0" dirty="0" smtClean="0"/>
              <a:t> &amp; Others</a:t>
            </a:r>
            <a:endParaRPr lang="en-GB" sz="2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55" y="185731"/>
            <a:ext cx="6287555" cy="1095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MKE Kicker Changes </a:t>
            </a:r>
            <a:br>
              <a:rPr lang="en-US" dirty="0" smtClean="0"/>
            </a:br>
            <a:r>
              <a:rPr lang="en-US" sz="2000" dirty="0" smtClean="0"/>
              <a:t>(Note this is an updated model not additional Kicker)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53" y="3573108"/>
            <a:ext cx="3170822" cy="1979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63" y="1317857"/>
            <a:ext cx="3239312" cy="2030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6094" y="841248"/>
            <a:ext cx="225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IWG#17 </a:t>
            </a:r>
            <a:r>
              <a:rPr lang="en-US" sz="1200" dirty="0" err="1" smtClean="0">
                <a:hlinkClick r:id="rId4"/>
              </a:rPr>
              <a:t>M.Beck</a:t>
            </a:r>
            <a:r>
              <a:rPr lang="en-US" sz="1200" dirty="0" smtClean="0">
                <a:hlinkClick r:id="rId4"/>
              </a:rPr>
              <a:t>, </a:t>
            </a:r>
            <a:r>
              <a:rPr lang="en-US" sz="1200" dirty="0" err="1" smtClean="0">
                <a:hlinkClick r:id="rId4"/>
              </a:rPr>
              <a:t>A.Farricker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3542" y="1419149"/>
            <a:ext cx="4945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MKE model updated with corrected serigraphy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Modelling of the serigraphy is changed from PEC to thin panel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results in an almost doubling of the longitudinal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has been benchmarked with coaxial wire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also consistent with previous measurements by </a:t>
            </a:r>
            <a:r>
              <a:rPr lang="en-US" dirty="0" err="1" smtClean="0">
                <a:hlinkClick r:id="rId5"/>
              </a:rPr>
              <a:t>Kroyer</a:t>
            </a:r>
            <a:r>
              <a:rPr lang="en-US" dirty="0" smtClean="0">
                <a:hlinkClick r:id="rId5"/>
              </a:rPr>
              <a:t>, Casper &amp; </a:t>
            </a:r>
            <a:r>
              <a:rPr lang="en-US" dirty="0" err="1" smtClean="0">
                <a:hlinkClick r:id="rId5"/>
              </a:rPr>
              <a:t>Gaxiola</a:t>
            </a:r>
            <a:r>
              <a:rPr lang="en-US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4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" y="1119899"/>
            <a:ext cx="8544294" cy="4272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55" y="185731"/>
            <a:ext cx="7428727" cy="779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Resulting Impedance Spectra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31366" y="2355494"/>
            <a:ext cx="351130" cy="7168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05328" y="2118966"/>
            <a:ext cx="351130" cy="922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985193" y="2252471"/>
            <a:ext cx="518019" cy="9229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60135" y="2301233"/>
            <a:ext cx="351130" cy="7168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72571" y="2078495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 MHz feedback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99759" y="1667953"/>
            <a:ext cx="131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630 MHz HOM reduction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44080" y="1375932"/>
            <a:ext cx="131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BPH-QF</a:t>
            </a:r>
          </a:p>
          <a:p>
            <a:pPr algn="ctr"/>
            <a:r>
              <a:rPr lang="en-US" sz="1200" dirty="0" smtClean="0"/>
              <a:t>Shielding 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85193" y="1344420"/>
            <a:ext cx="131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MBA/QF Flange Shielding</a:t>
            </a:r>
            <a:endParaRPr lang="en-GB" sz="1200" dirty="0"/>
          </a:p>
        </p:txBody>
      </p:sp>
      <p:cxnSp>
        <p:nvCxnSpPr>
          <p:cNvPr id="16" name="Straight Arrow Connector 15"/>
          <p:cNvCxnSpPr>
            <a:stCxn id="13" idx="2"/>
            <a:endCxn id="10" idx="0"/>
          </p:cNvCxnSpPr>
          <p:nvPr/>
        </p:nvCxnSpPr>
        <p:spPr>
          <a:xfrm>
            <a:off x="5399201" y="1837597"/>
            <a:ext cx="336499" cy="463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9" idx="0"/>
          </p:cNvCxnSpPr>
          <p:nvPr/>
        </p:nvCxnSpPr>
        <p:spPr>
          <a:xfrm flipH="1">
            <a:off x="6244203" y="1806085"/>
            <a:ext cx="396111" cy="446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55" y="185731"/>
            <a:ext cx="8511376" cy="779875"/>
          </a:xfrm>
        </p:spPr>
        <p:txBody>
          <a:bodyPr>
            <a:normAutofit/>
          </a:bodyPr>
          <a:lstStyle/>
          <a:p>
            <a:r>
              <a:rPr lang="en-US" dirty="0" smtClean="0"/>
              <a:t>Current Threshold Estimation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56" y="1821485"/>
            <a:ext cx="3319644" cy="249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755" y="1258214"/>
            <a:ext cx="5058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beam dynamics simulations suggest that the HL-LHC goal is possible when the upgrades are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margin is relatively small and work to identify other sources of </a:t>
            </a:r>
            <a:r>
              <a:rPr lang="en-US" smtClean="0"/>
              <a:t>impedance is </a:t>
            </a:r>
            <a:r>
              <a:rPr lang="en-US" dirty="0" smtClean="0"/>
              <a:t>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addition to this the impedance of LSS1 &amp; LSS5 is being optimized due to the relocation of the beam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Bench marking of the impedance model with beam measurements is also being carried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55045"/>
            <a:ext cx="8265984" cy="71546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858" y="1133856"/>
            <a:ext cx="8181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Overview of the Current Impedance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Changes to the Impedance Model During LS2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Current Estimated Instability Threshold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98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84306"/>
            <a:ext cx="8265984" cy="803246"/>
          </a:xfrm>
        </p:spPr>
        <p:txBody>
          <a:bodyPr/>
          <a:lstStyle/>
          <a:p>
            <a:r>
              <a:rPr lang="en-US" dirty="0" smtClean="0"/>
              <a:t>Current Model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592" y="996456"/>
            <a:ext cx="86804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SPS Longitudinal Impedance </a:t>
            </a:r>
            <a:r>
              <a:rPr lang="en-US" sz="2000" dirty="0" smtClean="0"/>
              <a:t>Model: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200 MHz and 800 MHz Cavities Accelerating Mode and HOMs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Vacuum Flanges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BPM’s, Wire Scanners and other BI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Injection, Extraction, Tune and Dump Kickers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Sector Valves, Pumping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Beam Scrapers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Electrostatic Septa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Feedback and Feedforward systems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274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76990"/>
            <a:ext cx="8265984" cy="832507"/>
          </a:xfrm>
        </p:spPr>
        <p:txBody>
          <a:bodyPr/>
          <a:lstStyle/>
          <a:p>
            <a:r>
              <a:rPr lang="en-US" dirty="0" smtClean="0"/>
              <a:t>200 MHz Cavity Upgrade (1/3)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592" y="1250899"/>
            <a:ext cx="8518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Two-Five section and Two-Four section cavities becomes to Two-Four section and Four-Three Sections (18 Sections→20 Sections)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Feedback improved from 20 dB to 26dB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Power upgrade to enable HL-LHC beams with 10 MV of RF acceleration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overed in several ECR’s (ECR#1894326, ECR#1698074, ECR#1543111, ECR#1900971)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One of the major changes which affects beam dynamics is the        630 MHz HOM damping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260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76990"/>
            <a:ext cx="8265984" cy="832507"/>
          </a:xfrm>
        </p:spPr>
        <p:txBody>
          <a:bodyPr/>
          <a:lstStyle/>
          <a:p>
            <a:r>
              <a:rPr lang="en-US" dirty="0" smtClean="0"/>
              <a:t>200 MHz Cavity Upgrade (2/3)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" y="1375027"/>
            <a:ext cx="3641687" cy="2335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12" y="1375028"/>
            <a:ext cx="3641687" cy="2335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375028"/>
            <a:ext cx="3641687" cy="2335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15" y="1375029"/>
            <a:ext cx="3641687" cy="23352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60551" y="100949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Section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277276" y="97723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Section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98017" y="3811219"/>
            <a:ext cx="811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</a:t>
            </a:r>
            <a:r>
              <a:rPr lang="en-US" dirty="0"/>
              <a:t>section cavity simulation includes: </a:t>
            </a:r>
            <a:r>
              <a:rPr lang="en-US" dirty="0" smtClean="0"/>
              <a:t>630 </a:t>
            </a:r>
            <a:r>
              <a:rPr lang="en-US" dirty="0"/>
              <a:t>MHz coupler, </a:t>
            </a:r>
            <a:r>
              <a:rPr lang="en-US" dirty="0" smtClean="0"/>
              <a:t>FPC and perturbations at the pumping ports (</a:t>
            </a:r>
            <a:r>
              <a:rPr lang="en-US" dirty="0"/>
              <a:t>No </a:t>
            </a:r>
            <a:r>
              <a:rPr lang="en-US" dirty="0" smtClean="0"/>
              <a:t>other Couplers)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section cavity simulation includes: new 630 MHz coupler, FPC and 940 MHz coupler (</a:t>
            </a:r>
            <a:r>
              <a:rPr lang="en-US" smtClean="0"/>
              <a:t>No 460 </a:t>
            </a:r>
            <a:r>
              <a:rPr lang="en-US" dirty="0" smtClean="0"/>
              <a:t>MHz Transverse Coupler)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46482" y="1500105"/>
            <a:ext cx="814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P.Kramer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5560135" y="1527429"/>
            <a:ext cx="11576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N.Nasresfahani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130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76990"/>
            <a:ext cx="8265984" cy="832507"/>
          </a:xfrm>
        </p:spPr>
        <p:txBody>
          <a:bodyPr/>
          <a:lstStyle/>
          <a:p>
            <a:r>
              <a:rPr lang="en-US" dirty="0" smtClean="0"/>
              <a:t>200 MHz Cavity Upgrade (3/3)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34" y="1009497"/>
            <a:ext cx="3668809" cy="2315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608" y="3599078"/>
            <a:ext cx="8349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overall picture looks promising as we are in the ball park of what is required from beam dynamics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final couplers need to be added in both sets of simulations to ensure the most accurate representation (could increase or decrease the impedance)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in the tunnel are ongoing on the four section cavities to provide support for the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Ideally the final simulations should be benchmarked with another 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3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98937"/>
            <a:ext cx="8265984" cy="825192"/>
          </a:xfrm>
        </p:spPr>
        <p:txBody>
          <a:bodyPr/>
          <a:lstStyle/>
          <a:p>
            <a:r>
              <a:rPr lang="en-US" dirty="0" smtClean="0"/>
              <a:t>Flange Shielding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98" y="3586697"/>
            <a:ext cx="3218690" cy="2001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/>
        </p:blipFill>
        <p:spPr>
          <a:xfrm>
            <a:off x="6148245" y="1024129"/>
            <a:ext cx="2577506" cy="24088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83956" y="454637"/>
            <a:ext cx="264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IWG#5 </a:t>
            </a:r>
            <a:r>
              <a:rPr lang="en-US" sz="1200" dirty="0" err="1" smtClean="0">
                <a:hlinkClick r:id="rId4"/>
              </a:rPr>
              <a:t>T.Kaltenbacher</a:t>
            </a:r>
            <a:r>
              <a:rPr lang="en-US" sz="1200" dirty="0" smtClean="0">
                <a:hlinkClick r:id="rId4"/>
              </a:rPr>
              <a:t>, </a:t>
            </a:r>
            <a:r>
              <a:rPr lang="en-US" sz="1200" dirty="0" err="1" smtClean="0">
                <a:hlinkClick r:id="rId4"/>
              </a:rPr>
              <a:t>C.Vollinger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GB" sz="1200" dirty="0" smtClean="0">
                <a:hlinkClick r:id="rId5"/>
              </a:rPr>
              <a:t>CERN­-ACC­-2014-­</a:t>
            </a:r>
            <a:r>
              <a:rPr lang="en-GB" sz="1200" dirty="0">
                <a:hlinkClick r:id="rId5"/>
              </a:rPr>
              <a:t>0099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8754" y="85285"/>
            <a:ext cx="170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ECR#1968756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41950" y="1302105"/>
            <a:ext cx="5298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84 MBA four convolution bellows shielded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 QF four convolution bellows shielded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131 QF flange fillers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 MBA flange fillers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31 BPH-&gt;QF flanges shielded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leave two unshielded BPH-&gt;QF/QFA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will be put into separate ECR’s as the fall outside the SSS’s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Hopefully there will be no unshielded BPH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5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98937"/>
            <a:ext cx="6770358" cy="825192"/>
          </a:xfrm>
        </p:spPr>
        <p:txBody>
          <a:bodyPr/>
          <a:lstStyle/>
          <a:p>
            <a:r>
              <a:rPr lang="en-US" dirty="0" smtClean="0"/>
              <a:t>Pumping Port Shielding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9091" y="491904"/>
            <a:ext cx="170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ECR#1968756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4620" y="861236"/>
            <a:ext cx="77996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pumping ports in the SPS were shielded in earlier campaigns (</a:t>
            </a:r>
            <a:r>
              <a:rPr lang="en-US" sz="2000" dirty="0" smtClean="0">
                <a:hlinkClick r:id="rId3"/>
              </a:rPr>
              <a:t>EPAC 2002 WEPRI082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25 which are not equipped with shields are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15 will be shielded in the course of the shielding of the VF (All nest to LOD/LOF magnets)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remaining ten are of different types the impedance of which needs investigating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Removal of the redundant BCTDC.11601 will add another but shielding of it will be 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30" y="3676988"/>
            <a:ext cx="5866790" cy="24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92" y="198937"/>
            <a:ext cx="8265984" cy="825192"/>
          </a:xfrm>
        </p:spPr>
        <p:txBody>
          <a:bodyPr/>
          <a:lstStyle/>
          <a:p>
            <a:r>
              <a:rPr lang="en-US" dirty="0" smtClean="0"/>
              <a:t>ZS Upgrade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LIU-BD-WG, 03/07/2018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08" y="754201"/>
            <a:ext cx="3738774" cy="24891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2006" y="291903"/>
            <a:ext cx="1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IWG#11 </a:t>
            </a:r>
            <a:r>
              <a:rPr lang="en-US" dirty="0" err="1" smtClean="0">
                <a:hlinkClick r:id="rId3"/>
              </a:rPr>
              <a:t>M.Beck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6592" y="1163117"/>
            <a:ext cx="48830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Modification of the interconnects using a racetrack profile reduces the impedance significantly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Pumping ports are relocated under the ZS tanks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 RF screen is added to reduce the beam coupling to the large tank volume of the ZS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Overall impedance drops by an order of magnitude and shifts to higher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Needs to migrate to the impedance model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466"/>
          <a:stretch/>
        </p:blipFill>
        <p:spPr>
          <a:xfrm>
            <a:off x="5413707" y="3515138"/>
            <a:ext cx="3595376" cy="23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72378</TotalTime>
  <Words>683</Words>
  <Application>Microsoft Office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CERN(4-3)</vt:lpstr>
      <vt:lpstr>SPS Impedance Model Post LS2    Aaron Farricker  Contributions from: M.Beck, T.Kaltenbacher, P.Kramer, N.Nasresfahani, J.Repond, J.Varela, C.Vollinger &amp; Others</vt:lpstr>
      <vt:lpstr>Outline</vt:lpstr>
      <vt:lpstr>Current Model</vt:lpstr>
      <vt:lpstr>200 MHz Cavity Upgrade (1/3)</vt:lpstr>
      <vt:lpstr>200 MHz Cavity Upgrade (2/3)</vt:lpstr>
      <vt:lpstr>200 MHz Cavity Upgrade (3/3)</vt:lpstr>
      <vt:lpstr>Flange Shielding</vt:lpstr>
      <vt:lpstr>Pumping Port Shielding</vt:lpstr>
      <vt:lpstr>ZS Upgrade</vt:lpstr>
      <vt:lpstr>MKE Kicker Changes  (Note this is an updated model not additional Kicker)</vt:lpstr>
      <vt:lpstr>Resulting Impedance Spectra</vt:lpstr>
      <vt:lpstr>Current Threshold Estimation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Aaron Farricker</cp:lastModifiedBy>
  <cp:revision>995</cp:revision>
  <cp:lastPrinted>2016-09-29T11:52:56Z</cp:lastPrinted>
  <dcterms:created xsi:type="dcterms:W3CDTF">2012-11-30T11:04:26Z</dcterms:created>
  <dcterms:modified xsi:type="dcterms:W3CDTF">2018-07-04T06:58:57Z</dcterms:modified>
</cp:coreProperties>
</file>