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88" r:id="rId2"/>
    <p:sldId id="399" r:id="rId3"/>
    <p:sldId id="413" r:id="rId4"/>
    <p:sldId id="419" r:id="rId5"/>
    <p:sldId id="420" r:id="rId6"/>
    <p:sldId id="418" r:id="rId7"/>
    <p:sldId id="421" r:id="rId8"/>
    <p:sldId id="416" r:id="rId9"/>
    <p:sldId id="417" r:id="rId10"/>
    <p:sldId id="423" r:id="rId11"/>
    <p:sldId id="426" r:id="rId12"/>
    <p:sldId id="427" r:id="rId13"/>
    <p:sldId id="428" r:id="rId14"/>
    <p:sldId id="422" r:id="rId15"/>
    <p:sldId id="424" r:id="rId16"/>
    <p:sldId id="429" r:id="rId17"/>
    <p:sldId id="430" r:id="rId18"/>
    <p:sldId id="397" r:id="rId19"/>
    <p:sldId id="425" r:id="rId20"/>
    <p:sldId id="406" r:id="rId21"/>
    <p:sldId id="409" r:id="rId22"/>
    <p:sldId id="412" r:id="rId23"/>
    <p:sldId id="411" r:id="rId24"/>
    <p:sldId id="410" r:id="rId25"/>
    <p:sldId id="414" r:id="rId26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D596"/>
    <a:srgbClr val="41E0F1"/>
    <a:srgbClr val="EB7DC6"/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90" autoAdjust="0"/>
    <p:restoredTop sz="95666" autoAdjust="0"/>
  </p:normalViewPr>
  <p:slideViewPr>
    <p:cSldViewPr snapToGrid="0">
      <p:cViewPr varScale="1">
        <p:scale>
          <a:sx n="123" d="100"/>
          <a:sy n="123" d="100"/>
        </p:scale>
        <p:origin x="816" y="102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6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80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26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26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44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34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37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97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52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49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6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58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39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49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7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82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86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95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02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25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8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911-81DF-40FF-B8C3-F5DDD91B14CE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2B91-5CEF-4B98-A74C-802504CDABF2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BE6-FC89-41EE-B231-28A4E3C16F1C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5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51E6-15AF-4B42-8DBD-377A1D01E9B6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F7EF-7F45-4446-8E0A-8A62475A4F52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9D7-AD75-40F7-8E08-8A1773C06D56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8-A4DE-4853-85A5-4FF8272B33EF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F0F-7106-431D-A2BE-908BBED6AE24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53F6-38FD-464C-B1D2-D4CCB228DC18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4CD9-55F3-44E2-8064-A3C11C15E617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2082-693E-4A0E-BD59-95766A750A6C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95AC-357D-48FA-AB7B-73D794C89959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hyperlink" Target="https://cds.cern.ch/record/1709421/files/PhysRevSTAB.16.051004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6795"/>
            <a:ext cx="7772400" cy="3235380"/>
          </a:xfr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sz="4800" b="1" dirty="0" smtClean="0"/>
              <a:t>Capture losses in the SPS</a:t>
            </a:r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2700" b="1" dirty="0" smtClean="0">
                <a:solidFill>
                  <a:schemeClr val="bg1"/>
                </a:solidFill>
              </a:rPr>
              <a:t>s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3100" dirty="0" smtClean="0"/>
              <a:t>6</a:t>
            </a:r>
            <a:r>
              <a:rPr lang="en-GB" sz="3100" baseline="30000" dirty="0" smtClean="0"/>
              <a:t>th</a:t>
            </a:r>
            <a:r>
              <a:rPr lang="en-GB" sz="3100" dirty="0" smtClean="0"/>
              <a:t> of April 2017</a:t>
            </a:r>
            <a:endParaRPr lang="en-US" sz="31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746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J. Repond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1728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Bunch repositioning: comparison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991476"/>
            <a:ext cx="330993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Displacement from Beam-loading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80129" y="991476"/>
            <a:ext cx="230437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Manual repositioning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80129" y="1463040"/>
            <a:ext cx="588935" cy="17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9355" y="4406303"/>
            <a:ext cx="3089722" cy="2346173"/>
            <a:chOff x="777105" y="4364743"/>
            <a:chExt cx="3089722" cy="234617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8" t="1635" r="1624" b="3446"/>
            <a:stretch/>
          </p:blipFill>
          <p:spPr>
            <a:xfrm>
              <a:off x="1084882" y="4572150"/>
              <a:ext cx="2781945" cy="213876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325379" y="5370093"/>
              <a:ext cx="12112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  <a:r>
                <a:rPr lang="en-US" sz="1400" dirty="0" smtClean="0"/>
                <a:t>elative losses</a:t>
              </a:r>
              <a:endParaRPr lang="en-US" sz="1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78430" y="4529877"/>
              <a:ext cx="1394847" cy="111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399337" y="4364743"/>
                  <a:ext cx="234006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CH" sz="12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fr-CH" sz="1200" b="0" i="1" smtClean="0">
                          <a:latin typeface="Cambria Math" panose="02040503050406030204" pitchFamily="18" charset="0"/>
                        </a:rPr>
                        <m:t>=1.4×</m:t>
                      </m:r>
                      <m:sSup>
                        <m:sSupPr>
                          <m:ctrlPr>
                            <a:rPr lang="fr-CH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H" sz="1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a14:m>
                  <a:r>
                    <a:rPr lang="en-US" sz="1200" dirty="0" smtClean="0"/>
                    <a:t> (ppb), no feedback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9337" y="4364743"/>
                  <a:ext cx="2340064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5003698" y="4450953"/>
            <a:ext cx="3121184" cy="2355963"/>
            <a:chOff x="4930186" y="4292810"/>
            <a:chExt cx="3121184" cy="23559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3" t="2321" r="1232" b="2758"/>
            <a:stretch/>
          </p:blipFill>
          <p:spPr>
            <a:xfrm>
              <a:off x="5253926" y="4510007"/>
              <a:ext cx="2797444" cy="213876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4478460" y="5368054"/>
              <a:ext cx="12112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  <a:r>
                <a:rPr lang="en-US" sz="1400" dirty="0" smtClean="0"/>
                <a:t>elative losses</a:t>
              </a:r>
              <a:endParaRPr lang="en-US" sz="1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58360" y="4458015"/>
              <a:ext cx="1588576" cy="107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609425" y="4292810"/>
                  <a:ext cx="234006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CH" sz="12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fr-CH" sz="1200" b="0" i="1" smtClean="0">
                          <a:latin typeface="Cambria Math" panose="02040503050406030204" pitchFamily="18" charset="0"/>
                        </a:rPr>
                        <m:t>=1.4×</m:t>
                      </m:r>
                      <m:sSup>
                        <m:sSupPr>
                          <m:ctrlPr>
                            <a:rPr lang="fr-CH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H" sz="1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a14:m>
                  <a:r>
                    <a:rPr lang="en-US" sz="1200" dirty="0" smtClean="0"/>
                    <a:t> (ppb), no feedback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9425" y="4292810"/>
                  <a:ext cx="2340064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8"/>
          <a:stretch/>
        </p:blipFill>
        <p:spPr>
          <a:xfrm>
            <a:off x="709547" y="1568215"/>
            <a:ext cx="3663024" cy="25522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8" t="8012" r="11403"/>
          <a:stretch/>
        </p:blipFill>
        <p:spPr>
          <a:xfrm>
            <a:off x="5003698" y="1620762"/>
            <a:ext cx="3356035" cy="257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9962" y="1084792"/>
                <a:ext cx="8587399" cy="4955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2000" dirty="0" smtClean="0"/>
                  <a:t>Change </a:t>
                </a:r>
                <a:r>
                  <a:rPr lang="fr-CH" sz="2000" dirty="0" err="1" smtClean="0"/>
                  <a:t>from</a:t>
                </a:r>
                <a:r>
                  <a:rPr lang="fr-CH" sz="2000" dirty="0" smtClean="0"/>
                  <a:t> Q26 to Q20 in 2012/2013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sz="2000" dirty="0" smtClean="0"/>
                  <a:t>TMCI </a:t>
                </a:r>
                <a:r>
                  <a:rPr lang="fr-CH" sz="2000" dirty="0" err="1" smtClean="0"/>
                  <a:t>instability</a:t>
                </a:r>
                <a:r>
                  <a:rPr lang="fr-CH" sz="2000" dirty="0" smtClean="0"/>
                  <a:t> at injection in Q26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sz="2000" dirty="0" smtClean="0"/>
                  <a:t>TMCI </a:t>
                </a:r>
                <a:r>
                  <a:rPr lang="fr-CH" sz="2000" dirty="0" err="1" smtClean="0"/>
                  <a:t>threshold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proportional</a:t>
                </a:r>
                <a:r>
                  <a:rPr lang="fr-CH" sz="2000" dirty="0" smtClean="0"/>
                  <a:t> to </a:t>
                </a:r>
                <a14:m>
                  <m:oMath xmlns:m="http://schemas.openxmlformats.org/officeDocument/2006/math"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fr-CH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H" sz="20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fr-CH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fr-CH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CH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20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fr-CH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CH" sz="2000" dirty="0" smtClean="0"/>
                  <a:t> (factor 3)</a:t>
                </a:r>
                <a:endParaRPr lang="fr-CH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CH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2000" dirty="0" err="1" smtClean="0"/>
                  <a:t>Acceptance</a:t>
                </a:r>
                <a:r>
                  <a:rPr lang="fr-CH" sz="2000" dirty="0" smtClean="0"/>
                  <a:t>: </a:t>
                </a:r>
                <a14:m>
                  <m:oMath xmlns:m="http://schemas.openxmlformats.org/officeDocument/2006/math"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∼</m:t>
                    </m:r>
                    <m:rad>
                      <m:radPr>
                        <m:degHide m:val="on"/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sSup>
                          <m:sSupPr>
                            <m:ctrlPr>
                              <a:rPr lang="fr-CH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20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fr-CH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rad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H" sz="2000" dirty="0" smtClean="0"/>
                  <a:t>,  synchrotron </a:t>
                </a:r>
                <a:r>
                  <a:rPr lang="fr-CH" sz="2000" dirty="0" err="1" smtClean="0"/>
                  <a:t>frequency</a:t>
                </a:r>
                <a:r>
                  <a:rPr lang="fr-CH" sz="20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∼</m:t>
                    </m:r>
                    <m:rad>
                      <m:radPr>
                        <m:degHide m:val="on"/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rad>
                  </m:oMath>
                </a14:m>
                <a:endParaRPr lang="fr-CH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CH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2000" dirty="0" err="1" smtClean="0"/>
                  <a:t>From</a:t>
                </a:r>
                <a:r>
                  <a:rPr lang="fr-CH" sz="2000" dirty="0" smtClean="0"/>
                  <a:t> Q20 to Q22: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sz="2000" dirty="0" err="1" smtClean="0"/>
                  <a:t>Less</a:t>
                </a:r>
                <a:r>
                  <a:rPr lang="fr-CH" sz="2000" dirty="0" smtClean="0"/>
                  <a:t> RF voltage for the </a:t>
                </a:r>
                <a:r>
                  <a:rPr lang="fr-CH" sz="2000" dirty="0" err="1" smtClean="0"/>
                  <a:t>same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bucket</a:t>
                </a:r>
                <a:r>
                  <a:rPr lang="fr-CH" sz="2000" dirty="0" smtClean="0"/>
                  <a:t> area 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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minimizes</a:t>
                </a:r>
                <a:r>
                  <a:rPr lang="fr-CH" sz="2000" dirty="0" smtClean="0"/>
                  <a:t> power </a:t>
                </a:r>
                <a:r>
                  <a:rPr lang="fr-CH" sz="2000" dirty="0" err="1" smtClean="0"/>
                  <a:t>requirement</a:t>
                </a:r>
                <a:endParaRPr lang="fr-CH" sz="20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sz="2000" dirty="0" smtClean="0"/>
                  <a:t>Synchrotron  </a:t>
                </a:r>
                <a:r>
                  <a:rPr lang="fr-CH" sz="2000" dirty="0" err="1" smtClean="0"/>
                  <a:t>frequency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smaller</a:t>
                </a:r>
                <a:r>
                  <a:rPr lang="fr-CH" sz="2000" dirty="0" smtClean="0"/>
                  <a:t>,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fr-CH" sz="2000" dirty="0" err="1" smtClean="0"/>
                  <a:t>minimizes</a:t>
                </a:r>
                <a:r>
                  <a:rPr lang="fr-CH" sz="2000" dirty="0" smtClean="0"/>
                  <a:t> the </a:t>
                </a:r>
                <a:r>
                  <a:rPr lang="fr-CH" sz="2000" dirty="0" err="1" smtClean="0"/>
                  <a:t>required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bandwidth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from</a:t>
                </a:r>
                <a:r>
                  <a:rPr lang="fr-CH" sz="2000" dirty="0" smtClean="0"/>
                  <a:t> a LLRF point of </a:t>
                </a:r>
                <a:r>
                  <a:rPr lang="fr-CH" sz="2000" dirty="0" err="1" smtClean="0"/>
                  <a:t>view</a:t>
                </a:r>
                <a:endParaRPr lang="fr-CH" sz="20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fr-CH" sz="2000" dirty="0" err="1"/>
                  <a:t>b</a:t>
                </a:r>
                <a:r>
                  <a:rPr lang="fr-CH" sz="2000" dirty="0" err="1" smtClean="0"/>
                  <a:t>etter</a:t>
                </a:r>
                <a:r>
                  <a:rPr lang="fr-CH" sz="2000" dirty="0" smtClean="0"/>
                  <a:t> for capture </a:t>
                </a:r>
                <a:r>
                  <a:rPr lang="fr-CH" sz="2000" dirty="0" err="1" smtClean="0"/>
                  <a:t>with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given</a:t>
                </a:r>
                <a:r>
                  <a:rPr lang="fr-CH" sz="2000" dirty="0" smtClean="0"/>
                  <a:t> feedback </a:t>
                </a:r>
                <a:r>
                  <a:rPr lang="fr-CH" sz="2000" dirty="0" err="1" smtClean="0"/>
                  <a:t>transient</a:t>
                </a:r>
                <a:r>
                  <a:rPr lang="fr-CH" sz="2000" dirty="0" smtClean="0"/>
                  <a:t> time</a:t>
                </a:r>
              </a:p>
              <a:p>
                <a:pPr lvl="2"/>
                <a:endParaRPr lang="fr-CH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2000" dirty="0" err="1" smtClean="0"/>
                  <a:t>Stability</a:t>
                </a:r>
                <a:r>
                  <a:rPr lang="fr-CH" sz="2000" dirty="0"/>
                  <a:t>:</a:t>
                </a:r>
                <a:endParaRPr lang="fr-CH" sz="20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sz="2000" dirty="0" err="1" smtClean="0"/>
                  <a:t>Instability</a:t>
                </a:r>
                <a:r>
                  <a:rPr lang="fr-CH" sz="2000" dirty="0" smtClean="0"/>
                  <a:t> (LLD and </a:t>
                </a:r>
                <a:r>
                  <a:rPr lang="fr-CH" sz="2000" dirty="0" err="1" smtClean="0"/>
                  <a:t>coupled-bunch</a:t>
                </a:r>
                <a:r>
                  <a:rPr lang="fr-CH" sz="2000" dirty="0" smtClean="0"/>
                  <a:t>) </a:t>
                </a:r>
                <a:r>
                  <a:rPr lang="fr-CH" sz="2000" dirty="0" err="1" smtClean="0"/>
                  <a:t>thresholds</a:t>
                </a:r>
                <a:r>
                  <a:rPr lang="fr-CH" sz="2000" dirty="0" smtClean="0"/>
                  <a:t> ~ </a:t>
                </a:r>
                <a:r>
                  <a:rPr lang="el-GR" sz="2000" dirty="0" smtClean="0"/>
                  <a:t>η</a:t>
                </a:r>
                <a:r>
                  <a:rPr lang="en-GB" sz="2000" dirty="0" smtClean="0"/>
                  <a:t> (const. emittance), but does not change for given bunch length </a:t>
                </a:r>
                <a:endParaRPr lang="fr-CH" sz="20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62" y="1084792"/>
                <a:ext cx="8587399" cy="4955587"/>
              </a:xfrm>
              <a:prstGeom prst="rect">
                <a:avLst/>
              </a:prstGeom>
              <a:blipFill rotWithShape="0">
                <a:blip r:embed="rId3"/>
                <a:stretch>
                  <a:fillRect l="-639" t="-738" r="-710" b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Q22 optics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9836298"/>
                  </p:ext>
                </p:extLst>
              </p:nvPr>
            </p:nvGraphicFramePr>
            <p:xfrm>
              <a:off x="6212235" y="813145"/>
              <a:ext cx="2745784" cy="9144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86446"/>
                    <a:gridCol w="686446"/>
                    <a:gridCol w="686446"/>
                    <a:gridCol w="686446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Q20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Q22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Q26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22.8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latin typeface="Cambria Math" panose="02040503050406030204" pitchFamily="18" charset="0"/>
                                      </a:rPr>
                                      <m:t>𝐹𝐵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0.0018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0.0012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0.0006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9836298"/>
                  </p:ext>
                </p:extLst>
              </p:nvPr>
            </p:nvGraphicFramePr>
            <p:xfrm>
              <a:off x="6212235" y="813145"/>
              <a:ext cx="2745784" cy="9144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86446"/>
                    <a:gridCol w="686446"/>
                    <a:gridCol w="686446"/>
                    <a:gridCol w="686446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Q20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Q22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Q26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85" t="-100000" r="-302655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22.8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85" t="-204000" r="-302655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0.0018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0.0012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0.0006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419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9962" y="1023832"/>
            <a:ext cx="8587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/>
              <a:t>S</a:t>
            </a:r>
            <a:r>
              <a:rPr lang="fr-CH" sz="2000" dirty="0" err="1" smtClean="0"/>
              <a:t>ame</a:t>
            </a:r>
            <a:r>
              <a:rPr lang="fr-CH" sz="2000" dirty="0" smtClean="0"/>
              <a:t> RF voltage: Q20 has the </a:t>
            </a:r>
            <a:r>
              <a:rPr lang="fr-CH" sz="2000" dirty="0" err="1" smtClean="0"/>
              <a:t>smallest</a:t>
            </a:r>
            <a:r>
              <a:rPr lang="fr-CH" sz="2000" dirty="0" smtClean="0"/>
              <a:t> </a:t>
            </a:r>
            <a:r>
              <a:rPr lang="fr-CH" sz="2000" dirty="0" err="1" smtClean="0"/>
              <a:t>bucket</a:t>
            </a:r>
            <a:r>
              <a:rPr lang="fr-CH" sz="2000" dirty="0"/>
              <a:t> </a:t>
            </a:r>
            <a:r>
              <a:rPr lang="fr-CH" sz="2000" dirty="0" smtClean="0"/>
              <a:t>and Q26 the </a:t>
            </a:r>
            <a:r>
              <a:rPr lang="fr-CH" sz="2000" dirty="0" err="1" smtClean="0"/>
              <a:t>largest</a:t>
            </a:r>
            <a:r>
              <a:rPr lang="fr-CH" sz="2000" dirty="0" smtClean="0"/>
              <a:t> one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Q22 optics: flat top stability threshold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14040"/>
            <a:ext cx="6313128" cy="473484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966488" y="1813302"/>
            <a:ext cx="7749" cy="6586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88043" y="1724002"/>
                <a:ext cx="1400383" cy="53001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Increasing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43" y="1724002"/>
                <a:ext cx="1400383" cy="530017"/>
              </a:xfrm>
              <a:prstGeom prst="rect">
                <a:avLst/>
              </a:prstGeom>
              <a:blipFill rotWithShape="0">
                <a:blip r:embed="rId4"/>
                <a:stretch>
                  <a:fillRect l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227528" y="2471980"/>
            <a:ext cx="1349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Better for microwave-type instability?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12204" y="3133700"/>
            <a:ext cx="153965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Q20/Q22 equivalent at nominal bunch length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152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Q22 optics: flat top stability threshold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4583430"/>
            <a:ext cx="3032759" cy="2274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04" y="4488313"/>
            <a:ext cx="3078756" cy="23090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60" y="1902758"/>
            <a:ext cx="3178057" cy="23835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1914090"/>
            <a:ext cx="3046179" cy="23722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20184" y="4286300"/>
            <a:ext cx="743280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present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577052" y="4255836"/>
            <a:ext cx="639149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future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8430" y="889753"/>
                <a:ext cx="809830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 significant change in stability threshold between optics for given bunch length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</a:t>
                </a:r>
                <a:r>
                  <a:rPr lang="en-US" dirty="0" smtClean="0"/>
                  <a:t>uture intensity: threshold in Q26 10% higher at nominal bunch length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For constant emittance: threshold scale with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30" y="889753"/>
                <a:ext cx="8098307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451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3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7309" y="862263"/>
            <a:ext cx="8374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err="1" smtClean="0"/>
              <a:t>Bucket</a:t>
            </a:r>
            <a:r>
              <a:rPr lang="fr-CH" sz="2000" dirty="0" smtClean="0"/>
              <a:t> </a:t>
            </a:r>
            <a:r>
              <a:rPr lang="fr-CH" sz="2000" dirty="0" err="1" smtClean="0"/>
              <a:t>larger</a:t>
            </a:r>
            <a:r>
              <a:rPr lang="fr-CH" sz="2000" dirty="0" smtClean="0"/>
              <a:t> in Q22 by 10% , </a:t>
            </a:r>
            <a:r>
              <a:rPr lang="fr-CH" sz="2000" dirty="0" err="1" smtClean="0"/>
              <a:t>does</a:t>
            </a:r>
            <a:r>
              <a:rPr lang="fr-CH" sz="2000" dirty="0" smtClean="0"/>
              <a:t> </a:t>
            </a:r>
            <a:r>
              <a:rPr lang="fr-CH" sz="2000" dirty="0" err="1" smtClean="0"/>
              <a:t>it</a:t>
            </a:r>
            <a:r>
              <a:rPr lang="fr-CH" sz="2000" dirty="0" smtClean="0"/>
              <a:t> help for </a:t>
            </a:r>
            <a:r>
              <a:rPr lang="fr-CH" sz="2000" dirty="0" err="1" smtClean="0"/>
              <a:t>losses</a:t>
            </a:r>
            <a:r>
              <a:rPr lang="fr-CH" sz="2000" dirty="0" smtClean="0"/>
              <a:t>?</a:t>
            </a:r>
          </a:p>
          <a:p>
            <a:endParaRPr lang="fr-CH" sz="2000" dirty="0" smtClean="0"/>
          </a:p>
          <a:p>
            <a:r>
              <a:rPr lang="fr-CH" sz="2000" dirty="0" smtClean="0">
                <a:latin typeface="Calibri" panose="020F0502020204030204" pitchFamily="34" charset="0"/>
              </a:rPr>
              <a:t>→ No visible </a:t>
            </a:r>
            <a:r>
              <a:rPr lang="fr-CH" sz="2000" dirty="0" err="1" smtClean="0">
                <a:latin typeface="Calibri" panose="020F0502020204030204" pitchFamily="34" charset="0"/>
              </a:rPr>
              <a:t>improvement</a:t>
            </a:r>
            <a:r>
              <a:rPr lang="fr-CH" sz="2000" dirty="0" smtClean="0"/>
              <a:t>. </a:t>
            </a:r>
            <a:r>
              <a:rPr lang="fr-CH" sz="2000" dirty="0" err="1" smtClean="0"/>
              <a:t>Too</a:t>
            </a:r>
            <a:r>
              <a:rPr lang="fr-CH" sz="2000" dirty="0" smtClean="0"/>
              <a:t> </a:t>
            </a:r>
            <a:r>
              <a:rPr lang="fr-CH" sz="2000" dirty="0" err="1" smtClean="0"/>
              <a:t>small</a:t>
            </a:r>
            <a:r>
              <a:rPr lang="fr-CH" sz="2000" dirty="0" smtClean="0"/>
              <a:t> </a:t>
            </a:r>
            <a:r>
              <a:rPr lang="fr-CH" sz="2000" dirty="0" err="1" smtClean="0"/>
              <a:t>increase</a:t>
            </a:r>
            <a:r>
              <a:rPr lang="fr-CH" sz="2000" dirty="0" smtClean="0"/>
              <a:t> in </a:t>
            </a:r>
            <a:r>
              <a:rPr lang="fr-CH" sz="2000" dirty="0" err="1" smtClean="0"/>
              <a:t>bucket</a:t>
            </a:r>
            <a:r>
              <a:rPr lang="fr-CH" sz="2000" dirty="0" smtClean="0"/>
              <a:t> size?</a:t>
            </a:r>
          </a:p>
          <a:p>
            <a:r>
              <a:rPr lang="fr-CH" sz="2000" dirty="0" smtClean="0">
                <a:latin typeface="Calibri" panose="020F0502020204030204" pitchFamily="34" charset="0"/>
              </a:rPr>
              <a:t>→ </a:t>
            </a:r>
            <a:r>
              <a:rPr lang="fr-CH" sz="2000" dirty="0" err="1" smtClean="0">
                <a:latin typeface="Calibri" panose="020F0502020204030204" pitchFamily="34" charset="0"/>
              </a:rPr>
              <a:t>Larger</a:t>
            </a:r>
            <a:r>
              <a:rPr lang="fr-CH" sz="2000" dirty="0" smtClean="0">
                <a:latin typeface="Calibri" panose="020F0502020204030204" pitchFamily="34" charset="0"/>
              </a:rPr>
              <a:t> </a:t>
            </a:r>
            <a:r>
              <a:rPr lang="fr-CH" sz="2000" dirty="0" err="1" smtClean="0">
                <a:latin typeface="Calibri" panose="020F0502020204030204" pitchFamily="34" charset="0"/>
              </a:rPr>
              <a:t>emittance</a:t>
            </a:r>
            <a:r>
              <a:rPr lang="fr-CH" sz="2000" dirty="0" smtClean="0">
                <a:latin typeface="Calibri" panose="020F0502020204030204" pitchFamily="34" charset="0"/>
              </a:rPr>
              <a:t> </a:t>
            </a:r>
            <a:r>
              <a:rPr lang="fr-CH" sz="2000" dirty="0" err="1" smtClean="0">
                <a:latin typeface="Calibri" panose="020F0502020204030204" pitchFamily="34" charset="0"/>
              </a:rPr>
              <a:t>after</a:t>
            </a:r>
            <a:r>
              <a:rPr lang="fr-CH" sz="2000" dirty="0" smtClean="0">
                <a:latin typeface="Calibri" panose="020F0502020204030204" pitchFamily="34" charset="0"/>
              </a:rPr>
              <a:t> </a:t>
            </a:r>
            <a:r>
              <a:rPr lang="fr-CH" sz="2000" dirty="0" err="1" smtClean="0">
                <a:latin typeface="Calibri" panose="020F0502020204030204" pitchFamily="34" charset="0"/>
              </a:rPr>
              <a:t>filamentation</a:t>
            </a:r>
            <a:r>
              <a:rPr lang="fr-CH" sz="2000" dirty="0" smtClean="0">
                <a:latin typeface="Calibri" panose="020F0502020204030204" pitchFamily="34" charset="0"/>
              </a:rPr>
              <a:t> → more voltage </a:t>
            </a:r>
            <a:r>
              <a:rPr lang="fr-CH" sz="2000" dirty="0" err="1" smtClean="0">
                <a:latin typeface="Calibri" panose="020F0502020204030204" pitchFamily="34" charset="0"/>
              </a:rPr>
              <a:t>during</a:t>
            </a:r>
            <a:r>
              <a:rPr lang="fr-CH" sz="2000" dirty="0" smtClean="0">
                <a:latin typeface="Calibri" panose="020F0502020204030204" pitchFamily="34" charset="0"/>
              </a:rPr>
              <a:t> </a:t>
            </a:r>
            <a:r>
              <a:rPr lang="fr-CH" sz="2000" dirty="0" err="1" smtClean="0">
                <a:latin typeface="Calibri" panose="020F0502020204030204" pitchFamily="34" charset="0"/>
              </a:rPr>
              <a:t>ramp</a:t>
            </a:r>
            <a:endParaRPr lang="fr-CH" sz="200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Q22: Loss comparison with Q20, same RF voltage</a:t>
            </a: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75672" y="2568416"/>
            <a:ext cx="5741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Q20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93732" y="2584132"/>
            <a:ext cx="5741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Q22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1" r="11625"/>
          <a:stretch/>
        </p:blipFill>
        <p:spPr>
          <a:xfrm>
            <a:off x="4632522" y="3065694"/>
            <a:ext cx="4229100" cy="3329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7641" r="10173" b="-844"/>
          <a:stretch/>
        </p:blipFill>
        <p:spPr>
          <a:xfrm>
            <a:off x="452601" y="3065694"/>
            <a:ext cx="4020339" cy="336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1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Q22: Loss comparison </a:t>
            </a:r>
            <a:r>
              <a:rPr lang="en-US" sz="3200" b="1" dirty="0"/>
              <a:t>with Q20, same </a:t>
            </a:r>
            <a:r>
              <a:rPr lang="en-US" sz="3200" b="1" dirty="0" smtClean="0"/>
              <a:t>RF acceptance</a:t>
            </a: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7309" y="862263"/>
            <a:ext cx="8374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Same </a:t>
            </a:r>
            <a:r>
              <a:rPr lang="fr-CH" sz="2000" dirty="0" err="1" smtClean="0"/>
              <a:t>bucket</a:t>
            </a:r>
            <a:r>
              <a:rPr lang="fr-CH" sz="2000" dirty="0" smtClean="0"/>
              <a:t> area but </a:t>
            </a:r>
            <a:r>
              <a:rPr lang="fr-CH" sz="2000" dirty="0" err="1" smtClean="0"/>
              <a:t>smaller</a:t>
            </a:r>
            <a:r>
              <a:rPr lang="fr-CH" sz="2000" dirty="0" smtClean="0"/>
              <a:t> synchrotron </a:t>
            </a:r>
            <a:r>
              <a:rPr lang="fr-CH" sz="2000" dirty="0" err="1" smtClean="0"/>
              <a:t>frequency</a:t>
            </a:r>
            <a:r>
              <a:rPr lang="fr-CH" sz="2000" dirty="0" smtClean="0"/>
              <a:t> in Q22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000" dirty="0" smtClean="0"/>
          </a:p>
          <a:p>
            <a:r>
              <a:rPr lang="fr-CH" sz="2000" dirty="0" smtClean="0">
                <a:latin typeface="Calibri" panose="020F0502020204030204" pitchFamily="34" charset="0"/>
              </a:rPr>
              <a:t>→ </a:t>
            </a:r>
            <a:r>
              <a:rPr lang="fr-CH" sz="2000" dirty="0" err="1" smtClean="0"/>
              <a:t>Higher</a:t>
            </a:r>
            <a:r>
              <a:rPr lang="fr-CH" sz="2000" dirty="0" smtClean="0"/>
              <a:t> </a:t>
            </a:r>
            <a:r>
              <a:rPr lang="fr-CH" sz="2000" dirty="0" err="1" smtClean="0"/>
              <a:t>losses</a:t>
            </a:r>
            <a:r>
              <a:rPr lang="fr-CH" sz="2000" dirty="0" smtClean="0"/>
              <a:t> in Q22. </a:t>
            </a:r>
            <a:r>
              <a:rPr lang="fr-CH" sz="2000" dirty="0" err="1" smtClean="0"/>
              <a:t>Induced</a:t>
            </a:r>
            <a:r>
              <a:rPr lang="fr-CH" sz="2000" dirty="0" smtClean="0"/>
              <a:t> voltage </a:t>
            </a:r>
            <a:r>
              <a:rPr lang="fr-CH" sz="2000" dirty="0" err="1" smtClean="0"/>
              <a:t>does</a:t>
            </a:r>
            <a:r>
              <a:rPr lang="fr-CH" sz="2000" dirty="0" smtClean="0"/>
              <a:t> not </a:t>
            </a:r>
            <a:r>
              <a:rPr lang="fr-CH" sz="2000" dirty="0" err="1" smtClean="0"/>
              <a:t>depend</a:t>
            </a:r>
            <a:r>
              <a:rPr lang="fr-CH" sz="2000" dirty="0" smtClean="0"/>
              <a:t> on the </a:t>
            </a:r>
            <a:r>
              <a:rPr lang="fr-CH" sz="2000" dirty="0" err="1" smtClean="0"/>
              <a:t>optics</a:t>
            </a:r>
            <a:r>
              <a:rPr lang="fr-CH" sz="2000" dirty="0" smtClean="0"/>
              <a:t>, </a:t>
            </a:r>
            <a:r>
              <a:rPr lang="fr-CH" sz="2000" dirty="0" err="1" smtClean="0"/>
              <a:t>less</a:t>
            </a:r>
            <a:r>
              <a:rPr lang="fr-CH" sz="2000" dirty="0" smtClean="0"/>
              <a:t> voltage in Q22 but </a:t>
            </a:r>
            <a:r>
              <a:rPr lang="fr-CH" sz="2000" dirty="0" err="1" smtClean="0"/>
              <a:t>same</a:t>
            </a:r>
            <a:r>
              <a:rPr lang="fr-CH" sz="2000" dirty="0" smtClean="0"/>
              <a:t> </a:t>
            </a:r>
            <a:r>
              <a:rPr lang="fr-CH" sz="2000" dirty="0" err="1" smtClean="0"/>
              <a:t>induced</a:t>
            </a:r>
            <a:r>
              <a:rPr lang="fr-CH" sz="2000" dirty="0" smtClean="0"/>
              <a:t> voltage</a:t>
            </a:r>
            <a:endParaRPr lang="fr-CH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 r="12269"/>
          <a:stretch/>
        </p:blipFill>
        <p:spPr>
          <a:xfrm>
            <a:off x="4838700" y="3065660"/>
            <a:ext cx="3992881" cy="33419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75672" y="2568416"/>
            <a:ext cx="5741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Q20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93732" y="2584132"/>
            <a:ext cx="5741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Q22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7641" r="10173" b="-844"/>
          <a:stretch/>
        </p:blipFill>
        <p:spPr>
          <a:xfrm>
            <a:off x="452601" y="3065694"/>
            <a:ext cx="4020339" cy="336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4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Uncaptured </a:t>
            </a:r>
            <a:r>
              <a:rPr lang="en-US" sz="3600" b="1" dirty="0" smtClean="0"/>
              <a:t>beam: numerically </a:t>
            </a:r>
            <a:r>
              <a:rPr lang="en-US" sz="3600" b="1" dirty="0"/>
              <a:t>demanding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7309" y="984183"/>
            <a:ext cx="83749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err="1"/>
              <a:t>D</a:t>
            </a:r>
            <a:r>
              <a:rPr lang="fr-CH" sz="2000" dirty="0" err="1" smtClean="0"/>
              <a:t>ifficult</a:t>
            </a:r>
            <a:r>
              <a:rPr lang="fr-CH" sz="2000" dirty="0" smtClean="0"/>
              <a:t> to </a:t>
            </a:r>
            <a:r>
              <a:rPr lang="fr-CH" sz="2000" dirty="0" err="1" smtClean="0"/>
              <a:t>simulate</a:t>
            </a:r>
            <a:r>
              <a:rPr lang="fr-CH" sz="2000" dirty="0" smtClean="0"/>
              <a:t> </a:t>
            </a:r>
            <a:r>
              <a:rPr lang="fr-CH" sz="2000" dirty="0" err="1" smtClean="0"/>
              <a:t>accurately</a:t>
            </a:r>
            <a:r>
              <a:rPr lang="fr-CH" sz="2000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dirty="0"/>
              <a:t>More </a:t>
            </a:r>
            <a:r>
              <a:rPr lang="fr-CH" sz="2000" dirty="0" err="1"/>
              <a:t>macroparticles</a:t>
            </a:r>
            <a:r>
              <a:rPr lang="fr-CH" sz="2000" dirty="0"/>
              <a:t> </a:t>
            </a:r>
            <a:r>
              <a:rPr lang="fr-CH" sz="2000" dirty="0" err="1" smtClean="0"/>
              <a:t>required</a:t>
            </a:r>
            <a:r>
              <a:rPr lang="fr-CH" sz="2000" dirty="0" smtClean="0"/>
              <a:t> </a:t>
            </a:r>
            <a:r>
              <a:rPr lang="fr-CH" sz="2000" dirty="0"/>
              <a:t>to </a:t>
            </a:r>
            <a:r>
              <a:rPr lang="fr-CH" sz="2000" dirty="0" err="1"/>
              <a:t>sample</a:t>
            </a:r>
            <a:r>
              <a:rPr lang="fr-CH" sz="2000" dirty="0"/>
              <a:t> the </a:t>
            </a:r>
            <a:r>
              <a:rPr lang="fr-CH" sz="2000" dirty="0" err="1"/>
              <a:t>uncaptured</a:t>
            </a:r>
            <a:r>
              <a:rPr lang="fr-CH" sz="2000" dirty="0"/>
              <a:t> </a:t>
            </a:r>
            <a:r>
              <a:rPr lang="fr-CH" sz="2000" dirty="0" err="1" smtClean="0"/>
              <a:t>beam</a:t>
            </a:r>
            <a:endParaRPr lang="fr-CH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dirty="0">
                <a:sym typeface="Wingdings" panose="05000000000000000000" pitchFamily="2" charset="2"/>
              </a:rPr>
              <a:t>Multi-</a:t>
            </a:r>
            <a:r>
              <a:rPr lang="fr-CH" sz="2000" dirty="0" err="1">
                <a:sym typeface="Wingdings" panose="05000000000000000000" pitchFamily="2" charset="2"/>
              </a:rPr>
              <a:t>bunch</a:t>
            </a:r>
            <a:r>
              <a:rPr lang="fr-CH" sz="2000" dirty="0">
                <a:sym typeface="Wingdings" panose="05000000000000000000" pitchFamily="2" charset="2"/>
              </a:rPr>
              <a:t> collective </a:t>
            </a:r>
            <a:r>
              <a:rPr lang="fr-CH" sz="2000" dirty="0" err="1">
                <a:sym typeface="Wingdings" panose="05000000000000000000" pitchFamily="2" charset="2"/>
              </a:rPr>
              <a:t>effects</a:t>
            </a:r>
            <a:r>
              <a:rPr lang="fr-CH" sz="2000" dirty="0">
                <a:sym typeface="Wingdings" panose="05000000000000000000" pitchFamily="2" charset="2"/>
              </a:rPr>
              <a:t> important (</a:t>
            </a:r>
            <a:r>
              <a:rPr lang="fr-CH" sz="2000" dirty="0" err="1">
                <a:sym typeface="Wingdings" panose="05000000000000000000" pitchFamily="2" charset="2"/>
              </a:rPr>
              <a:t>losses</a:t>
            </a:r>
            <a:r>
              <a:rPr lang="fr-CH" sz="2000" dirty="0">
                <a:sym typeface="Wingdings" panose="05000000000000000000" pitchFamily="2" charset="2"/>
              </a:rPr>
              <a:t> </a:t>
            </a:r>
            <a:r>
              <a:rPr lang="fr-CH" sz="2000" dirty="0" err="1">
                <a:sym typeface="Wingdings" panose="05000000000000000000" pitchFamily="2" charset="2"/>
              </a:rPr>
              <a:t>increase</a:t>
            </a:r>
            <a:r>
              <a:rPr lang="fr-CH" sz="2000" dirty="0">
                <a:sym typeface="Wingdings" panose="05000000000000000000" pitchFamily="2" charset="2"/>
              </a:rPr>
              <a:t> </a:t>
            </a:r>
            <a:r>
              <a:rPr lang="fr-CH" sz="2000" dirty="0" err="1">
                <a:sym typeface="Wingdings" panose="05000000000000000000" pitchFamily="2" charset="2"/>
              </a:rPr>
              <a:t>along</a:t>
            </a:r>
            <a:r>
              <a:rPr lang="fr-CH" sz="2000" dirty="0">
                <a:sym typeface="Wingdings" panose="05000000000000000000" pitchFamily="2" charset="2"/>
              </a:rPr>
              <a:t> the batch)  72 </a:t>
            </a:r>
            <a:r>
              <a:rPr lang="fr-CH" sz="2000" dirty="0" err="1" smtClean="0">
                <a:sym typeface="Wingdings" panose="05000000000000000000" pitchFamily="2" charset="2"/>
              </a:rPr>
              <a:t>bunches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>
                <a:sym typeface="Wingdings" panose="05000000000000000000" pitchFamily="2" charset="2"/>
              </a:rPr>
              <a:t>necessary</a:t>
            </a:r>
            <a:r>
              <a:rPr lang="fr-CH" sz="2000" dirty="0">
                <a:sym typeface="Wingdings" panose="05000000000000000000" pitchFamily="2" charset="2"/>
              </a:rPr>
              <a:t> in </a:t>
            </a:r>
            <a:r>
              <a:rPr lang="fr-CH" sz="2000" dirty="0" smtClean="0">
                <a:sym typeface="Wingdings" panose="05000000000000000000" pitchFamily="2" charset="2"/>
              </a:rPr>
              <a:t>simulation</a:t>
            </a:r>
            <a:endParaRPr lang="fr-CH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dirty="0" err="1"/>
              <a:t>S</a:t>
            </a:r>
            <a:r>
              <a:rPr lang="fr-CH" sz="2000" dirty="0" err="1" smtClean="0"/>
              <a:t>licing</a:t>
            </a:r>
            <a:r>
              <a:rPr lang="fr-CH" sz="2000" dirty="0" smtClean="0"/>
              <a:t> of the full ring </a:t>
            </a:r>
            <a:r>
              <a:rPr lang="fr-CH" sz="2000" dirty="0" err="1" smtClean="0"/>
              <a:t>is</a:t>
            </a:r>
            <a:r>
              <a:rPr lang="fr-CH" sz="2000" dirty="0" smtClean="0"/>
              <a:t> not </a:t>
            </a:r>
            <a:r>
              <a:rPr lang="fr-CH" sz="2000" dirty="0" err="1" smtClean="0"/>
              <a:t>feasible</a:t>
            </a:r>
            <a:endParaRPr lang="fr-CH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Time </a:t>
            </a:r>
            <a:r>
              <a:rPr lang="fr-CH" sz="2000" dirty="0" err="1" smtClean="0"/>
              <a:t>scale</a:t>
            </a:r>
            <a:r>
              <a:rPr lang="fr-CH" sz="2000" dirty="0" smtClean="0"/>
              <a:t> ~ 10 s to observe ~1% </a:t>
            </a:r>
            <a:r>
              <a:rPr lang="fr-CH" sz="2000" dirty="0" err="1" smtClean="0"/>
              <a:t>difference</a:t>
            </a:r>
            <a:r>
              <a:rPr lang="fr-CH" sz="2000" dirty="0" smtClean="0"/>
              <a:t> in </a:t>
            </a:r>
            <a:r>
              <a:rPr lang="fr-CH" sz="2000" dirty="0" err="1" smtClean="0"/>
              <a:t>loss</a:t>
            </a:r>
            <a:r>
              <a:rPr lang="fr-CH" sz="2000" dirty="0" smtClean="0"/>
              <a:t> rate (800 MHz ON/OFF) </a:t>
            </a:r>
            <a:r>
              <a:rPr lang="fr-CH" sz="2000" dirty="0" smtClean="0">
                <a:sym typeface="Wingdings" panose="05000000000000000000" pitchFamily="2" charset="2"/>
              </a:rPr>
              <a:t> long simulations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" y="3877559"/>
            <a:ext cx="3016149" cy="2262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248" y="3846394"/>
            <a:ext cx="3099257" cy="2324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4" y="3846394"/>
            <a:ext cx="3058796" cy="229409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835924" y="4784685"/>
            <a:ext cx="485522" cy="37223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989962" y="4784685"/>
            <a:ext cx="485522" cy="37223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80330" y="3724490"/>
            <a:ext cx="173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Momentum aperture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880330" y="5954618"/>
            <a:ext cx="173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Momentum aperture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342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77859"/>
            <a:ext cx="3223160" cy="241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250" y="574879"/>
            <a:ext cx="5085198" cy="381389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Uncaptured beam: very preliminary results</a:t>
            </a: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7309" y="862263"/>
            <a:ext cx="38739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>
                <a:sym typeface="Wingdings" panose="05000000000000000000" pitchFamily="2" charset="2"/>
              </a:rPr>
              <a:t>8 </a:t>
            </a:r>
            <a:r>
              <a:rPr lang="fr-CH" sz="2000" dirty="0" err="1" smtClean="0">
                <a:sym typeface="Wingdings" panose="05000000000000000000" pitchFamily="2" charset="2"/>
              </a:rPr>
              <a:t>bunches</a:t>
            </a:r>
            <a:r>
              <a:rPr lang="fr-CH" sz="2000" dirty="0" smtClean="0">
                <a:sym typeface="Wingdings" panose="05000000000000000000" pitchFamily="2" charset="2"/>
              </a:rPr>
              <a:t> to </a:t>
            </a:r>
            <a:r>
              <a:rPr lang="fr-CH" sz="2000" dirty="0" err="1" smtClean="0">
                <a:sym typeface="Wingdings" panose="05000000000000000000" pitchFamily="2" charset="2"/>
              </a:rPr>
              <a:t>start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with</a:t>
            </a:r>
            <a:endParaRPr lang="fr-CH" sz="2000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>
                <a:sym typeface="Wingdings" panose="05000000000000000000" pitchFamily="2" charset="2"/>
              </a:rPr>
              <a:t>High </a:t>
            </a:r>
            <a:r>
              <a:rPr lang="fr-CH" sz="2000" dirty="0" err="1" smtClean="0">
                <a:sym typeface="Wingdings" panose="05000000000000000000" pitchFamily="2" charset="2"/>
              </a:rPr>
              <a:t>intensity</a:t>
            </a:r>
            <a:r>
              <a:rPr lang="fr-CH" sz="2000" dirty="0" smtClean="0">
                <a:sym typeface="Wingdings" panose="05000000000000000000" pitchFamily="2" charset="2"/>
              </a:rPr>
              <a:t>, no </a:t>
            </a:r>
            <a:r>
              <a:rPr lang="fr-CH" sz="2000" dirty="0" err="1" smtClean="0">
                <a:sym typeface="Wingdings" panose="05000000000000000000" pitchFamily="2" charset="2"/>
              </a:rPr>
              <a:t>impedance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reduction</a:t>
            </a:r>
            <a:endParaRPr lang="fr-CH" sz="2000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err="1" smtClean="0">
                <a:sym typeface="Wingdings" panose="05000000000000000000" pitchFamily="2" charset="2"/>
              </a:rPr>
              <a:t>Lost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particles</a:t>
            </a:r>
            <a:r>
              <a:rPr lang="fr-CH" sz="2000" dirty="0" smtClean="0">
                <a:sym typeface="Wingdings" panose="05000000000000000000" pitchFamily="2" charset="2"/>
              </a:rPr>
              <a:t> move </a:t>
            </a:r>
            <a:r>
              <a:rPr lang="fr-CH" sz="2000" dirty="0" err="1" smtClean="0">
                <a:sym typeface="Wingdings" panose="05000000000000000000" pitchFamily="2" charset="2"/>
              </a:rPr>
              <a:t>mainly</a:t>
            </a:r>
            <a:r>
              <a:rPr lang="fr-CH" sz="2000" dirty="0" smtClean="0">
                <a:sym typeface="Wingdings" panose="05000000000000000000" pitchFamily="2" charset="2"/>
              </a:rPr>
              <a:t> to the </a:t>
            </a:r>
            <a:r>
              <a:rPr lang="fr-CH" sz="2000" dirty="0" err="1" smtClean="0">
                <a:sym typeface="Wingdings" panose="05000000000000000000" pitchFamily="2" charset="2"/>
              </a:rPr>
              <a:t>head</a:t>
            </a:r>
            <a:r>
              <a:rPr lang="fr-CH" sz="2000" dirty="0" smtClean="0">
                <a:sym typeface="Wingdings" panose="05000000000000000000" pitchFamily="2" charset="2"/>
              </a:rPr>
              <a:t> of the batch</a:t>
            </a:r>
            <a:endParaRPr lang="fr-CH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err="1" smtClean="0">
                <a:sym typeface="Wingdings" panose="05000000000000000000" pitchFamily="2" charset="2"/>
              </a:rPr>
              <a:t>Next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steps</a:t>
            </a:r>
            <a:r>
              <a:rPr lang="fr-CH" sz="2000" dirty="0" smtClean="0">
                <a:sym typeface="Wingdings" panose="05000000000000000000" pitchFamily="2" charset="2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dirty="0" smtClean="0">
                <a:sym typeface="Wingdings" panose="05000000000000000000" pitchFamily="2" charset="2"/>
              </a:rPr>
              <a:t>72 </a:t>
            </a:r>
            <a:r>
              <a:rPr lang="fr-CH" sz="2000" dirty="0" err="1" smtClean="0">
                <a:sym typeface="Wingdings" panose="05000000000000000000" pitchFamily="2" charset="2"/>
              </a:rPr>
              <a:t>bunches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dirty="0" err="1">
                <a:sym typeface="Wingdings" panose="05000000000000000000" pitchFamily="2" charset="2"/>
              </a:rPr>
              <a:t>L</a:t>
            </a:r>
            <a:r>
              <a:rPr lang="fr-CH" sz="2000" dirty="0" err="1" smtClean="0">
                <a:sym typeface="Wingdings" panose="05000000000000000000" pitchFamily="2" charset="2"/>
              </a:rPr>
              <a:t>oss</a:t>
            </a:r>
            <a:r>
              <a:rPr lang="fr-CH" sz="2000" dirty="0" smtClean="0">
                <a:sym typeface="Wingdings" panose="05000000000000000000" pitchFamily="2" charset="2"/>
              </a:rPr>
              <a:t> rate </a:t>
            </a:r>
            <a:r>
              <a:rPr lang="fr-CH" sz="2000" dirty="0" err="1" smtClean="0">
                <a:sym typeface="Wingdings" panose="05000000000000000000" pitchFamily="2" charset="2"/>
              </a:rPr>
              <a:t>with</a:t>
            </a:r>
            <a:r>
              <a:rPr lang="fr-CH" sz="2000" dirty="0" smtClean="0">
                <a:sym typeface="Wingdings" panose="05000000000000000000" pitchFamily="2" charset="2"/>
              </a:rPr>
              <a:t>/</a:t>
            </a:r>
            <a:r>
              <a:rPr lang="fr-CH" sz="2000" dirty="0" err="1" smtClean="0">
                <a:sym typeface="Wingdings" panose="05000000000000000000" pitchFamily="2" charset="2"/>
              </a:rPr>
              <a:t>wo</a:t>
            </a:r>
            <a:r>
              <a:rPr lang="fr-CH" sz="2000" dirty="0" smtClean="0">
                <a:sym typeface="Wingdings" panose="05000000000000000000" pitchFamily="2" charset="2"/>
              </a:rPr>
              <a:t> 800 MHz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dirty="0" err="1" smtClean="0">
                <a:sym typeface="Wingdings" panose="05000000000000000000" pitchFamily="2" charset="2"/>
              </a:rPr>
              <a:t>Ramp</a:t>
            </a:r>
            <a:r>
              <a:rPr lang="fr-CH" sz="2000" dirty="0">
                <a:sym typeface="Wingdings" panose="05000000000000000000" pitchFamily="2" charset="2"/>
              </a:rPr>
              <a:t> </a:t>
            </a:r>
            <a:r>
              <a:rPr lang="fr-CH" sz="2000" dirty="0" smtClean="0">
                <a:sym typeface="Wingdings" panose="05000000000000000000" pitchFamily="2" charset="2"/>
              </a:rPr>
              <a:t>or </a:t>
            </a:r>
            <a:r>
              <a:rPr lang="fr-CH" sz="2000" dirty="0" err="1" smtClean="0">
                <a:sym typeface="Wingdings" panose="05000000000000000000" pitchFamily="2" charset="2"/>
              </a:rPr>
              <a:t>momentum</a:t>
            </a:r>
            <a:r>
              <a:rPr lang="fr-CH" sz="2000" dirty="0" smtClean="0">
                <a:sym typeface="Wingdings" panose="05000000000000000000" pitchFamily="2" charset="2"/>
              </a:rPr>
              <a:t> aperture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46" y="4297766"/>
            <a:ext cx="3170075" cy="2377556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4054110" y="2411427"/>
            <a:ext cx="4633073" cy="13513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10845" y="229433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35784" y="988022"/>
            <a:ext cx="1510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Momentum aperture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842185" y="3754149"/>
            <a:ext cx="1510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Momentum aperture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2000" y="973615"/>
                <a:ext cx="492058" cy="665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973615"/>
                <a:ext cx="492058" cy="66556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564774" y="3827774"/>
                <a:ext cx="348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774" y="3827774"/>
                <a:ext cx="34830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57534" y="5323064"/>
            <a:ext cx="67678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010395" y="5301878"/>
            <a:ext cx="49526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Tail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775568" y="4636736"/>
            <a:ext cx="137565" cy="15455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88938" y="4636735"/>
            <a:ext cx="137565" cy="15455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78738" y="4635488"/>
            <a:ext cx="137565" cy="15455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45896" y="4635487"/>
            <a:ext cx="137565" cy="15455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8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Conclusion and future work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9579" y="907193"/>
            <a:ext cx="83571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 err="1" smtClean="0"/>
              <a:t>Assuming</a:t>
            </a:r>
            <a:r>
              <a:rPr lang="fr-CH" sz="2400" dirty="0" smtClean="0"/>
              <a:t> </a:t>
            </a:r>
            <a:r>
              <a:rPr lang="fr-CH" sz="2400" dirty="0" err="1" smtClean="0"/>
              <a:t>weaker</a:t>
            </a:r>
            <a:r>
              <a:rPr lang="fr-CH" sz="2400" dirty="0" smtClean="0"/>
              <a:t> </a:t>
            </a:r>
            <a:r>
              <a:rPr lang="fr-CH" sz="2400" dirty="0" err="1" smtClean="0"/>
              <a:t>impedance</a:t>
            </a:r>
            <a:r>
              <a:rPr lang="fr-CH" sz="2400" dirty="0"/>
              <a:t> </a:t>
            </a:r>
            <a:r>
              <a:rPr lang="fr-CH" sz="2400" dirty="0" err="1" smtClean="0"/>
              <a:t>reduction</a:t>
            </a:r>
            <a:r>
              <a:rPr lang="fr-CH" sz="2400" dirty="0" smtClean="0"/>
              <a:t> (but constant) </a:t>
            </a:r>
            <a:r>
              <a:rPr lang="fr-CH" sz="2400" dirty="0" err="1" smtClean="0"/>
              <a:t>from</a:t>
            </a:r>
            <a:r>
              <a:rPr lang="fr-CH" sz="2400" dirty="0" smtClean="0"/>
              <a:t> feedback: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400" dirty="0" err="1" smtClean="0"/>
              <a:t>Impedance</a:t>
            </a:r>
            <a:r>
              <a:rPr lang="fr-CH" sz="2400" dirty="0" smtClean="0"/>
              <a:t> </a:t>
            </a:r>
            <a:r>
              <a:rPr lang="fr-CH" sz="2400" dirty="0" err="1" smtClean="0"/>
              <a:t>requirement</a:t>
            </a:r>
            <a:r>
              <a:rPr lang="fr-CH" sz="2400" dirty="0" smtClean="0"/>
              <a:t> to </a:t>
            </a:r>
            <a:r>
              <a:rPr lang="fr-CH" sz="2400" dirty="0" err="1" smtClean="0"/>
              <a:t>explain</a:t>
            </a:r>
            <a:r>
              <a:rPr lang="fr-CH" sz="2400" dirty="0" smtClean="0"/>
              <a:t> </a:t>
            </a:r>
            <a:r>
              <a:rPr lang="fr-CH" sz="2400" dirty="0" err="1" smtClean="0"/>
              <a:t>losses</a:t>
            </a:r>
            <a:endParaRPr lang="fr-CH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400" dirty="0" smtClean="0"/>
              <a:t>½ synchrotron </a:t>
            </a:r>
            <a:r>
              <a:rPr lang="fr-CH" sz="2400" dirty="0" err="1" smtClean="0"/>
              <a:t>period</a:t>
            </a:r>
            <a:r>
              <a:rPr lang="fr-CH" sz="2400" dirty="0" smtClean="0"/>
              <a:t> </a:t>
            </a:r>
            <a:r>
              <a:rPr lang="fr-CH" sz="2400" dirty="0" err="1" smtClean="0"/>
              <a:t>sufficient</a:t>
            </a:r>
            <a:r>
              <a:rPr lang="fr-CH" sz="2400" dirty="0" smtClean="0"/>
              <a:t> to </a:t>
            </a:r>
            <a:r>
              <a:rPr lang="fr-CH" sz="2400" dirty="0" err="1" smtClean="0"/>
              <a:t>obtain</a:t>
            </a:r>
            <a:r>
              <a:rPr lang="fr-CH" sz="2400" dirty="0" smtClean="0"/>
              <a:t> </a:t>
            </a:r>
            <a:r>
              <a:rPr lang="fr-CH" sz="2400" dirty="0" err="1" smtClean="0"/>
              <a:t>losses</a:t>
            </a:r>
            <a:endParaRPr lang="fr-CH" sz="2400" dirty="0" smtClean="0"/>
          </a:p>
          <a:p>
            <a:pPr lvl="1"/>
            <a:endParaRPr lang="fr-CH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 smtClean="0"/>
              <a:t>Q22 </a:t>
            </a:r>
            <a:r>
              <a:rPr lang="fr-CH" sz="2400" dirty="0" err="1" smtClean="0"/>
              <a:t>optics</a:t>
            </a:r>
            <a:r>
              <a:rPr lang="fr-CH" sz="2400" dirty="0" smtClean="0"/>
              <a:t> </a:t>
            </a:r>
            <a:r>
              <a:rPr lang="fr-CH" sz="2400" dirty="0"/>
              <a:t>(</a:t>
            </a:r>
            <a:r>
              <a:rPr lang="fr-CH" sz="2400" dirty="0" err="1" smtClean="0"/>
              <a:t>larger</a:t>
            </a:r>
            <a:r>
              <a:rPr lang="fr-CH" sz="2400" dirty="0" smtClean="0"/>
              <a:t> </a:t>
            </a:r>
            <a:r>
              <a:rPr lang="fr-CH" sz="2400" dirty="0" err="1" smtClean="0"/>
              <a:t>bucket</a:t>
            </a:r>
            <a:r>
              <a:rPr lang="fr-CH" sz="2400" dirty="0" smtClean="0"/>
              <a:t> for </a:t>
            </a:r>
            <a:r>
              <a:rPr lang="fr-CH" sz="2400" dirty="0" err="1" smtClean="0"/>
              <a:t>same</a:t>
            </a:r>
            <a:r>
              <a:rPr lang="fr-CH" sz="2400" dirty="0" smtClean="0"/>
              <a:t> voltage) </a:t>
            </a:r>
            <a:r>
              <a:rPr lang="fr-CH" sz="2400" dirty="0" err="1" smtClean="0"/>
              <a:t>will</a:t>
            </a:r>
            <a:r>
              <a:rPr lang="fr-CH" sz="2400" dirty="0" smtClean="0"/>
              <a:t> not help for capture </a:t>
            </a:r>
            <a:r>
              <a:rPr lang="fr-CH" sz="2400" dirty="0" err="1" smtClean="0"/>
              <a:t>losses</a:t>
            </a:r>
            <a:endParaRPr lang="fr-CH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 err="1" smtClean="0"/>
              <a:t>Uncaptured</a:t>
            </a:r>
            <a:r>
              <a:rPr lang="fr-CH" sz="2400" dirty="0" smtClean="0"/>
              <a:t> </a:t>
            </a:r>
            <a:r>
              <a:rPr lang="fr-CH" sz="2400" dirty="0" err="1" smtClean="0"/>
              <a:t>beam</a:t>
            </a:r>
            <a:r>
              <a:rPr lang="fr-CH" sz="2400" dirty="0" smtClean="0"/>
              <a:t>:</a:t>
            </a:r>
            <a:r>
              <a:rPr lang="fr-CH" sz="2400" dirty="0"/>
              <a:t> </a:t>
            </a:r>
            <a:r>
              <a:rPr lang="fr-CH" sz="2400" dirty="0" err="1" smtClean="0"/>
              <a:t>energy</a:t>
            </a:r>
            <a:r>
              <a:rPr lang="fr-CH" sz="2400" dirty="0" smtClean="0"/>
              <a:t> </a:t>
            </a:r>
            <a:r>
              <a:rPr lang="fr-CH" sz="2400" dirty="0" err="1" smtClean="0"/>
              <a:t>loss</a:t>
            </a:r>
            <a:r>
              <a:rPr lang="fr-CH" sz="2400" dirty="0" smtClean="0"/>
              <a:t> are </a:t>
            </a:r>
            <a:r>
              <a:rPr lang="fr-CH" sz="2400" dirty="0" err="1" smtClean="0"/>
              <a:t>reproduced</a:t>
            </a:r>
            <a:r>
              <a:rPr lang="fr-CH" sz="2400" dirty="0" smtClean="0"/>
              <a:t>, </a:t>
            </a:r>
            <a:r>
              <a:rPr lang="fr-CH" sz="2400" dirty="0" err="1" smtClean="0"/>
              <a:t>ongoing</a:t>
            </a:r>
            <a:r>
              <a:rPr lang="fr-CH" sz="2400" dirty="0" smtClean="0"/>
              <a:t> </a:t>
            </a:r>
            <a:r>
              <a:rPr lang="fr-CH" sz="2400" dirty="0" err="1" smtClean="0"/>
              <a:t>study</a:t>
            </a:r>
            <a:r>
              <a:rPr lang="fr-CH" sz="2400" dirty="0" smtClean="0"/>
              <a:t>, more </a:t>
            </a:r>
            <a:r>
              <a:rPr lang="fr-CH" sz="2400" dirty="0" err="1" smtClean="0"/>
              <a:t>demanding</a:t>
            </a:r>
            <a:r>
              <a:rPr lang="fr-CH" sz="2400" dirty="0" smtClean="0"/>
              <a:t> </a:t>
            </a:r>
            <a:r>
              <a:rPr lang="fr-CH" sz="2400" dirty="0" err="1" smtClean="0"/>
              <a:t>computationally</a:t>
            </a:r>
            <a:r>
              <a:rPr lang="fr-CH" sz="2400" dirty="0" smtClean="0"/>
              <a:t> </a:t>
            </a:r>
            <a:endParaRPr lang="fr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400" dirty="0" smtClean="0"/>
          </a:p>
        </p:txBody>
      </p:sp>
    </p:spTree>
    <p:extLst>
      <p:ext uri="{BB962C8B-B14F-4D97-AF65-F5344CB8AC3E}">
        <p14:creationId xmlns:p14="http://schemas.microsoft.com/office/powerpoint/2010/main" val="242457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Conclusion and future work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9579" y="907193"/>
            <a:ext cx="83571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 smtClean="0"/>
              <a:t>Possible mitigations: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400" dirty="0"/>
              <a:t>R</a:t>
            </a:r>
            <a:r>
              <a:rPr lang="fr-CH" sz="2400" dirty="0" smtClean="0"/>
              <a:t>otation </a:t>
            </a:r>
            <a:r>
              <a:rPr lang="fr-CH" sz="2400" dirty="0" err="1" smtClean="0"/>
              <a:t>optimization</a:t>
            </a:r>
            <a:r>
              <a:rPr lang="fr-CH" sz="2400" dirty="0" smtClean="0"/>
              <a:t> in PS (A. Lasheen)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H" sz="2400" dirty="0" smtClean="0"/>
              <a:t>Use </a:t>
            </a:r>
            <a:r>
              <a:rPr lang="fr-CH" sz="2400" dirty="0" err="1" smtClean="0"/>
              <a:t>additional</a:t>
            </a:r>
            <a:r>
              <a:rPr lang="fr-CH" sz="2400" dirty="0" smtClean="0"/>
              <a:t> 40 MHz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H" sz="2400" dirty="0" err="1" smtClean="0"/>
              <a:t>Optimize</a:t>
            </a:r>
            <a:r>
              <a:rPr lang="fr-CH" sz="2400" dirty="0" smtClean="0"/>
              <a:t> rotation timing</a:t>
            </a:r>
            <a:r>
              <a:rPr lang="fr-CH" sz="2400" dirty="0"/>
              <a:t> </a:t>
            </a:r>
            <a:r>
              <a:rPr lang="fr-CH" sz="2400" dirty="0" smtClean="0"/>
              <a:t>and RF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400" dirty="0" smtClean="0"/>
              <a:t>RF capture system in the SPS (80-120 MHz)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H" sz="2400" dirty="0" smtClean="0"/>
              <a:t>1MV </a:t>
            </a:r>
            <a:r>
              <a:rPr lang="fr-CH" sz="2400" dirty="0" err="1" smtClean="0"/>
              <a:t>required</a:t>
            </a:r>
            <a:r>
              <a:rPr lang="fr-CH" sz="2400" dirty="0" smtClean="0"/>
              <a:t> but voltage in 200 MHz RF </a:t>
            </a:r>
            <a:r>
              <a:rPr lang="fr-CH" sz="2400" dirty="0" err="1" smtClean="0"/>
              <a:t>cavities</a:t>
            </a:r>
            <a:r>
              <a:rPr lang="fr-CH" sz="2400" dirty="0" smtClean="0"/>
              <a:t> of the </a:t>
            </a:r>
            <a:r>
              <a:rPr lang="fr-CH" sz="2400" dirty="0" err="1" smtClean="0"/>
              <a:t>same</a:t>
            </a:r>
            <a:r>
              <a:rPr lang="fr-CH" sz="2400" dirty="0" smtClean="0"/>
              <a:t> </a:t>
            </a:r>
            <a:r>
              <a:rPr lang="fr-CH" sz="2400" dirty="0" err="1" smtClean="0"/>
              <a:t>order</a:t>
            </a:r>
            <a:endParaRPr lang="fr-CH" sz="2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H" sz="2400" dirty="0" smtClean="0"/>
              <a:t>Recapture in 200 MHz </a:t>
            </a:r>
            <a:r>
              <a:rPr lang="fr-CH" sz="2400" dirty="0" err="1" smtClean="0"/>
              <a:t>bucket</a:t>
            </a:r>
            <a:r>
              <a:rPr lang="fr-CH" sz="2400" dirty="0" smtClean="0"/>
              <a:t> </a:t>
            </a:r>
            <a:r>
              <a:rPr lang="fr-CH" sz="2400" dirty="0" err="1" smtClean="0"/>
              <a:t>could</a:t>
            </a:r>
            <a:r>
              <a:rPr lang="fr-CH" sz="2400" dirty="0" smtClean="0"/>
              <a:t> </a:t>
            </a:r>
            <a:r>
              <a:rPr lang="fr-CH" sz="2400" dirty="0" err="1" smtClean="0"/>
              <a:t>be</a:t>
            </a:r>
            <a:r>
              <a:rPr lang="fr-CH" sz="2400" dirty="0" smtClean="0"/>
              <a:t> </a:t>
            </a:r>
            <a:r>
              <a:rPr lang="fr-CH" sz="2400" dirty="0" err="1" smtClean="0"/>
              <a:t>complicated</a:t>
            </a:r>
            <a:endParaRPr lang="fr-CH" sz="2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H" sz="2400" dirty="0" err="1" smtClean="0"/>
              <a:t>Ongoing</a:t>
            </a:r>
            <a:r>
              <a:rPr lang="fr-CH" sz="2400" dirty="0" smtClean="0"/>
              <a:t> </a:t>
            </a:r>
            <a:r>
              <a:rPr lang="fr-CH" sz="2400" dirty="0" err="1" smtClean="0"/>
              <a:t>study</a:t>
            </a:r>
            <a:endParaRPr lang="fr-CH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400" dirty="0" err="1" smtClean="0"/>
              <a:t>Obtain</a:t>
            </a:r>
            <a:r>
              <a:rPr lang="fr-CH" sz="2400" dirty="0" smtClean="0"/>
              <a:t> </a:t>
            </a:r>
            <a:r>
              <a:rPr lang="fr-CH" sz="2400" dirty="0" err="1" smtClean="0"/>
              <a:t>requirements</a:t>
            </a:r>
            <a:r>
              <a:rPr lang="fr-CH" sz="2400" dirty="0" smtClean="0"/>
              <a:t> for the future LLRF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H" sz="2400" dirty="0" err="1" smtClean="0"/>
              <a:t>Study</a:t>
            </a:r>
            <a:r>
              <a:rPr lang="fr-CH" sz="2400" dirty="0" smtClean="0"/>
              <a:t> </a:t>
            </a:r>
            <a:r>
              <a:rPr lang="fr-CH" sz="2400" dirty="0" err="1" smtClean="0"/>
              <a:t>necessary</a:t>
            </a:r>
            <a:r>
              <a:rPr lang="fr-CH" sz="2400" dirty="0" smtClean="0"/>
              <a:t> to </a:t>
            </a:r>
            <a:r>
              <a:rPr lang="fr-CH" sz="2400" dirty="0" err="1" smtClean="0"/>
              <a:t>understand</a:t>
            </a:r>
            <a:r>
              <a:rPr lang="fr-CH" sz="2400" dirty="0" smtClean="0"/>
              <a:t> </a:t>
            </a:r>
            <a:r>
              <a:rPr lang="fr-CH" sz="2400" dirty="0" err="1" smtClean="0"/>
              <a:t>reaction</a:t>
            </a:r>
            <a:r>
              <a:rPr lang="fr-CH" sz="2400" dirty="0" smtClean="0"/>
              <a:t> </a:t>
            </a:r>
            <a:r>
              <a:rPr lang="fr-CH" sz="2400" dirty="0" err="1" smtClean="0"/>
              <a:t>during</a:t>
            </a:r>
            <a:r>
              <a:rPr lang="fr-CH" sz="2400" dirty="0" smtClean="0"/>
              <a:t> </a:t>
            </a:r>
            <a:r>
              <a:rPr lang="fr-CH" sz="2400" dirty="0" err="1" smtClean="0"/>
              <a:t>transient</a:t>
            </a:r>
            <a:endParaRPr lang="fr-CH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400" dirty="0" err="1" smtClean="0"/>
              <a:t>Optimize</a:t>
            </a:r>
            <a:r>
              <a:rPr lang="fr-CH" sz="2400" dirty="0" smtClean="0"/>
              <a:t> the </a:t>
            </a:r>
            <a:r>
              <a:rPr lang="fr-CH" sz="2400" dirty="0" err="1" smtClean="0"/>
              <a:t>beginning</a:t>
            </a:r>
            <a:r>
              <a:rPr lang="fr-CH" sz="2400" dirty="0" smtClean="0"/>
              <a:t> of the </a:t>
            </a:r>
            <a:r>
              <a:rPr lang="fr-CH" sz="2400" dirty="0" err="1" smtClean="0"/>
              <a:t>ramp</a:t>
            </a:r>
            <a:r>
              <a:rPr lang="fr-CH" sz="2400" dirty="0" smtClean="0"/>
              <a:t> to </a:t>
            </a:r>
            <a:r>
              <a:rPr lang="fr-CH" sz="2400" dirty="0" err="1" smtClean="0"/>
              <a:t>minimize</a:t>
            </a:r>
            <a:r>
              <a:rPr lang="fr-CH" sz="2400" dirty="0" smtClean="0"/>
              <a:t> </a:t>
            </a:r>
            <a:r>
              <a:rPr lang="fr-CH" sz="2400" dirty="0" err="1" smtClean="0"/>
              <a:t>losses</a:t>
            </a:r>
            <a:r>
              <a:rPr lang="fr-CH" sz="2400" dirty="0" smtClean="0"/>
              <a:t> at </a:t>
            </a:r>
            <a:r>
              <a:rPr lang="fr-CH" sz="2400" dirty="0" err="1" smtClean="0"/>
              <a:t>acceleration</a:t>
            </a:r>
            <a:r>
              <a:rPr lang="fr-CH" sz="2400" dirty="0" smtClean="0"/>
              <a:t>.</a:t>
            </a:r>
            <a:endParaRPr lang="fr-CH" sz="2400" dirty="0" smtClean="0"/>
          </a:p>
        </p:txBody>
      </p:sp>
    </p:spTree>
    <p:extLst>
      <p:ext uri="{BB962C8B-B14F-4D97-AF65-F5344CB8AC3E}">
        <p14:creationId xmlns:p14="http://schemas.microsoft.com/office/powerpoint/2010/main" val="333489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640" y="1296221"/>
            <a:ext cx="2368203" cy="16229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0077" y="978661"/>
            <a:ext cx="83749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Non-</a:t>
            </a:r>
            <a:r>
              <a:rPr lang="fr-CH" sz="2000" dirty="0" err="1" smtClean="0"/>
              <a:t>linearities</a:t>
            </a:r>
            <a:r>
              <a:rPr lang="fr-CH" sz="2000" dirty="0" smtClean="0"/>
              <a:t> in PS rotation -&gt; S-</a:t>
            </a:r>
            <a:r>
              <a:rPr lang="fr-CH" sz="2000" dirty="0" err="1" smtClean="0"/>
              <a:t>shape</a:t>
            </a:r>
            <a:r>
              <a:rPr lang="fr-CH" sz="2000" dirty="0" smtClean="0"/>
              <a:t> in phase </a:t>
            </a:r>
            <a:r>
              <a:rPr lang="fr-CH" sz="2000" dirty="0" err="1" smtClean="0"/>
              <a:t>space</a:t>
            </a:r>
            <a:r>
              <a:rPr lang="fr-CH" sz="2000" dirty="0" smtClean="0"/>
              <a:t> distribution [*]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Losses</a:t>
            </a:r>
            <a:r>
              <a:rPr lang="fr-CH" sz="2000" dirty="0" smtClean="0"/>
              <a:t> are longitudinal: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Using</a:t>
            </a:r>
            <a:r>
              <a:rPr lang="fr-CH" sz="2000" dirty="0" smtClean="0"/>
              <a:t> a kicker to clean the </a:t>
            </a:r>
            <a:r>
              <a:rPr lang="fr-CH" sz="2000" dirty="0" err="1" smtClean="0"/>
              <a:t>beam</a:t>
            </a:r>
            <a:r>
              <a:rPr lang="fr-CH" sz="2000" dirty="0" smtClean="0"/>
              <a:t> gap, </a:t>
            </a:r>
            <a:r>
              <a:rPr lang="fr-CH" sz="2000" dirty="0" err="1" smtClean="0"/>
              <a:t>uncaptured</a:t>
            </a:r>
            <a:endParaRPr lang="fr-CH" sz="2000" dirty="0"/>
          </a:p>
          <a:p>
            <a:pPr lvl="1"/>
            <a:r>
              <a:rPr lang="fr-CH" sz="2000" dirty="0" smtClean="0"/>
              <a:t>     </a:t>
            </a:r>
            <a:r>
              <a:rPr lang="fr-CH" sz="2000" dirty="0" err="1" smtClean="0"/>
              <a:t>beam</a:t>
            </a:r>
            <a:r>
              <a:rPr lang="fr-CH" sz="2000" dirty="0" smtClean="0"/>
              <a:t> </a:t>
            </a:r>
            <a:r>
              <a:rPr lang="fr-CH" sz="2000" dirty="0" err="1" smtClean="0"/>
              <a:t>observed</a:t>
            </a:r>
            <a:endParaRPr lang="fr-CH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E-cloud </a:t>
            </a:r>
            <a:r>
              <a:rPr lang="fr-CH" sz="2000" dirty="0" err="1" smtClean="0"/>
              <a:t>effect</a:t>
            </a:r>
            <a:r>
              <a:rPr lang="fr-CH" sz="2000" dirty="0" smtClean="0"/>
              <a:t> </a:t>
            </a:r>
            <a:r>
              <a:rPr lang="fr-CH" sz="2000" dirty="0" err="1" smtClean="0"/>
              <a:t>is</a:t>
            </a:r>
            <a:r>
              <a:rPr lang="fr-CH" sz="2000" dirty="0" smtClean="0"/>
              <a:t> not the main cause (more </a:t>
            </a:r>
            <a:r>
              <a:rPr lang="fr-CH" sz="2000" dirty="0" err="1" smtClean="0"/>
              <a:t>losses</a:t>
            </a:r>
            <a:r>
              <a:rPr lang="fr-CH" sz="2000" dirty="0" smtClean="0"/>
              <a:t> in 8b4e)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/>
              <a:t>L</a:t>
            </a:r>
            <a:r>
              <a:rPr lang="fr-CH" sz="2000" dirty="0" err="1" smtClean="0"/>
              <a:t>osses</a:t>
            </a:r>
            <a:r>
              <a:rPr lang="fr-CH" sz="2000" dirty="0" smtClean="0"/>
              <a:t> on FB are </a:t>
            </a:r>
            <a:r>
              <a:rPr lang="fr-CH" sz="2000" dirty="0" err="1" smtClean="0"/>
              <a:t>larger</a:t>
            </a:r>
            <a:r>
              <a:rPr lang="fr-CH" sz="2000" dirty="0" smtClean="0"/>
              <a:t> </a:t>
            </a:r>
            <a:r>
              <a:rPr lang="fr-CH" sz="2000" dirty="0" err="1" smtClean="0"/>
              <a:t>with</a:t>
            </a:r>
            <a:r>
              <a:rPr lang="fr-CH" sz="2000" dirty="0" smtClean="0"/>
              <a:t> the 800 MHz RF system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Beam</a:t>
            </a:r>
            <a:r>
              <a:rPr lang="fr-CH" sz="2000" dirty="0" err="1"/>
              <a:t>-</a:t>
            </a:r>
            <a:r>
              <a:rPr lang="fr-CH" sz="2000" dirty="0" err="1" smtClean="0"/>
              <a:t>loading</a:t>
            </a:r>
            <a:r>
              <a:rPr lang="fr-CH" sz="2000" dirty="0" smtClean="0"/>
              <a:t> not </a:t>
            </a:r>
            <a:r>
              <a:rPr lang="fr-CH" sz="2000" dirty="0" err="1" smtClean="0"/>
              <a:t>fully</a:t>
            </a:r>
            <a:r>
              <a:rPr lang="fr-CH" sz="2000" dirty="0" smtClean="0"/>
              <a:t> </a:t>
            </a:r>
            <a:r>
              <a:rPr lang="fr-CH" sz="2000" dirty="0" err="1" smtClean="0"/>
              <a:t>compensated</a:t>
            </a:r>
            <a:r>
              <a:rPr lang="fr-CH" sz="2000" dirty="0" smtClean="0"/>
              <a:t> by LLRF (</a:t>
            </a:r>
            <a:r>
              <a:rPr lang="fr-CH" sz="2000" dirty="0" err="1" smtClean="0"/>
              <a:t>transient</a:t>
            </a:r>
            <a:r>
              <a:rPr lang="fr-CH" sz="2000" dirty="0" smtClean="0"/>
              <a:t>, a few 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Among</a:t>
            </a:r>
            <a:r>
              <a:rPr lang="fr-CH" sz="2000" dirty="0" smtClean="0"/>
              <a:t> all the LLRF </a:t>
            </a:r>
            <a:r>
              <a:rPr lang="fr-CH" sz="2000" dirty="0" err="1" smtClean="0"/>
              <a:t>loops</a:t>
            </a:r>
            <a:r>
              <a:rPr lang="fr-CH" sz="2000" dirty="0" smtClean="0"/>
              <a:t> (PL, FF, LD, FB), the feedback </a:t>
            </a:r>
            <a:r>
              <a:rPr lang="fr-CH" sz="2000" dirty="0" err="1" smtClean="0"/>
              <a:t>had</a:t>
            </a:r>
            <a:r>
              <a:rPr lang="fr-CH" sz="2000" dirty="0" smtClean="0"/>
              <a:t> the </a:t>
            </a:r>
            <a:r>
              <a:rPr lang="fr-CH" sz="2000" dirty="0" err="1" smtClean="0"/>
              <a:t>strongest</a:t>
            </a:r>
            <a:r>
              <a:rPr lang="fr-CH" sz="2000" dirty="0" smtClean="0"/>
              <a:t> </a:t>
            </a:r>
            <a:r>
              <a:rPr lang="fr-CH" sz="2000" dirty="0" err="1" smtClean="0"/>
              <a:t>effect</a:t>
            </a:r>
            <a:endParaRPr lang="fr-CH" sz="200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What we do know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47154" y="6491505"/>
            <a:ext cx="369684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[*] Ref:</a:t>
            </a:r>
            <a:r>
              <a:rPr kumimoji="0" lang="en-US" altLang="en-US" sz="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H. Timko et </a:t>
            </a: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al.,Phys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.</a:t>
            </a:r>
            <a:r>
              <a:rPr kumimoji="0" lang="en-US" altLang="en-US" sz="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Rev.</a:t>
            </a:r>
            <a:r>
              <a:rPr kumimoji="0" lang="en-US" altLang="en-US" sz="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ST </a:t>
            </a: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Accel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.</a:t>
            </a:r>
            <a:r>
              <a:rPr kumimoji="0" lang="en-US" altLang="en-US" sz="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Beams 16 (2013) no.5, 051004.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01350" y="3768943"/>
            <a:ext cx="3602379" cy="2522507"/>
            <a:chOff x="4560522" y="2780928"/>
            <a:chExt cx="4591267" cy="3346579"/>
          </a:xfrm>
        </p:grpSpPr>
        <p:pic>
          <p:nvPicPr>
            <p:cNvPr id="13" name="Picture 12" descr="qkick_zoom_800_MHz_OFF.pdf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3"/>
            <a:stretch/>
          </p:blipFill>
          <p:spPr>
            <a:xfrm>
              <a:off x="4560522" y="2780928"/>
              <a:ext cx="4591267" cy="3346579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5600023" y="4149667"/>
              <a:ext cx="0" cy="347094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603172" y="4152237"/>
              <a:ext cx="0" cy="34709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580448" y="4225523"/>
              <a:ext cx="105670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tune kicker</a:t>
              </a:r>
              <a:endParaRPr lang="en-US" sz="1500" dirty="0"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/>
          <a:stretch/>
        </p:blipFill>
        <p:spPr>
          <a:xfrm>
            <a:off x="4512158" y="3837674"/>
            <a:ext cx="4264963" cy="2385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6949" y="6165666"/>
            <a:ext cx="1696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Courtesy H. Bartosik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614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83685" y="2096220"/>
            <a:ext cx="8129644" cy="239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5706" y="1026494"/>
            <a:ext cx="7545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Thank you for your attention.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65400" y="2358871"/>
            <a:ext cx="816621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Acknowledgements</a:t>
            </a:r>
          </a:p>
          <a:p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Thank to E. Shaposhnikova for </a:t>
            </a:r>
            <a:r>
              <a:rPr lang="en-US" sz="2000" dirty="0"/>
              <a:t>the support and countless fruitful </a:t>
            </a:r>
            <a:r>
              <a:rPr lang="en-US" sz="2000" dirty="0" smtClean="0"/>
              <a:t>discussions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Thank to A. Lasheen </a:t>
            </a:r>
            <a:r>
              <a:rPr lang="en-US" sz="2000" dirty="0"/>
              <a:t>without whom this </a:t>
            </a:r>
            <a:r>
              <a:rPr lang="en-US" sz="2000" dirty="0" smtClean="0"/>
              <a:t>study would have been a lot more difficult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Thank to H. Bartosik for his previous studies and the help with the momentum aperture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Thank to T. Bohl concerning the RF measurements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Thank to the BLonD team for constant developments and improvements of </a:t>
            </a:r>
            <a:r>
              <a:rPr lang="en-US" sz="2000" smtClean="0"/>
              <a:t>the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285" y="2651126"/>
            <a:ext cx="3463665" cy="1325563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60522" y="2780928"/>
            <a:ext cx="4591267" cy="3346579"/>
            <a:chOff x="4560522" y="2780928"/>
            <a:chExt cx="4591267" cy="3346579"/>
          </a:xfrm>
        </p:grpSpPr>
        <p:pic>
          <p:nvPicPr>
            <p:cNvPr id="4" name="Picture 3" descr="qkick_zoom_800_MHz_OFF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3"/>
            <a:stretch/>
          </p:blipFill>
          <p:spPr>
            <a:xfrm>
              <a:off x="4560522" y="2780928"/>
              <a:ext cx="4591267" cy="3346579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>
            <a:xfrm flipV="1">
              <a:off x="5600023" y="4149667"/>
              <a:ext cx="0" cy="347094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603172" y="4152237"/>
              <a:ext cx="0" cy="34709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80448" y="4225523"/>
              <a:ext cx="105670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tune kicker</a:t>
              </a:r>
              <a:endParaRPr lang="en-US" sz="15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of un-captured beam with Q-kicker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BCMS beam </a:t>
            </a:r>
            <a:r>
              <a:rPr lang="en-US" dirty="0" smtClean="0"/>
              <a:t>on special MD cycle (6 </a:t>
            </a:r>
            <a:r>
              <a:rPr lang="en-US" dirty="0" err="1" smtClean="0"/>
              <a:t>bp</a:t>
            </a:r>
            <a:r>
              <a:rPr lang="en-US" dirty="0" smtClean="0"/>
              <a:t> flat bottom + ramp to 28 GeV/c plateau)</a:t>
            </a:r>
            <a:endParaRPr lang="en-US" dirty="0"/>
          </a:p>
          <a:p>
            <a:pPr lvl="1"/>
            <a:r>
              <a:rPr lang="en-US" dirty="0"/>
              <a:t>48 bunches, ~1.35e11 p/b </a:t>
            </a:r>
            <a:r>
              <a:rPr lang="en-US" dirty="0" smtClean="0"/>
              <a:t>injected</a:t>
            </a:r>
            <a:r>
              <a:rPr lang="en-US" dirty="0"/>
              <a:t>, 4 ns bunch length at injection</a:t>
            </a:r>
            <a:endParaRPr lang="en-US" dirty="0" smtClean="0"/>
          </a:p>
          <a:p>
            <a:pPr lvl="1"/>
            <a:r>
              <a:rPr lang="en-US" dirty="0" smtClean="0"/>
              <a:t>Vertical tune kicker on empty part of circumference for cleaning un-captured beam</a:t>
            </a:r>
          </a:p>
          <a:p>
            <a:pPr lvl="1"/>
            <a:r>
              <a:rPr lang="en-US" dirty="0" smtClean="0"/>
              <a:t>Flat bottom losses enhanced with 800 MHz (V=1/10 of 200 MHz), no impact on total transmission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3.5% losses due to uncaptured beam, 2% losses at start of acceleration, 1% at 28 GeV/c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 descr="qkick_zoom_800_MHz_ON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8"/>
          <a:stretch/>
        </p:blipFill>
        <p:spPr>
          <a:xfrm>
            <a:off x="9939" y="2813266"/>
            <a:ext cx="4546901" cy="3277254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6695011" y="3436468"/>
            <a:ext cx="1661357" cy="489221"/>
            <a:chOff x="2096046" y="3328827"/>
            <a:chExt cx="1661357" cy="489221"/>
          </a:xfrm>
        </p:grpSpPr>
        <p:sp>
          <p:nvSpPr>
            <p:cNvPr id="9" name="TextBox 8"/>
            <p:cNvSpPr txBox="1"/>
            <p:nvPr/>
          </p:nvSpPr>
          <p:spPr>
            <a:xfrm>
              <a:off x="2453609" y="3328827"/>
              <a:ext cx="130379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same loss rate</a:t>
              </a:r>
              <a:endParaRPr lang="en-US" sz="15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2096046" y="3353485"/>
              <a:ext cx="357563" cy="1602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096046" y="3514277"/>
              <a:ext cx="357564" cy="3037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177224" y="3218919"/>
            <a:ext cx="1783354" cy="1094345"/>
            <a:chOff x="6785775" y="3107958"/>
            <a:chExt cx="1783354" cy="1094345"/>
          </a:xfrm>
        </p:grpSpPr>
        <p:sp>
          <p:nvSpPr>
            <p:cNvPr id="14" name="TextBox 13"/>
            <p:cNvSpPr txBox="1"/>
            <p:nvPr/>
          </p:nvSpPr>
          <p:spPr>
            <a:xfrm>
              <a:off x="7180325" y="3648305"/>
              <a:ext cx="138880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loss rate like 800 MHz OFF</a:t>
              </a:r>
              <a:endParaRPr lang="en-US" sz="1500" dirty="0"/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flipH="1">
              <a:off x="6785775" y="3925304"/>
              <a:ext cx="3945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217315" y="3107958"/>
              <a:ext cx="9538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e</a:t>
              </a:r>
              <a:r>
                <a:rPr lang="en-US" sz="1500" dirty="0" smtClean="0"/>
                <a:t>nhanced </a:t>
              </a:r>
              <a:br>
                <a:rPr lang="en-US" sz="1500" dirty="0" smtClean="0"/>
              </a:br>
              <a:r>
                <a:rPr lang="en-US" sz="1500" dirty="0" smtClean="0"/>
                <a:t>loss rate</a:t>
              </a:r>
              <a:endParaRPr lang="en-US" sz="15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6785775" y="3384132"/>
              <a:ext cx="3945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 flipV="1">
            <a:off x="1020582" y="4152987"/>
            <a:ext cx="0" cy="34709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023731" y="4155557"/>
            <a:ext cx="0" cy="3470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01007" y="4228843"/>
            <a:ext cx="10567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tune kicker</a:t>
            </a:r>
            <a:endParaRPr lang="en-US" sz="15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3942343" y="4635700"/>
            <a:ext cx="4451015" cy="323165"/>
            <a:chOff x="3896179" y="4512410"/>
            <a:chExt cx="4451015" cy="32316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896179" y="4598713"/>
              <a:ext cx="4451015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252448" y="4512410"/>
              <a:ext cx="204984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FF0000"/>
                  </a:solidFill>
                </a:rPr>
                <a:t>same total transmission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95981" y="6260893"/>
            <a:ext cx="21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Courtesy H. Bartosik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96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40 MHz cavity at PS extraction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LHC25ns operational beam with 72 bunches (MD cycle with ramp to 28 GeV/c)</a:t>
            </a:r>
          </a:p>
          <a:p>
            <a:pPr lvl="1"/>
            <a:r>
              <a:rPr lang="en-US" dirty="0" smtClean="0"/>
              <a:t>Transmission improved by 2% (= loss reduction by almost 40%) when using additional 40 MHz cavity for optimized bunch rotation in PS (optimal settings of </a:t>
            </a:r>
            <a:r>
              <a:rPr lang="en-US" dirty="0" smtClean="0">
                <a:hlinkClick r:id="rId2"/>
              </a:rPr>
              <a:t>Helga&amp;Heiko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Additional 40 MHz cavity became operational during second half of 2016</a:t>
            </a:r>
          </a:p>
          <a:p>
            <a:pPr lvl="1"/>
            <a:endParaRPr lang="en-US" dirty="0"/>
          </a:p>
        </p:txBody>
      </p:sp>
      <p:pic>
        <p:nvPicPr>
          <p:cNvPr id="4" name="Picture 3" descr="intensity_evolution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9"/>
          <a:stretch/>
        </p:blipFill>
        <p:spPr>
          <a:xfrm>
            <a:off x="203200" y="2412866"/>
            <a:ext cx="5926261" cy="420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73" y="5227053"/>
            <a:ext cx="1027820" cy="555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dirty="0" smtClean="0"/>
              <a:t>operational </a:t>
            </a:r>
          </a:p>
          <a:p>
            <a:pPr algn="ctr">
              <a:lnSpc>
                <a:spcPct val="70000"/>
              </a:lnSpc>
            </a:pPr>
            <a:endParaRPr lang="en-US" sz="1400" dirty="0"/>
          </a:p>
          <a:p>
            <a:pPr algn="ctr">
              <a:lnSpc>
                <a:spcPct val="70000"/>
              </a:lnSpc>
            </a:pPr>
            <a:r>
              <a:rPr lang="en-US" sz="1400" dirty="0" smtClean="0"/>
              <a:t>settings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267981" y="5227053"/>
            <a:ext cx="2011676" cy="555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dirty="0" smtClean="0"/>
              <a:t>gap of additional </a:t>
            </a:r>
            <a:r>
              <a:rPr lang="en-US" sz="1400" dirty="0"/>
              <a:t>40 MHz </a:t>
            </a:r>
            <a:endParaRPr lang="en-US" sz="1400" dirty="0" smtClean="0"/>
          </a:p>
          <a:p>
            <a:pPr algn="ctr">
              <a:lnSpc>
                <a:spcPct val="70000"/>
              </a:lnSpc>
            </a:pPr>
            <a:endParaRPr lang="en-US" sz="1400" dirty="0"/>
          </a:p>
          <a:p>
            <a:pPr algn="ctr">
              <a:lnSpc>
                <a:spcPct val="70000"/>
              </a:lnSpc>
            </a:pPr>
            <a:r>
              <a:rPr lang="en-US" sz="1400" dirty="0" smtClean="0"/>
              <a:t>open (no voltage)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55310" y="5498291"/>
            <a:ext cx="1060353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87272" y="5498291"/>
            <a:ext cx="1364151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86042" y="5494867"/>
            <a:ext cx="1060353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67451" y="5229427"/>
            <a:ext cx="1127582" cy="555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dirty="0" smtClean="0"/>
              <a:t>both 40 </a:t>
            </a:r>
            <a:r>
              <a:rPr lang="en-US" sz="1400" dirty="0"/>
              <a:t>MHz </a:t>
            </a:r>
            <a:endParaRPr lang="en-US" sz="1400" dirty="0" smtClean="0"/>
          </a:p>
          <a:p>
            <a:pPr algn="ctr">
              <a:lnSpc>
                <a:spcPct val="70000"/>
              </a:lnSpc>
            </a:pPr>
            <a:endParaRPr lang="en-US" sz="1400" dirty="0"/>
          </a:p>
          <a:p>
            <a:pPr algn="ctr">
              <a:lnSpc>
                <a:spcPct val="70000"/>
              </a:lnSpc>
            </a:pPr>
            <a:r>
              <a:rPr lang="en-US" sz="1400" dirty="0" smtClean="0"/>
              <a:t>active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45809" y="2680352"/>
            <a:ext cx="2443284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total losses until 28 GeV</a:t>
            </a:r>
          </a:p>
          <a:p>
            <a:r>
              <a:rPr lang="en-US" dirty="0">
                <a:solidFill>
                  <a:srgbClr val="008000"/>
                </a:solidFill>
              </a:rPr>
              <a:t>f</a:t>
            </a:r>
            <a:r>
              <a:rPr lang="en-US" dirty="0" smtClean="0">
                <a:solidFill>
                  <a:srgbClr val="008000"/>
                </a:solidFill>
              </a:rPr>
              <a:t>lat bottom losses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22743" y="3685930"/>
            <a:ext cx="0" cy="5794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13927" y="3636614"/>
            <a:ext cx="63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 2%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012117" y="3685930"/>
            <a:ext cx="2092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" r="51159"/>
          <a:stretch/>
        </p:blipFill>
        <p:spPr>
          <a:xfrm>
            <a:off x="6129461" y="2534594"/>
            <a:ext cx="2415709" cy="3617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5413" y="247738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1x40 MHz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45414" y="426539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2x40 MHz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48178" y="6308107"/>
            <a:ext cx="21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Courtesy H. Bartosik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22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RF loops on losses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LHC 25ns standard </a:t>
            </a:r>
            <a:r>
              <a:rPr lang="en-US" dirty="0" smtClean="0"/>
              <a:t>beam on MD cycle with ramp to 28 GeV/c</a:t>
            </a:r>
            <a:endParaRPr lang="en-US" dirty="0"/>
          </a:p>
          <a:p>
            <a:pPr lvl="1"/>
            <a:r>
              <a:rPr lang="en-US" dirty="0" smtClean="0"/>
              <a:t>72bunches</a:t>
            </a:r>
            <a:r>
              <a:rPr lang="en-US" dirty="0"/>
              <a:t>, ~1.33e11 p/b injected, 4.1 ns bunch length at </a:t>
            </a:r>
            <a:r>
              <a:rPr lang="en-US" dirty="0" smtClean="0"/>
              <a:t>injection</a:t>
            </a:r>
          </a:p>
          <a:p>
            <a:pPr lvl="1"/>
            <a:r>
              <a:rPr lang="en-US" dirty="0" smtClean="0"/>
              <a:t>Strong losses observed when feedback switched OFF</a:t>
            </a:r>
          </a:p>
          <a:p>
            <a:pPr lvl="1"/>
            <a:r>
              <a:rPr lang="en-US" dirty="0" smtClean="0"/>
              <a:t>Minor impact of other LLRF settings (apart from certain damper gain settings)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/>
          <a:stretch/>
        </p:blipFill>
        <p:spPr>
          <a:xfrm>
            <a:off x="771986" y="2423109"/>
            <a:ext cx="7452895" cy="416779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84449" y="2826629"/>
            <a:ext cx="373542" cy="535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87715" y="191572"/>
            <a:ext cx="21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Courtesy H. Bartosik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12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95" y="0"/>
            <a:ext cx="8916211" cy="6726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48969" y="199321"/>
            <a:ext cx="171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Courtesy T. Bohl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05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7310" y="862263"/>
            <a:ext cx="49096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Effect</a:t>
            </a:r>
            <a:r>
              <a:rPr lang="fr-CH" sz="2000" dirty="0" smtClean="0"/>
              <a:t> of 800 MHz on </a:t>
            </a:r>
            <a:r>
              <a:rPr lang="fr-CH" sz="2000" dirty="0" err="1" smtClean="0"/>
              <a:t>uncaptured</a:t>
            </a:r>
            <a:r>
              <a:rPr lang="fr-CH" sz="2000" dirty="0" smtClean="0"/>
              <a:t> </a:t>
            </a:r>
            <a:r>
              <a:rPr lang="fr-CH" sz="2000" dirty="0" err="1" smtClean="0"/>
              <a:t>beam</a:t>
            </a:r>
            <a:r>
              <a:rPr lang="fr-CH" sz="2000" dirty="0" smtClean="0"/>
              <a:t> </a:t>
            </a:r>
            <a:r>
              <a:rPr lang="fr-CH" sz="2000" dirty="0" err="1" smtClean="0"/>
              <a:t>losses</a:t>
            </a:r>
            <a:r>
              <a:rPr lang="fr-CH" sz="2000" dirty="0" smtClean="0"/>
              <a:t> at flat </a:t>
            </a:r>
            <a:r>
              <a:rPr lang="fr-CH" sz="2000" dirty="0" err="1" smtClean="0"/>
              <a:t>bottom</a:t>
            </a:r>
            <a:r>
              <a:rPr lang="fr-CH" sz="20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Spectrum </a:t>
            </a:r>
            <a:r>
              <a:rPr lang="fr-CH" sz="2000" dirty="0"/>
              <a:t>of </a:t>
            </a:r>
            <a:r>
              <a:rPr lang="fr-CH" sz="2000" dirty="0" err="1"/>
              <a:t>uncaptured</a:t>
            </a:r>
            <a:r>
              <a:rPr lang="fr-CH" sz="2000" dirty="0"/>
              <a:t> </a:t>
            </a:r>
            <a:r>
              <a:rPr lang="fr-CH" sz="2000" dirty="0" err="1"/>
              <a:t>beam</a:t>
            </a:r>
            <a:r>
              <a:rPr lang="fr-CH" sz="2000" dirty="0"/>
              <a:t> </a:t>
            </a:r>
            <a:r>
              <a:rPr lang="fr-CH" sz="2000" dirty="0" smtClean="0"/>
              <a:t>has </a:t>
            </a:r>
            <a:r>
              <a:rPr lang="fr-CH" sz="2000" dirty="0" err="1"/>
              <a:t>higher</a:t>
            </a:r>
            <a:r>
              <a:rPr lang="fr-CH" sz="2000" dirty="0"/>
              <a:t> </a:t>
            </a:r>
            <a:r>
              <a:rPr lang="fr-CH" sz="2000" dirty="0" smtClean="0"/>
              <a:t>amplitudes </a:t>
            </a:r>
            <a:r>
              <a:rPr lang="fr-CH" sz="2000" dirty="0" err="1" smtClean="0"/>
              <a:t>above</a:t>
            </a:r>
            <a:r>
              <a:rPr lang="fr-CH" sz="2000" dirty="0" smtClean="0"/>
              <a:t> </a:t>
            </a:r>
            <a:r>
              <a:rPr lang="fr-CH" sz="2000" dirty="0"/>
              <a:t>the 800 MHz </a:t>
            </a:r>
            <a:r>
              <a:rPr lang="fr-CH" sz="2000" dirty="0" err="1" smtClean="0"/>
              <a:t>harmonic</a:t>
            </a:r>
            <a:r>
              <a:rPr lang="fr-CH" sz="2000" dirty="0" smtClean="0"/>
              <a:t> </a:t>
            </a:r>
            <a:r>
              <a:rPr lang="fr-CH" sz="2000" dirty="0" err="1"/>
              <a:t>with</a:t>
            </a:r>
            <a:r>
              <a:rPr lang="fr-CH" sz="2000" dirty="0"/>
              <a:t> 800 MHz ON </a:t>
            </a:r>
            <a:r>
              <a:rPr lang="fr-CH" sz="2000" dirty="0" smtClean="0"/>
              <a:t>[*]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Effect</a:t>
            </a:r>
            <a:r>
              <a:rPr lang="fr-CH" sz="2000" dirty="0" smtClean="0"/>
              <a:t> of  </a:t>
            </a:r>
            <a:r>
              <a:rPr lang="fr-CH" sz="2000" dirty="0" err="1" smtClean="0"/>
              <a:t>beam</a:t>
            </a:r>
            <a:r>
              <a:rPr lang="fr-CH" sz="2000" dirty="0" smtClean="0"/>
              <a:t> </a:t>
            </a:r>
            <a:r>
              <a:rPr lang="fr-CH" sz="2000" dirty="0" err="1" smtClean="0"/>
              <a:t>loading</a:t>
            </a:r>
            <a:r>
              <a:rPr lang="fr-CH" sz="20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Voltage </a:t>
            </a:r>
            <a:r>
              <a:rPr lang="fr-CH" sz="2000" dirty="0" err="1" smtClean="0"/>
              <a:t>seen</a:t>
            </a:r>
            <a:r>
              <a:rPr lang="fr-CH" sz="2000" dirty="0" smtClean="0"/>
              <a:t> by </a:t>
            </a:r>
            <a:r>
              <a:rPr lang="fr-CH" sz="2000" dirty="0" err="1" smtClean="0"/>
              <a:t>beam</a:t>
            </a:r>
            <a:r>
              <a:rPr lang="fr-CH" sz="2000" dirty="0" smtClean="0"/>
              <a:t> </a:t>
            </a:r>
            <a:r>
              <a:rPr lang="fr-CH" sz="2000" dirty="0" err="1" smtClean="0"/>
              <a:t>during</a:t>
            </a:r>
            <a:r>
              <a:rPr lang="fr-CH" sz="2000" dirty="0"/>
              <a:t> </a:t>
            </a:r>
            <a:r>
              <a:rPr lang="fr-CH" sz="2000" dirty="0" err="1" smtClean="0"/>
              <a:t>transient</a:t>
            </a:r>
            <a:r>
              <a:rPr lang="fr-CH" sz="20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How long the </a:t>
            </a:r>
            <a:r>
              <a:rPr lang="fr-CH" sz="2000" dirty="0" err="1" smtClean="0"/>
              <a:t>transient</a:t>
            </a:r>
            <a:r>
              <a:rPr lang="fr-CH" sz="2000" dirty="0" smtClean="0"/>
              <a:t> </a:t>
            </a:r>
            <a:r>
              <a:rPr lang="fr-CH" sz="2000" dirty="0" err="1" smtClean="0"/>
              <a:t>lasts</a:t>
            </a:r>
            <a:endParaRPr lang="fr-CH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Effect</a:t>
            </a:r>
            <a:r>
              <a:rPr lang="fr-CH" sz="2000" dirty="0" smtClean="0"/>
              <a:t> of the LLRF </a:t>
            </a:r>
            <a:r>
              <a:rPr lang="fr-CH" sz="2000" dirty="0" err="1" smtClean="0"/>
              <a:t>during</a:t>
            </a:r>
            <a:r>
              <a:rPr lang="fr-CH" sz="2000" dirty="0" smtClean="0"/>
              <a:t> </a:t>
            </a:r>
            <a:r>
              <a:rPr lang="fr-CH" sz="2000" dirty="0" err="1" smtClean="0"/>
              <a:t>transient</a:t>
            </a:r>
            <a:endParaRPr lang="fr-CH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How </a:t>
            </a:r>
            <a:r>
              <a:rPr lang="fr-CH" sz="2000" dirty="0" err="1" smtClean="0"/>
              <a:t>it</a:t>
            </a:r>
            <a:r>
              <a:rPr lang="fr-CH" sz="2000" dirty="0" smtClean="0"/>
              <a:t> </a:t>
            </a:r>
            <a:r>
              <a:rPr lang="fr-CH" sz="2000" dirty="0" err="1" smtClean="0"/>
              <a:t>will</a:t>
            </a:r>
            <a:r>
              <a:rPr lang="fr-CH" sz="2000" dirty="0" smtClean="0"/>
              <a:t> change </a:t>
            </a:r>
            <a:r>
              <a:rPr lang="fr-CH" sz="2000" dirty="0" err="1" smtClean="0"/>
              <a:t>after</a:t>
            </a:r>
            <a:r>
              <a:rPr lang="fr-CH" sz="2000" dirty="0" smtClean="0"/>
              <a:t> LS2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New LLRF </a:t>
            </a:r>
            <a:r>
              <a:rPr lang="fr-CH" sz="2000" dirty="0" err="1"/>
              <a:t>c</a:t>
            </a:r>
            <a:r>
              <a:rPr lang="fr-CH" sz="2000" dirty="0" err="1" smtClean="0"/>
              <a:t>ould</a:t>
            </a:r>
            <a:r>
              <a:rPr lang="fr-CH" sz="2000" dirty="0" smtClean="0"/>
              <a:t> help, but…</a:t>
            </a:r>
            <a:endParaRPr lang="fr-CH" sz="20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What we do not know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4" descr="bct_average_LHC25NS_48bunches_BCMS_800MHz_OF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80" y="1099254"/>
            <a:ext cx="3181052" cy="2272180"/>
          </a:xfrm>
          <a:prstGeom prst="rect">
            <a:avLst/>
          </a:prstGeom>
        </p:spPr>
      </p:pic>
      <p:pic>
        <p:nvPicPr>
          <p:cNvPr id="6" name="Picture 5" descr="bct_average_LHC25NS_48bunches_BCMS_800MHz_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80" y="3328296"/>
            <a:ext cx="3181052" cy="22721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969" y="4366008"/>
            <a:ext cx="5158129" cy="18786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290" y="6240441"/>
            <a:ext cx="6464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Courtesy T. Bohl, </a:t>
            </a:r>
            <a:r>
              <a:rPr lang="en-US" sz="1400" dirty="0"/>
              <a:t>p</a:t>
            </a:r>
            <a:r>
              <a:rPr lang="en-US" sz="1400" dirty="0" smtClean="0"/>
              <a:t>ower requirement </a:t>
            </a:r>
            <a:r>
              <a:rPr lang="en-US" sz="1400" dirty="0"/>
              <a:t>at injection and flat bottom (5 Section TWC)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0745" y="5706306"/>
            <a:ext cx="1662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H. Bartosik</a:t>
            </a:r>
            <a:endParaRPr lang="en-US" sz="1400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035457" y="6538632"/>
            <a:ext cx="310854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[*] Ref:</a:t>
            </a:r>
            <a:r>
              <a:rPr kumimoji="0" lang="en-US" altLang="en-US" sz="9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E. Shaposhnikova,</a:t>
            </a:r>
            <a:r>
              <a:rPr kumimoji="0" lang="en-US" altLang="en-US" sz="9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CERN LHC Project Note 338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688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" t="8785" r="8888" b="1265"/>
          <a:stretch/>
        </p:blipFill>
        <p:spPr>
          <a:xfrm>
            <a:off x="4945380" y="1124515"/>
            <a:ext cx="3970020" cy="29946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964" y="882908"/>
            <a:ext cx="47995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Simulation in the SPS for LHC-type </a:t>
            </a:r>
            <a:r>
              <a:rPr lang="fr-CH" sz="2000" dirty="0" err="1" smtClean="0"/>
              <a:t>beam</a:t>
            </a:r>
            <a:endParaRPr lang="fr-CH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72 </a:t>
            </a:r>
            <a:r>
              <a:rPr lang="fr-CH" sz="2000" dirty="0" err="1" smtClean="0"/>
              <a:t>bunches</a:t>
            </a:r>
            <a:r>
              <a:rPr lang="fr-CH" sz="2000" dirty="0" smtClean="0"/>
              <a:t> </a:t>
            </a:r>
            <a:r>
              <a:rPr lang="fr-CH" sz="2000" dirty="0" err="1" smtClean="0"/>
              <a:t>spaced</a:t>
            </a:r>
            <a:r>
              <a:rPr lang="fr-CH" sz="2000" dirty="0" smtClean="0"/>
              <a:t> by 25 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Flat </a:t>
            </a:r>
            <a:r>
              <a:rPr lang="fr-CH" sz="2000" dirty="0" err="1" smtClean="0"/>
              <a:t>bottom</a:t>
            </a:r>
            <a:r>
              <a:rPr lang="fr-CH" sz="2000" dirty="0" smtClean="0"/>
              <a:t> in 2RF: 4.5MV + 0.45MV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Bunches</a:t>
            </a:r>
            <a:r>
              <a:rPr lang="fr-CH" sz="2000" dirty="0" smtClean="0"/>
              <a:t> </a:t>
            </a:r>
            <a:r>
              <a:rPr lang="fr-CH" sz="2000" dirty="0" err="1" smtClean="0"/>
              <a:t>injected</a:t>
            </a:r>
            <a:r>
              <a:rPr lang="fr-CH" sz="2000" dirty="0" smtClean="0"/>
              <a:t> to the center of RF </a:t>
            </a:r>
            <a:r>
              <a:rPr lang="fr-CH" sz="2000" dirty="0" err="1" smtClean="0"/>
              <a:t>bucket</a:t>
            </a:r>
            <a:r>
              <a:rPr lang="fr-CH" sz="2000" dirty="0" smtClean="0"/>
              <a:t> (but no PL, no FF)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/>
              <a:t>Realistic</a:t>
            </a:r>
            <a:r>
              <a:rPr lang="fr-CH" sz="2000" dirty="0"/>
              <a:t> phase </a:t>
            </a:r>
            <a:r>
              <a:rPr lang="fr-CH" sz="2000" dirty="0" err="1"/>
              <a:t>space</a:t>
            </a:r>
            <a:r>
              <a:rPr lang="fr-CH" sz="2000" dirty="0"/>
              <a:t> </a:t>
            </a:r>
            <a:r>
              <a:rPr lang="fr-CH" sz="2000" dirty="0" smtClean="0"/>
              <a:t>distribution</a:t>
            </a:r>
            <a:endParaRPr lang="fr-CH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PS simulation of </a:t>
            </a:r>
            <a:r>
              <a:rPr lang="fr-CH" sz="2000" dirty="0" err="1" smtClean="0"/>
              <a:t>measured</a:t>
            </a:r>
            <a:r>
              <a:rPr lang="fr-CH" sz="2000" dirty="0" smtClean="0"/>
              <a:t> profile in PS </a:t>
            </a:r>
            <a:r>
              <a:rPr lang="fr-CH" sz="2000" dirty="0" err="1" smtClean="0"/>
              <a:t>before</a:t>
            </a:r>
            <a:r>
              <a:rPr lang="fr-CH" sz="2000" dirty="0" smtClean="0"/>
              <a:t> </a:t>
            </a:r>
            <a:r>
              <a:rPr lang="fr-CH" sz="2000" dirty="0" err="1" smtClean="0"/>
              <a:t>splitting</a:t>
            </a:r>
            <a:r>
              <a:rPr lang="fr-CH" sz="2000" dirty="0"/>
              <a:t> </a:t>
            </a:r>
            <a:r>
              <a:rPr lang="fr-CH" sz="2000" dirty="0" smtClean="0"/>
              <a:t>(H. Timko, A. Lasheen)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Splitting</a:t>
            </a:r>
            <a:r>
              <a:rPr lang="fr-CH" sz="2000" dirty="0" smtClean="0"/>
              <a:t> + rotation in PS </a:t>
            </a:r>
            <a:r>
              <a:rPr lang="fr-CH" sz="2000" dirty="0" err="1" smtClean="0"/>
              <a:t>without</a:t>
            </a:r>
            <a:r>
              <a:rPr lang="fr-CH" sz="2000" dirty="0" smtClean="0"/>
              <a:t> </a:t>
            </a:r>
            <a:r>
              <a:rPr lang="fr-CH" sz="2000" dirty="0" err="1" smtClean="0"/>
              <a:t>intensity</a:t>
            </a:r>
            <a:r>
              <a:rPr lang="fr-CH" sz="2000" dirty="0" smtClean="0"/>
              <a:t> </a:t>
            </a:r>
            <a:r>
              <a:rPr lang="fr-CH" sz="2000" dirty="0" err="1" smtClean="0"/>
              <a:t>effects</a:t>
            </a:r>
            <a:endParaRPr lang="fr-CH" sz="200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Realistic bunch after PS rotation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97" y="4389221"/>
            <a:ext cx="3155884" cy="2366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13" y="4360786"/>
            <a:ext cx="3172077" cy="237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7309" y="862263"/>
            <a:ext cx="83749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Beam</a:t>
            </a:r>
            <a:r>
              <a:rPr lang="fr-CH" sz="2000" dirty="0" smtClean="0"/>
              <a:t> </a:t>
            </a:r>
            <a:r>
              <a:rPr lang="fr-CH" sz="2000" dirty="0" err="1" smtClean="0"/>
              <a:t>loading</a:t>
            </a:r>
            <a:r>
              <a:rPr lang="fr-CH" sz="2000" dirty="0" smtClean="0"/>
              <a:t> compensation at injection by feedback </a:t>
            </a:r>
            <a:r>
              <a:rPr lang="fr-CH" sz="2000" dirty="0" err="1" smtClean="0"/>
              <a:t>is</a:t>
            </a:r>
            <a:r>
              <a:rPr lang="fr-CH" sz="2000" dirty="0" smtClean="0"/>
              <a:t> not </a:t>
            </a:r>
            <a:r>
              <a:rPr lang="fr-CH" sz="2000" dirty="0" err="1" smtClean="0"/>
              <a:t>perfect</a:t>
            </a:r>
            <a:r>
              <a:rPr lang="fr-CH" sz="20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Impedance</a:t>
            </a:r>
            <a:r>
              <a:rPr lang="fr-CH" sz="2000" dirty="0" smtClean="0"/>
              <a:t> </a:t>
            </a:r>
            <a:r>
              <a:rPr lang="fr-CH" sz="2000" dirty="0" err="1" smtClean="0"/>
              <a:t>reduction</a:t>
            </a:r>
            <a:r>
              <a:rPr lang="fr-CH" sz="2000" dirty="0" smtClean="0"/>
              <a:t> </a:t>
            </a:r>
            <a:r>
              <a:rPr lang="fr-CH" sz="2000" dirty="0" err="1" smtClean="0"/>
              <a:t>weaker</a:t>
            </a:r>
            <a:r>
              <a:rPr lang="fr-CH" sz="2000" dirty="0"/>
              <a:t> </a:t>
            </a:r>
            <a:r>
              <a:rPr lang="fr-CH" sz="2000" dirty="0" smtClean="0"/>
              <a:t>(</a:t>
            </a:r>
            <a:r>
              <a:rPr lang="fr-CH" sz="2000" dirty="0" err="1" smtClean="0"/>
              <a:t>than</a:t>
            </a:r>
            <a:r>
              <a:rPr lang="fr-CH" sz="2000" dirty="0" smtClean="0"/>
              <a:t> 20 dB </a:t>
            </a:r>
            <a:r>
              <a:rPr lang="fr-CH" sz="2000" dirty="0"/>
              <a:t>in </a:t>
            </a:r>
            <a:r>
              <a:rPr lang="fr-CH" sz="2000" dirty="0" err="1"/>
              <a:t>stationary</a:t>
            </a:r>
            <a:r>
              <a:rPr lang="fr-CH" sz="2000" dirty="0"/>
              <a:t> state</a:t>
            </a:r>
            <a:r>
              <a:rPr lang="fr-CH" sz="20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Scan </a:t>
            </a:r>
            <a:r>
              <a:rPr lang="fr-CH" sz="2000" dirty="0" err="1" smtClean="0"/>
              <a:t>was</a:t>
            </a:r>
            <a:r>
              <a:rPr lang="fr-CH" sz="2000" dirty="0" smtClean="0"/>
              <a:t> </a:t>
            </a:r>
            <a:r>
              <a:rPr lang="fr-CH" sz="2000" dirty="0" err="1" smtClean="0"/>
              <a:t>performed</a:t>
            </a:r>
            <a:r>
              <a:rPr lang="fr-CH" sz="2000" dirty="0" smtClean="0"/>
              <a:t> to </a:t>
            </a:r>
            <a:r>
              <a:rPr lang="fr-CH" sz="2000" dirty="0" err="1" smtClean="0"/>
              <a:t>estimate</a:t>
            </a:r>
            <a:r>
              <a:rPr lang="fr-CH" sz="2000" dirty="0" smtClean="0"/>
              <a:t> feedback (</a:t>
            </a:r>
            <a:r>
              <a:rPr lang="fr-CH" sz="2000" dirty="0" err="1" smtClean="0"/>
              <a:t>fixed</a:t>
            </a:r>
            <a:r>
              <a:rPr lang="fr-CH" sz="2000" dirty="0" smtClean="0"/>
              <a:t>) </a:t>
            </a:r>
            <a:r>
              <a:rPr lang="fr-CH" sz="2000" dirty="0" err="1" smtClean="0"/>
              <a:t>reduction</a:t>
            </a:r>
            <a:r>
              <a:rPr lang="fr-CH" sz="2000" dirty="0" smtClean="0"/>
              <a:t> </a:t>
            </a:r>
            <a:r>
              <a:rPr lang="fr-CH" sz="2000" dirty="0" err="1" smtClean="0"/>
              <a:t>giving</a:t>
            </a:r>
            <a:r>
              <a:rPr lang="fr-CH" sz="2000" dirty="0" smtClean="0"/>
              <a:t> ~8% </a:t>
            </a:r>
            <a:r>
              <a:rPr lang="fr-CH" sz="2000" dirty="0" err="1" smtClean="0"/>
              <a:t>losses</a:t>
            </a:r>
            <a:endParaRPr lang="fr-CH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H" sz="20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Flat bottom: impedance seen by the beam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03" y="2226446"/>
            <a:ext cx="2900353" cy="2175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19" y="4470630"/>
            <a:ext cx="2936937" cy="2202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556" y="3032357"/>
            <a:ext cx="60144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0 dB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2953" y="5288256"/>
            <a:ext cx="71846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10 dB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11001" y="6272435"/>
            <a:ext cx="55816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DRF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r="12300"/>
          <a:stretch/>
        </p:blipFill>
        <p:spPr>
          <a:xfrm>
            <a:off x="4078288" y="2145366"/>
            <a:ext cx="4623592" cy="402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9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Flat bottom:  1RF/2RF + ramp to 30 GeV</a:t>
            </a: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63765" y="2341382"/>
            <a:ext cx="53251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63765" y="5077218"/>
            <a:ext cx="53251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41626" y="901392"/>
            <a:ext cx="1163717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Flat Bottom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r="12300"/>
          <a:stretch/>
        </p:blipFill>
        <p:spPr>
          <a:xfrm>
            <a:off x="853298" y="1272036"/>
            <a:ext cx="3192922" cy="2781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1"/>
          <a:stretch/>
        </p:blipFill>
        <p:spPr>
          <a:xfrm>
            <a:off x="5352726" y="1227707"/>
            <a:ext cx="3372174" cy="2737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r="12674"/>
          <a:stretch/>
        </p:blipFill>
        <p:spPr>
          <a:xfrm>
            <a:off x="853298" y="4053256"/>
            <a:ext cx="3177540" cy="27865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"/>
          <a:stretch/>
        </p:blipFill>
        <p:spPr>
          <a:xfrm>
            <a:off x="5311132" y="3965193"/>
            <a:ext cx="3512828" cy="28746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66518" y="857904"/>
            <a:ext cx="1346844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RAMP 30 GeV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21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84" y="1127517"/>
            <a:ext cx="2708432" cy="203132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Injection:  </a:t>
            </a:r>
            <a:r>
              <a:rPr lang="en-US" sz="4000" b="1" dirty="0"/>
              <a:t>c</a:t>
            </a:r>
            <a:r>
              <a:rPr lang="en-US" sz="4000" b="1" dirty="0" smtClean="0"/>
              <a:t>loser look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16" y="1141415"/>
            <a:ext cx="2687010" cy="20152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23253" y="1264525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  <a:r>
              <a:rPr lang="en-US" sz="1400" dirty="0" smtClean="0"/>
              <a:t>unch 1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130612" y="1330694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  <a:r>
              <a:rPr lang="en-US" sz="1400" dirty="0" smtClean="0"/>
              <a:t>unch 72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422388" y="1141415"/>
            <a:ext cx="31924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Accelerating bucket due to energy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Displacement along the batch due to beam-loading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is the minimum transient time for losses?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Losses for all bunches centered (not realistic)?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92726" y="878315"/>
                <a:ext cx="23400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sz="12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CH" sz="1200" b="0" i="1" smtClean="0">
                        <a:latin typeface="Cambria Math" panose="02040503050406030204" pitchFamily="18" charset="0"/>
                      </a:rPr>
                      <m:t>=1.4×</m:t>
                    </m:r>
                    <m:sSup>
                      <m:sSupPr>
                        <m:ctrlPr>
                          <a:rPr lang="fr-CH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12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1200" dirty="0" smtClean="0"/>
                  <a:t> (ppb), no feedback</a:t>
                </a:r>
                <a:endParaRPr lang="en-US" sz="1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26" y="878315"/>
                <a:ext cx="2340064" cy="276999"/>
              </a:xfrm>
              <a:prstGeom prst="rect">
                <a:avLst/>
              </a:prstGeom>
              <a:blipFill rotWithShape="0">
                <a:blip r:embed="rId5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98874" y="4067208"/>
            <a:ext cx="3531423" cy="2713300"/>
            <a:chOff x="606623" y="4028463"/>
            <a:chExt cx="3531423" cy="27133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" t="2356" r="1588" b="1891"/>
            <a:stretch/>
          </p:blipFill>
          <p:spPr>
            <a:xfrm>
              <a:off x="929897" y="4254285"/>
              <a:ext cx="3208149" cy="2487478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780503" y="5491975"/>
              <a:ext cx="133897" cy="2160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154897" y="5167419"/>
              <a:ext cx="12112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  <a:r>
                <a:rPr lang="en-US" sz="1400" dirty="0" smtClean="0"/>
                <a:t>elative losses</a:t>
              </a:r>
              <a:endParaRPr lang="en-US" sz="14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647449" y="4115786"/>
              <a:ext cx="1697065" cy="200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506141" y="4028463"/>
                  <a:ext cx="234006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CH" sz="12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fr-CH" sz="1200" b="0" i="1" smtClean="0">
                          <a:latin typeface="Cambria Math" panose="02040503050406030204" pitchFamily="18" charset="0"/>
                        </a:rPr>
                        <m:t>=1.4×</m:t>
                      </m:r>
                      <m:sSup>
                        <m:sSupPr>
                          <m:ctrlPr>
                            <a:rPr lang="fr-CH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H" sz="1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a14:m>
                  <a:r>
                    <a:rPr lang="en-US" sz="1200" dirty="0" smtClean="0"/>
                    <a:t> (ppb), no feedback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141" y="4028463"/>
                  <a:ext cx="2340064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7392" r="12300"/>
          <a:stretch/>
        </p:blipFill>
        <p:spPr>
          <a:xfrm>
            <a:off x="4847849" y="3498351"/>
            <a:ext cx="3774758" cy="30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4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1125" y="951275"/>
            <a:ext cx="43728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For </a:t>
            </a:r>
            <a:r>
              <a:rPr lang="fr-CH" sz="2000" dirty="0" err="1" smtClean="0"/>
              <a:t>each</a:t>
            </a:r>
            <a:r>
              <a:rPr lang="fr-CH" sz="2000" dirty="0" smtClean="0"/>
              <a:t> </a:t>
            </a:r>
            <a:r>
              <a:rPr lang="fr-CH" sz="2000" dirty="0" err="1" smtClean="0"/>
              <a:t>intensity</a:t>
            </a:r>
            <a:r>
              <a:rPr lang="fr-CH" sz="20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Use </a:t>
            </a:r>
            <a:r>
              <a:rPr lang="fr-CH" sz="2000" dirty="0" err="1" smtClean="0"/>
              <a:t>reduction</a:t>
            </a:r>
            <a:r>
              <a:rPr lang="fr-CH" sz="2000" dirty="0" smtClean="0"/>
              <a:t> </a:t>
            </a:r>
            <a:r>
              <a:rPr lang="fr-CH" sz="2000" dirty="0" err="1" smtClean="0"/>
              <a:t>needed</a:t>
            </a:r>
            <a:r>
              <a:rPr lang="fr-CH" sz="2000" dirty="0" smtClean="0"/>
              <a:t> for ~ 8% </a:t>
            </a:r>
            <a:r>
              <a:rPr lang="fr-CH" sz="2000" dirty="0" err="1" smtClean="0"/>
              <a:t>losses</a:t>
            </a:r>
            <a:r>
              <a:rPr lang="fr-CH" sz="2000" dirty="0" smtClean="0"/>
              <a:t> </a:t>
            </a:r>
            <a:r>
              <a:rPr lang="fr-CH" sz="2000" dirty="0" err="1" smtClean="0"/>
              <a:t>from</a:t>
            </a:r>
            <a:r>
              <a:rPr lang="fr-CH" sz="2000" dirty="0" smtClean="0"/>
              <a:t> </a:t>
            </a:r>
            <a:r>
              <a:rPr lang="fr-CH" sz="2000" dirty="0" err="1" smtClean="0"/>
              <a:t>previous</a:t>
            </a:r>
            <a:r>
              <a:rPr lang="fr-CH" sz="2000" dirty="0" smtClean="0"/>
              <a:t> simulations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Apply</a:t>
            </a:r>
            <a:r>
              <a:rPr lang="fr-CH" sz="2000" dirty="0" smtClean="0"/>
              <a:t> </a:t>
            </a:r>
            <a:r>
              <a:rPr lang="fr-CH" sz="2000" dirty="0" err="1" smtClean="0"/>
              <a:t>this</a:t>
            </a:r>
            <a:r>
              <a:rPr lang="fr-CH" sz="2000" dirty="0"/>
              <a:t> </a:t>
            </a:r>
            <a:r>
              <a:rPr lang="fr-CH" sz="2000" dirty="0" err="1" smtClean="0"/>
              <a:t>reduction</a:t>
            </a:r>
            <a:r>
              <a:rPr lang="fr-CH" sz="2000" dirty="0" smtClean="0"/>
              <a:t> </a:t>
            </a:r>
            <a:r>
              <a:rPr lang="fr-CH" sz="2000" dirty="0" err="1" smtClean="0"/>
              <a:t>only</a:t>
            </a:r>
            <a:r>
              <a:rPr lang="fr-CH" sz="2000" dirty="0" smtClean="0"/>
              <a:t> </a:t>
            </a:r>
            <a:r>
              <a:rPr lang="fr-CH" sz="2000" dirty="0" err="1" smtClean="0"/>
              <a:t>during</a:t>
            </a:r>
            <a:r>
              <a:rPr lang="fr-CH" sz="2000" dirty="0" smtClean="0"/>
              <a:t> </a:t>
            </a:r>
            <a:r>
              <a:rPr lang="fr-CH" sz="2000" dirty="0" err="1" smtClean="0"/>
              <a:t>some</a:t>
            </a:r>
            <a:r>
              <a:rPr lang="fr-CH" sz="2000" dirty="0" smtClean="0"/>
              <a:t> </a:t>
            </a:r>
            <a:r>
              <a:rPr lang="en-US" sz="2000" dirty="0" smtClean="0"/>
              <a:t>transient time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Filamentation</a:t>
            </a:r>
            <a:r>
              <a:rPr lang="en-US" sz="2000" dirty="0" smtClean="0"/>
              <a:t> with 20 dB reduction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→ </a:t>
            </a:r>
            <a:r>
              <a:rPr lang="en-US" sz="2000" dirty="0" smtClean="0"/>
              <a:t>Transient </a:t>
            </a:r>
            <a:r>
              <a:rPr lang="en-US" sz="2000" dirty="0"/>
              <a:t>time scale: ~ </a:t>
            </a:r>
            <a:r>
              <a:rPr lang="en-US" sz="2000" dirty="0" smtClean="0"/>
              <a:t>1ms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→ </a:t>
            </a:r>
            <a:r>
              <a:rPr lang="en-US" sz="2000" dirty="0" smtClean="0"/>
              <a:t>Half a synchrotron period sufficient to reproduce the losses!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6" r="12069"/>
          <a:stretch/>
        </p:blipFill>
        <p:spPr>
          <a:xfrm>
            <a:off x="5021580" y="1005840"/>
            <a:ext cx="3482340" cy="276005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Transients: time scale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2277488"/>
                  </p:ext>
                </p:extLst>
              </p:nvPr>
            </p:nvGraphicFramePr>
            <p:xfrm>
              <a:off x="2544662" y="4713201"/>
              <a:ext cx="2187843" cy="1336673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885005"/>
                    <a:gridCol w="573557"/>
                    <a:gridCol w="729281"/>
                  </a:tblGrid>
                  <a:tr h="26043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SRF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DRF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40832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CH" sz="1200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sz="1200" b="1" i="1" baseline="0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fr-CH" sz="1200" b="1" i="1" baseline="0" smtClean="0">
                                      <a:latin typeface="Cambria Math" panose="02040503050406030204" pitchFamily="18" charset="0"/>
                                    </a:rPr>
                                    <m:t>𝒓𝒆𝒗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fr-CH" sz="1200" b="1" i="1" baseline="0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fr-CH" sz="1200" b="1" i="1" baseline="0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fr-CH" sz="12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23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23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8827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CH" sz="1200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sz="1200" b="1" i="1" baseline="0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fr-CH" sz="1200" b="1" i="1" baseline="0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fr-CH" sz="1200" b="1" i="1" baseline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aseline="0" dirty="0" smtClean="0"/>
                            <a:t> (Hz)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656.3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776.3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19420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CH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sz="12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fr-CH" sz="12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fr-CH" sz="12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 smtClean="0"/>
                            <a:t> (</a:t>
                          </a:r>
                          <a:r>
                            <a:rPr lang="en-US" sz="1200" dirty="0" err="1" smtClean="0"/>
                            <a:t>ms</a:t>
                          </a:r>
                          <a:r>
                            <a:rPr lang="en-US" sz="1200" dirty="0" smtClean="0"/>
                            <a:t>)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1.5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1.29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2277488"/>
                  </p:ext>
                </p:extLst>
              </p:nvPr>
            </p:nvGraphicFramePr>
            <p:xfrm>
              <a:off x="2544662" y="4713201"/>
              <a:ext cx="2187843" cy="1336673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885005"/>
                    <a:gridCol w="573557"/>
                    <a:gridCol w="729281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SRF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DRF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4083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85" t="-92537" r="-149315" b="-149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23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23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882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85" t="-268750" r="-149315" b="-1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656.3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776.3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85" t="-393333" r="-149315" b="-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1.5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1.29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7299960" y="1062855"/>
            <a:ext cx="7620" cy="2435846"/>
          </a:xfrm>
          <a:prstGeom prst="line">
            <a:avLst/>
          </a:prstGeom>
          <a:ln w="53975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r="12300"/>
          <a:stretch/>
        </p:blipFill>
        <p:spPr>
          <a:xfrm>
            <a:off x="137970" y="4429150"/>
            <a:ext cx="2277395" cy="198374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674449" y="4553751"/>
            <a:ext cx="1163619" cy="1747990"/>
          </a:xfrm>
          <a:prstGeom prst="line">
            <a:avLst/>
          </a:prstGeom>
          <a:ln w="2222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3"/>
          <a:stretch/>
        </p:blipFill>
        <p:spPr>
          <a:xfrm>
            <a:off x="5021580" y="4009443"/>
            <a:ext cx="3947160" cy="27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9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9962" y="1023832"/>
            <a:ext cx="8587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Due to </a:t>
            </a:r>
            <a:r>
              <a:rPr lang="fr-CH" sz="2000" dirty="0" err="1" smtClean="0"/>
              <a:t>beam-loading</a:t>
            </a:r>
            <a:r>
              <a:rPr lang="fr-CH" sz="2000" dirty="0" smtClean="0"/>
              <a:t>, </a:t>
            </a:r>
            <a:r>
              <a:rPr lang="fr-CH" sz="2000" dirty="0" err="1" smtClean="0"/>
              <a:t>bunches</a:t>
            </a:r>
            <a:r>
              <a:rPr lang="fr-CH" sz="2000" dirty="0" smtClean="0"/>
              <a:t> at the batch end are not </a:t>
            </a:r>
            <a:r>
              <a:rPr lang="fr-CH" sz="2000" dirty="0" err="1" smtClean="0"/>
              <a:t>centered</a:t>
            </a:r>
            <a:endParaRPr lang="fr-CH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LLRF phase </a:t>
            </a:r>
            <a:r>
              <a:rPr lang="fr-CH" sz="2000" dirty="0" err="1" smtClean="0"/>
              <a:t>loop</a:t>
            </a:r>
            <a:r>
              <a:rPr lang="fr-CH" sz="2000" dirty="0" smtClean="0"/>
              <a:t> </a:t>
            </a:r>
            <a:r>
              <a:rPr lang="fr-CH" sz="2000" dirty="0" err="1" smtClean="0"/>
              <a:t>recenters</a:t>
            </a:r>
            <a:r>
              <a:rPr lang="fr-CH" sz="2000" dirty="0" smtClean="0"/>
              <a:t> </a:t>
            </a:r>
            <a:r>
              <a:rPr lang="fr-CH" sz="2000" dirty="0" err="1" smtClean="0"/>
              <a:t>them</a:t>
            </a:r>
            <a:r>
              <a:rPr lang="fr-CH" sz="2000" dirty="0" smtClean="0"/>
              <a:t> </a:t>
            </a:r>
            <a:r>
              <a:rPr lang="fr-CH" sz="2000" dirty="0" err="1" smtClean="0"/>
              <a:t>using</a:t>
            </a:r>
            <a:r>
              <a:rPr lang="fr-CH" sz="2000" dirty="0" smtClean="0"/>
              <a:t> a 12 </a:t>
            </a:r>
            <a:r>
              <a:rPr lang="fr-CH" sz="2000" dirty="0" err="1" smtClean="0"/>
              <a:t>bunches</a:t>
            </a:r>
            <a:r>
              <a:rPr lang="fr-CH" sz="2000" dirty="0" smtClean="0"/>
              <a:t>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Maximum </a:t>
            </a:r>
            <a:r>
              <a:rPr lang="fr-CH" sz="2000" dirty="0" err="1" smtClean="0"/>
              <a:t>effect</a:t>
            </a:r>
            <a:r>
              <a:rPr lang="fr-CH" sz="2000" dirty="0" smtClean="0"/>
              <a:t> </a:t>
            </a:r>
            <a:r>
              <a:rPr lang="fr-CH" sz="2000" dirty="0" err="1" smtClean="0"/>
              <a:t>estimated</a:t>
            </a:r>
            <a:r>
              <a:rPr lang="fr-CH" sz="2000" dirty="0" smtClean="0"/>
              <a:t> by </a:t>
            </a:r>
            <a:r>
              <a:rPr lang="fr-CH" sz="2000" dirty="0" err="1" smtClean="0"/>
              <a:t>centering</a:t>
            </a:r>
            <a:r>
              <a:rPr lang="fr-CH" sz="2000" dirty="0" smtClean="0"/>
              <a:t> </a:t>
            </a:r>
            <a:r>
              <a:rPr lang="fr-CH" sz="2000" dirty="0" err="1" smtClean="0"/>
              <a:t>every</a:t>
            </a:r>
            <a:r>
              <a:rPr lang="fr-CH" sz="2000" dirty="0" smtClean="0"/>
              <a:t> </a:t>
            </a:r>
            <a:r>
              <a:rPr lang="fr-CH" sz="2000" dirty="0" err="1" smtClean="0"/>
              <a:t>bunch</a:t>
            </a:r>
            <a:r>
              <a:rPr lang="fr-CH" sz="2000" dirty="0" smtClean="0"/>
              <a:t> </a:t>
            </a:r>
            <a:r>
              <a:rPr lang="fr-CH" sz="2000" dirty="0" err="1" smtClean="0"/>
              <a:t>manually</a:t>
            </a:r>
            <a:endParaRPr lang="fr-CH" sz="20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Bunch repositioning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44" y="3203645"/>
            <a:ext cx="3737806" cy="2803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92" y="3203645"/>
            <a:ext cx="3769669" cy="282725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463661" y="4290997"/>
            <a:ext cx="503889" cy="4283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04150" y="6030898"/>
                <a:ext cx="23400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sz="12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CH" sz="1200" b="0" i="1" smtClean="0">
                        <a:latin typeface="Cambria Math" panose="02040503050406030204" pitchFamily="18" charset="0"/>
                      </a:rPr>
                      <m:t>=1.4×</m:t>
                    </m:r>
                    <m:sSup>
                      <m:sSupPr>
                        <m:ctrlPr>
                          <a:rPr lang="fr-CH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12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1200" dirty="0" smtClean="0"/>
                  <a:t> (ppb), no feedback</a:t>
                </a:r>
                <a:endParaRPr lang="en-US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150" y="6030898"/>
                <a:ext cx="2340064" cy="276999"/>
              </a:xfrm>
              <a:prstGeom prst="rect">
                <a:avLst/>
              </a:prstGeom>
              <a:blipFill rotWithShape="0">
                <a:blip r:embed="rId5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8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47950</TotalTime>
  <Words>1296</Words>
  <Application>Microsoft Office PowerPoint</Application>
  <PresentationFormat>On-screen Show (4:3)</PresentationFormat>
  <Paragraphs>230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 Unicode MS</vt:lpstr>
      <vt:lpstr>Arial</vt:lpstr>
      <vt:lpstr>Calibri</vt:lpstr>
      <vt:lpstr>Calibri Light</vt:lpstr>
      <vt:lpstr>Cambria Math</vt:lpstr>
      <vt:lpstr>Wingdings</vt:lpstr>
      <vt:lpstr>Office Theme</vt:lpstr>
      <vt:lpstr>Capture losses in the SPS s 6th of April 2017</vt:lpstr>
      <vt:lpstr>What we do know</vt:lpstr>
      <vt:lpstr>What we do not know</vt:lpstr>
      <vt:lpstr>Realistic bunch after PS rotation</vt:lpstr>
      <vt:lpstr>Flat bottom: impedance seen by the beam</vt:lpstr>
      <vt:lpstr>Flat bottom:  1RF/2RF + ramp to 30 GeV</vt:lpstr>
      <vt:lpstr>Injection:  closer look</vt:lpstr>
      <vt:lpstr>Transients: time scale</vt:lpstr>
      <vt:lpstr>Bunch repositioning</vt:lpstr>
      <vt:lpstr>Bunch repositioning: comparison</vt:lpstr>
      <vt:lpstr>Q22 optics</vt:lpstr>
      <vt:lpstr>Q22 optics: flat top stability threshold</vt:lpstr>
      <vt:lpstr>Q22 optics: flat top stability threshold</vt:lpstr>
      <vt:lpstr>Q22: Loss comparison with Q20, same RF voltage</vt:lpstr>
      <vt:lpstr>Q22: Loss comparison with Q20, same RF acceptance</vt:lpstr>
      <vt:lpstr>Uncaptured beam: numerically demanding</vt:lpstr>
      <vt:lpstr>Uncaptured beam: very preliminary results</vt:lpstr>
      <vt:lpstr>Conclusion and future work</vt:lpstr>
      <vt:lpstr>Conclusion and future work</vt:lpstr>
      <vt:lpstr>PowerPoint Presentation</vt:lpstr>
      <vt:lpstr>Backup slides</vt:lpstr>
      <vt:lpstr>Cleaning of un-captured beam with Q-kicker</vt:lpstr>
      <vt:lpstr>Additional 40 MHz cavity at PS extraction</vt:lpstr>
      <vt:lpstr>Effect of RF loops on losses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Joël Repond</dc:creator>
  <cp:lastModifiedBy>Joel Repond</cp:lastModifiedBy>
  <cp:revision>3589</cp:revision>
  <cp:lastPrinted>2015-09-17T13:23:21Z</cp:lastPrinted>
  <dcterms:created xsi:type="dcterms:W3CDTF">2014-07-23T07:54:45Z</dcterms:created>
  <dcterms:modified xsi:type="dcterms:W3CDTF">2017-04-07T18:07:14Z</dcterms:modified>
</cp:coreProperties>
</file>