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1434" y="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CD18-E651-42D1-A6A2-DECFA0DD2570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B5F-7C62-4FE3-A896-864D8B393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3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CD18-E651-42D1-A6A2-DECFA0DD2570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B5F-7C62-4FE3-A896-864D8B393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3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CD18-E651-42D1-A6A2-DECFA0DD2570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B5F-7C62-4FE3-A896-864D8B393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0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CD18-E651-42D1-A6A2-DECFA0DD2570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B5F-7C62-4FE3-A896-864D8B393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09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CD18-E651-42D1-A6A2-DECFA0DD2570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B5F-7C62-4FE3-A896-864D8B393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70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CD18-E651-42D1-A6A2-DECFA0DD2570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B5F-7C62-4FE3-A896-864D8B393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13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CD18-E651-42D1-A6A2-DECFA0DD2570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B5F-7C62-4FE3-A896-864D8B393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5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CD18-E651-42D1-A6A2-DECFA0DD2570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B5F-7C62-4FE3-A896-864D8B393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1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CD18-E651-42D1-A6A2-DECFA0DD2570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B5F-7C62-4FE3-A896-864D8B393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CD18-E651-42D1-A6A2-DECFA0DD2570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B5F-7C62-4FE3-A896-864D8B393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13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CD18-E651-42D1-A6A2-DECFA0DD2570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B5F-7C62-4FE3-A896-864D8B393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9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CD18-E651-42D1-A6A2-DECFA0DD2570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3B5F-7C62-4FE3-A896-864D8B393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67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Possible Modifications of The 630 MHz HOM Damping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Nasrin Esfahani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15169" y="5630779"/>
            <a:ext cx="3131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LIU-SPS BD WG – </a:t>
            </a:r>
            <a:r>
              <a:rPr lang="en-US" sz="1600" b="1" dirty="0" smtClean="0">
                <a:latin typeface="Arial"/>
                <a:cs typeface="Arial"/>
              </a:rPr>
              <a:t>6 April </a:t>
            </a:r>
            <a:r>
              <a:rPr lang="en-US" sz="1600" b="1" dirty="0" smtClean="0">
                <a:latin typeface="Arial"/>
                <a:cs typeface="Arial"/>
              </a:rPr>
              <a:t>2017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1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Changing the probe length provides |</a:t>
            </a:r>
            <a:r>
              <a:rPr lang="el-GR" sz="3600" i="1" dirty="0" smtClean="0"/>
              <a:t>Δ</a:t>
            </a:r>
            <a:r>
              <a:rPr lang="en-GB" sz="3600" i="1" dirty="0" smtClean="0"/>
              <a:t>F</a:t>
            </a:r>
            <a:r>
              <a:rPr lang="en-GB" sz="3600" dirty="0"/>
              <a:t> | </a:t>
            </a:r>
            <a:r>
              <a:rPr lang="en-GB" sz="3600" i="1" dirty="0" smtClean="0"/>
              <a:t>=2 MHz</a:t>
            </a:r>
          </a:p>
          <a:p>
            <a:r>
              <a:rPr lang="en-GB" sz="3600" dirty="0"/>
              <a:t>|</a:t>
            </a:r>
            <a:r>
              <a:rPr lang="el-GR" sz="3600" i="1" dirty="0"/>
              <a:t>Δ</a:t>
            </a:r>
            <a:r>
              <a:rPr lang="en-GB" sz="3600" i="1" dirty="0"/>
              <a:t>F</a:t>
            </a:r>
            <a:r>
              <a:rPr lang="en-GB" sz="3600" dirty="0"/>
              <a:t> </a:t>
            </a:r>
            <a:r>
              <a:rPr lang="en-GB" sz="3600" dirty="0" smtClean="0"/>
              <a:t>| can be at the expense of Q</a:t>
            </a:r>
          </a:p>
          <a:p>
            <a:r>
              <a:rPr lang="en-GB" sz="3600" dirty="0" smtClean="0"/>
              <a:t>Two times Q reduction by 1. using a 17 </a:t>
            </a:r>
            <a:r>
              <a:rPr lang="el-GR" sz="3600" dirty="0" smtClean="0"/>
              <a:t>Ω</a:t>
            </a:r>
            <a:r>
              <a:rPr lang="en-GB" sz="3600" dirty="0" smtClean="0"/>
              <a:t> load and 2. omitting the filtering part</a:t>
            </a:r>
          </a:p>
          <a:p>
            <a:endParaRPr lang="en-GB" sz="36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4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I</a:t>
            </a:r>
            <a:r>
              <a:rPr lang="en-GB" sz="3600" dirty="0" smtClean="0"/>
              <a:t>ntroduction</a:t>
            </a:r>
          </a:p>
          <a:p>
            <a:r>
              <a:rPr lang="en-GB" sz="3600" dirty="0" smtClean="0"/>
              <a:t>628 MHz related modes</a:t>
            </a:r>
            <a:endParaRPr lang="en-GB" sz="3600" dirty="0" smtClean="0"/>
          </a:p>
          <a:p>
            <a:r>
              <a:rPr lang="en-GB" sz="3600" dirty="0" smtClean="0"/>
              <a:t>Tuning possibilities</a:t>
            </a:r>
          </a:p>
          <a:p>
            <a:r>
              <a:rPr lang="en-GB" sz="3600" dirty="0" smtClean="0"/>
              <a:t>Explanation of the tuning characteristics</a:t>
            </a:r>
            <a:endParaRPr lang="en-GB" sz="3600" dirty="0" smtClean="0"/>
          </a:p>
          <a:p>
            <a:r>
              <a:rPr lang="en-GB" sz="3600" dirty="0" smtClean="0"/>
              <a:t>Damping possibilities</a:t>
            </a:r>
            <a:endParaRPr lang="en-GB" sz="3600" dirty="0" smtClean="0"/>
          </a:p>
          <a:p>
            <a:r>
              <a:rPr lang="en-GB" sz="3600" dirty="0" smtClean="0"/>
              <a:t>Conclusions</a:t>
            </a:r>
            <a:endParaRPr lang="en-GB" sz="36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28" y="190535"/>
            <a:ext cx="10515600" cy="1325563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B65F-DC08-4477-B7E0-B2885BCA495F}" type="slidenum">
              <a:rPr lang="en-GB" smtClean="0"/>
              <a:t>3</a:t>
            </a:fld>
            <a:endParaRPr lang="en-GB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22281" r="4546" b="24082"/>
          <a:stretch/>
        </p:blipFill>
        <p:spPr>
          <a:xfrm>
            <a:off x="587827" y="1679509"/>
            <a:ext cx="9190653" cy="1828801"/>
          </a:xfrm>
          <a:prstGeom prst="rect">
            <a:avLst/>
          </a:prstGeom>
        </p:spPr>
      </p:pic>
      <p:pic>
        <p:nvPicPr>
          <p:cNvPr id="46" name="Picture 2" descr="n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r="11170"/>
          <a:stretch/>
        </p:blipFill>
        <p:spPr bwMode="auto">
          <a:xfrm>
            <a:off x="3060445" y="3967845"/>
            <a:ext cx="3909526" cy="171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4026090" y="1645532"/>
            <a:ext cx="9331" cy="1796586"/>
          </a:xfrm>
          <a:prstGeom prst="line">
            <a:avLst/>
          </a:prstGeom>
          <a:ln w="698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72539" y="1679509"/>
            <a:ext cx="9331" cy="1796586"/>
          </a:xfrm>
          <a:prstGeom prst="line">
            <a:avLst/>
          </a:prstGeom>
          <a:ln w="698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48568" y="3598513"/>
            <a:ext cx="215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Single cell Results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3" name="Left-Right Arrow 52"/>
          <p:cNvSpPr/>
          <p:nvPr/>
        </p:nvSpPr>
        <p:spPr>
          <a:xfrm>
            <a:off x="3611767" y="2124146"/>
            <a:ext cx="746449" cy="230248"/>
          </a:xfrm>
          <a:prstGeom prst="leftRightArrow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eft-Right Arrow 53"/>
          <p:cNvSpPr/>
          <p:nvPr/>
        </p:nvSpPr>
        <p:spPr>
          <a:xfrm rot="16200000">
            <a:off x="3596952" y="3547141"/>
            <a:ext cx="1576873" cy="230248"/>
          </a:xfrm>
          <a:prstGeom prst="leftRightArrow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2209800" y="5895116"/>
            <a:ext cx="1240973" cy="96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702379" y="3967845"/>
            <a:ext cx="295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Dispersion Diagram: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50" y="4236350"/>
            <a:ext cx="302387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033" cy="1325563"/>
          </a:xfrm>
        </p:spPr>
        <p:txBody>
          <a:bodyPr/>
          <a:lstStyle/>
          <a:p>
            <a:r>
              <a:rPr lang="en-GB" dirty="0" smtClean="0"/>
              <a:t>Results from equivalent circuit modelling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B65F-DC08-4477-B7E0-B2885BCA495F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32588"/>
            <a:ext cx="4378454" cy="3285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653" y="1506002"/>
            <a:ext cx="4182780" cy="3138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7" t="22281" r="54554" b="24082"/>
          <a:stretch/>
        </p:blipFill>
        <p:spPr>
          <a:xfrm>
            <a:off x="10134143" y="1815229"/>
            <a:ext cx="906379" cy="2520175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10027407" y="1500603"/>
            <a:ext cx="1014663" cy="3801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134143" y="1027906"/>
            <a:ext cx="80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Δϕ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4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94" y="132096"/>
            <a:ext cx="10515600" cy="1325563"/>
          </a:xfrm>
        </p:spPr>
        <p:txBody>
          <a:bodyPr/>
          <a:lstStyle/>
          <a:p>
            <a:r>
              <a:rPr lang="en-GB" dirty="0" smtClean="0"/>
              <a:t>Tuning and damping possibilities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t="8253" r="12733" b="9022"/>
          <a:stretch/>
        </p:blipFill>
        <p:spPr bwMode="auto">
          <a:xfrm>
            <a:off x="480444" y="2239379"/>
            <a:ext cx="4692229" cy="27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0442" y="5261811"/>
            <a:ext cx="368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628 MHz mode without the presence of HOM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9" r="35726"/>
          <a:stretch/>
        </p:blipFill>
        <p:spPr>
          <a:xfrm>
            <a:off x="9054948" y="842541"/>
            <a:ext cx="2516240" cy="3130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9" r="35471"/>
          <a:stretch/>
        </p:blipFill>
        <p:spPr>
          <a:xfrm>
            <a:off x="9069031" y="3972720"/>
            <a:ext cx="2488073" cy="2885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9" r="30439" b="3107"/>
          <a:stretch/>
        </p:blipFill>
        <p:spPr>
          <a:xfrm>
            <a:off x="5530069" y="2239379"/>
            <a:ext cx="2428306" cy="2841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65103" y="944579"/>
            <a:ext cx="197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624.4 MHz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65103" y="4074758"/>
            <a:ext cx="197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628.8 MHz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84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Tuning and damping </a:t>
            </a:r>
            <a:r>
              <a:rPr lang="en-GB" dirty="0" smtClean="0"/>
              <a:t>possibilities (1)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618" y="1469839"/>
            <a:ext cx="3930316" cy="29468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22" y="1610578"/>
            <a:ext cx="3674566" cy="27551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303" y="1554756"/>
            <a:ext cx="3703805" cy="27770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76375" y="4867275"/>
            <a:ext cx="884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|</a:t>
            </a:r>
            <a:r>
              <a:rPr lang="el-GR" sz="2800" i="1" dirty="0"/>
              <a:t>Δ</a:t>
            </a:r>
            <a:r>
              <a:rPr lang="en-GB" sz="2800" i="1" dirty="0"/>
              <a:t>F</a:t>
            </a:r>
            <a:r>
              <a:rPr lang="en-GB" sz="2800" dirty="0"/>
              <a:t> | </a:t>
            </a:r>
            <a:r>
              <a:rPr lang="en-GB" sz="2800" i="1" dirty="0" smtClean="0"/>
              <a:t>=2 MHz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17448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Tuning and damping possibilities </a:t>
            </a:r>
            <a:r>
              <a:rPr lang="en-GB" dirty="0" smtClean="0"/>
              <a:t>(2)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807756" y="1539276"/>
            <a:ext cx="3942087" cy="2875252"/>
            <a:chOff x="759115" y="2167197"/>
            <a:chExt cx="3942087" cy="2875252"/>
          </a:xfrm>
        </p:grpSpPr>
        <p:pic>
          <p:nvPicPr>
            <p:cNvPr id="5" name="Picture 2" descr="n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15" y="2167197"/>
              <a:ext cx="3942087" cy="287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Image result for resistor symbo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4" t="30586" r="12060" b="31943"/>
            <a:stretch/>
          </p:blipFill>
          <p:spPr bwMode="auto">
            <a:xfrm rot="5400000" flipH="1">
              <a:off x="3109553" y="3405952"/>
              <a:ext cx="936169" cy="16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3577639" y="3031059"/>
              <a:ext cx="50335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77639" y="3901009"/>
              <a:ext cx="50335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209916" y="3266883"/>
              <a:ext cx="300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i="1" dirty="0" smtClean="0"/>
                <a:t>R</a:t>
              </a:r>
              <a:endParaRPr lang="en-GB" sz="2400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73575" y="3751459"/>
            <a:ext cx="1636033" cy="2875252"/>
            <a:chOff x="3065169" y="2167197"/>
            <a:chExt cx="1636033" cy="2875252"/>
          </a:xfrm>
        </p:grpSpPr>
        <p:pic>
          <p:nvPicPr>
            <p:cNvPr id="11" name="Picture 2" descr="n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98"/>
            <a:stretch/>
          </p:blipFill>
          <p:spPr bwMode="auto">
            <a:xfrm>
              <a:off x="3065169" y="2167197"/>
              <a:ext cx="1636033" cy="287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Image result for resistor symbo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4" t="30586" r="12060" b="31943"/>
            <a:stretch/>
          </p:blipFill>
          <p:spPr bwMode="auto">
            <a:xfrm rot="5400000" flipH="1">
              <a:off x="3109553" y="3405952"/>
              <a:ext cx="936169" cy="16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3577639" y="3031059"/>
              <a:ext cx="50335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577639" y="3901009"/>
              <a:ext cx="50335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09916" y="3266883"/>
              <a:ext cx="300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i="1" dirty="0" smtClean="0"/>
                <a:t>R</a:t>
              </a:r>
              <a:endParaRPr lang="en-GB" sz="2400" i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33118" y="1899970"/>
            <a:ext cx="239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1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3382986" y="2879866"/>
            <a:ext cx="239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1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2805" y="2823506"/>
            <a:ext cx="239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1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630314" y="2823506"/>
            <a:ext cx="239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1</a:t>
            </a:r>
            <a:endParaRPr lang="en-GB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439291" y="5092040"/>
            <a:ext cx="239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2</a:t>
            </a:r>
            <a:endParaRPr lang="en-GB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3652647" y="4107070"/>
            <a:ext cx="239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2</a:t>
            </a:r>
            <a:endParaRPr lang="en-GB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9072" y="5058479"/>
            <a:ext cx="239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2</a:t>
            </a:r>
            <a:endParaRPr lang="en-GB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715296" y="5065360"/>
            <a:ext cx="239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2</a:t>
            </a:r>
            <a:endParaRPr lang="en-GB" sz="11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008" y="1946562"/>
            <a:ext cx="4719673" cy="35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563" y="21255"/>
            <a:ext cx="10515600" cy="1325563"/>
          </a:xfrm>
        </p:spPr>
        <p:txBody>
          <a:bodyPr/>
          <a:lstStyle/>
          <a:p>
            <a:r>
              <a:rPr lang="en-GB" dirty="0" smtClean="0"/>
              <a:t>Existing coupler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200 MHz TWC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B65F-DC08-4477-B7E0-B2885BCA495F}" type="slidenum">
              <a:rPr lang="en-GB" smtClean="0"/>
              <a:t>8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531845" y="963222"/>
            <a:ext cx="4966922" cy="2058229"/>
            <a:chOff x="6256024" y="691343"/>
            <a:chExt cx="5869301" cy="28681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3" r="22488" b="50122"/>
            <a:stretch/>
          </p:blipFill>
          <p:spPr>
            <a:xfrm>
              <a:off x="6363703" y="827049"/>
              <a:ext cx="5761622" cy="2558926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6363703" y="827050"/>
              <a:ext cx="5761622" cy="2525671"/>
            </a:xfrm>
            <a:prstGeom prst="roundRect">
              <a:avLst/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 rot="16200000">
              <a:off x="7433250" y="2953600"/>
              <a:ext cx="540191" cy="671514"/>
              <a:chOff x="2886075" y="1371600"/>
              <a:chExt cx="733425" cy="62865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2886075" y="1400175"/>
                <a:ext cx="733425" cy="0"/>
              </a:xfrm>
              <a:prstGeom prst="straightConnector1">
                <a:avLst/>
              </a:prstGeom>
              <a:ln w="825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886075" y="1371600"/>
                <a:ext cx="9525" cy="62865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 rot="16200000">
              <a:off x="5721282" y="1226085"/>
              <a:ext cx="1606688" cy="53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50</a:t>
              </a:r>
              <a:r>
                <a:rPr lang="el-GR" b="1" dirty="0" smtClean="0"/>
                <a:t>Ω</a:t>
              </a:r>
              <a:r>
                <a:rPr lang="en-GB" b="1" dirty="0" smtClean="0"/>
                <a:t> Load</a:t>
              </a:r>
              <a:endParaRPr lang="en-GB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1845" y="6095358"/>
            <a:ext cx="1069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Ref. “On The 628 MHz Coupler” and “Results From Single-Cell </a:t>
            </a:r>
            <a:r>
              <a:rPr lang="en-GB" dirty="0" smtClean="0"/>
              <a:t>Simulations” in SPS 200 MHz TWC HOMs meeting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067222" y="2883270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Z</a:t>
            </a:r>
            <a:r>
              <a:rPr lang="en-GB" sz="2000" dirty="0" smtClean="0">
                <a:solidFill>
                  <a:srgbClr val="FF0000"/>
                </a:solidFill>
              </a:rPr>
              <a:t>in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5949" t="4452" r="7800"/>
          <a:stretch/>
        </p:blipFill>
        <p:spPr>
          <a:xfrm>
            <a:off x="5993363" y="963221"/>
            <a:ext cx="5996248" cy="49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5563" y="21255"/>
            <a:ext cx="10515600" cy="1325563"/>
          </a:xfrm>
        </p:spPr>
        <p:txBody>
          <a:bodyPr/>
          <a:lstStyle/>
          <a:p>
            <a:r>
              <a:rPr lang="en-GB" dirty="0" smtClean="0"/>
              <a:t>Modifying the existing coupler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42909" y="1180459"/>
            <a:ext cx="7751063" cy="3725796"/>
            <a:chOff x="417195" y="135431"/>
            <a:chExt cx="7751063" cy="37257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1" t="-181" r="33309" b="5557"/>
            <a:stretch/>
          </p:blipFill>
          <p:spPr>
            <a:xfrm>
              <a:off x="417195" y="142875"/>
              <a:ext cx="2960049" cy="330846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13" t="4060" r="20083" b="2166"/>
            <a:stretch/>
          </p:blipFill>
          <p:spPr>
            <a:xfrm>
              <a:off x="3444300" y="822537"/>
              <a:ext cx="3526482" cy="244894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663211" y="891017"/>
              <a:ext cx="399011" cy="33250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30403" y="1396108"/>
              <a:ext cx="15378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/>
                <a:t>Load</a:t>
              </a:r>
              <a:endParaRPr lang="en-GB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32718" y="1416098"/>
              <a:ext cx="31422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/>
                <a:t>Frequency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selective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part</a:t>
              </a:r>
              <a:endParaRPr lang="en-GB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9704" y="3276452"/>
              <a:ext cx="1354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 smtClean="0"/>
                <a:t>(a)</a:t>
              </a:r>
              <a:endParaRPr lang="en-GB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33442" y="3170155"/>
              <a:ext cx="12833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 smtClean="0"/>
                <a:t>(b)</a:t>
              </a:r>
              <a:endParaRPr lang="en-GB" sz="32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48013" y="567450"/>
              <a:ext cx="146685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080631" y="2259226"/>
              <a:ext cx="1238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Y</a:t>
              </a:r>
              <a:r>
                <a:rPr lang="en-GB" sz="1400" dirty="0" err="1" smtClean="0"/>
                <a:t>in_Couppler</a:t>
              </a:r>
              <a:endParaRPr lang="en-GB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4390123" y="1223526"/>
              <a:ext cx="0" cy="1925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871339" y="1286134"/>
              <a:ext cx="0" cy="1925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Bent-Up Arrow 26"/>
            <p:cNvSpPr/>
            <p:nvPr/>
          </p:nvSpPr>
          <p:spPr>
            <a:xfrm>
              <a:off x="5496031" y="2004829"/>
              <a:ext cx="537411" cy="325103"/>
            </a:xfrm>
            <a:prstGeom prst="bentUpArrow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673471" y="2115513"/>
              <a:ext cx="146685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249783" y="135431"/>
              <a:ext cx="1238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Y</a:t>
              </a:r>
              <a:r>
                <a:rPr lang="en-GB" sz="1400" dirty="0" err="1" smtClean="0"/>
                <a:t>in_Cavity</a:t>
              </a:r>
              <a:endParaRPr lang="en-GB" dirty="0"/>
            </a:p>
          </p:txBody>
        </p:sp>
        <p:sp>
          <p:nvSpPr>
            <p:cNvPr id="30" name="Bent-Up Arrow 29"/>
            <p:cNvSpPr/>
            <p:nvPr/>
          </p:nvSpPr>
          <p:spPr>
            <a:xfrm rot="10800000">
              <a:off x="2077452" y="452909"/>
              <a:ext cx="537411" cy="325103"/>
            </a:xfrm>
            <a:prstGeom prst="bentUpArrow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4922810" y="5013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4" y="4979545"/>
            <a:ext cx="5078408" cy="147536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59156" y="2331162"/>
            <a:ext cx="629769" cy="829379"/>
          </a:xfrm>
          <a:prstGeom prst="rect">
            <a:avLst/>
          </a:prstGeom>
          <a:noFill/>
          <a:ln w="920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8051225" y="4906255"/>
            <a:ext cx="389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Two times Q reduction</a:t>
            </a:r>
            <a:endParaRPr lang="en-GB" sz="2800" dirty="0"/>
          </a:p>
        </p:txBody>
      </p:sp>
      <p:sp>
        <p:nvSpPr>
          <p:cNvPr id="41" name="Down Arrow 40"/>
          <p:cNvSpPr/>
          <p:nvPr/>
        </p:nvSpPr>
        <p:spPr>
          <a:xfrm>
            <a:off x="8893972" y="4098671"/>
            <a:ext cx="1088571" cy="701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8125044" y="1676296"/>
            <a:ext cx="4066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1. Reducing the load</a:t>
            </a:r>
          </a:p>
          <a:p>
            <a:r>
              <a:rPr lang="en-GB" sz="3200" dirty="0" smtClean="0"/>
              <a:t>2. Omitting the filtering part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936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205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Possible Modifications of The 630 MHz HOM Damping</vt:lpstr>
      <vt:lpstr>Outline</vt:lpstr>
      <vt:lpstr>Introduction</vt:lpstr>
      <vt:lpstr>Results from equivalent circuit modelling</vt:lpstr>
      <vt:lpstr>Tuning and damping possibilities</vt:lpstr>
      <vt:lpstr>Tuning and damping possibilities (1)</vt:lpstr>
      <vt:lpstr>Tuning and damping possibilities (2)</vt:lpstr>
      <vt:lpstr>Existing coupler</vt:lpstr>
      <vt:lpstr>Modifying the existing coupler</vt:lpstr>
      <vt:lpstr>Conclusions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modifications of The 630 MHz HOM damping</dc:title>
  <dc:creator>Nasrin Nasresfahani</dc:creator>
  <cp:lastModifiedBy>Nasrin Nasresfahani</cp:lastModifiedBy>
  <cp:revision>31</cp:revision>
  <dcterms:created xsi:type="dcterms:W3CDTF">2017-04-05T10:56:00Z</dcterms:created>
  <dcterms:modified xsi:type="dcterms:W3CDTF">2017-04-06T13:15:41Z</dcterms:modified>
</cp:coreProperties>
</file>