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8"/>
  </p:notesMasterIdLst>
  <p:handoutMasterIdLst>
    <p:handoutMasterId r:id="rId9"/>
  </p:handoutMasterIdLst>
  <p:sldIdLst>
    <p:sldId id="275" r:id="rId2"/>
    <p:sldId id="441" r:id="rId3"/>
    <p:sldId id="446" r:id="rId4"/>
    <p:sldId id="447" r:id="rId5"/>
    <p:sldId id="448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48584"/>
    <a:srgbClr val="22B6FF"/>
    <a:srgbClr val="E23FDD"/>
    <a:srgbClr val="DE33E6"/>
    <a:srgbClr val="0055A0"/>
    <a:srgbClr val="0E5396"/>
    <a:srgbClr val="6E0A49"/>
    <a:srgbClr val="3F062A"/>
    <a:srgbClr val="FF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1" autoAdjust="0"/>
    <p:restoredTop sz="94714" autoAdjust="0"/>
  </p:normalViewPr>
  <p:slideViewPr>
    <p:cSldViewPr snapToGrid="0" snapToObjects="1">
      <p:cViewPr varScale="1">
        <p:scale>
          <a:sx n="38" d="100"/>
          <a:sy n="38" d="100"/>
        </p:scale>
        <p:origin x="10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LIU-SPS MDs 2017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LIU-SPS related MD subjects </a:t>
            </a:r>
            <a:r>
              <a:rPr lang="en-US" dirty="0" smtClean="0"/>
              <a:t>(I)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Further characterization and minimization of losses </a:t>
            </a:r>
            <a:r>
              <a:rPr lang="en-US" dirty="0" smtClean="0"/>
              <a:t>(to define mitigation strategy)</a:t>
            </a:r>
          </a:p>
          <a:p>
            <a:pPr lvl="1"/>
            <a:r>
              <a:rPr lang="en-US" dirty="0" smtClean="0"/>
              <a:t>Study effects of LLRF systems on losses</a:t>
            </a:r>
          </a:p>
          <a:p>
            <a:pPr lvl="1"/>
            <a:r>
              <a:rPr lang="en-US" dirty="0" smtClean="0"/>
              <a:t>PS-to-SPS </a:t>
            </a:r>
            <a:r>
              <a:rPr lang="en-US" dirty="0"/>
              <a:t>transfer studies (bunch rotation optimization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Studies in view of exotic options (RF capture system in SPS, </a:t>
            </a:r>
            <a:r>
              <a:rPr lang="is-IS" dirty="0" smtClean="0"/>
              <a:t>…)</a:t>
            </a:r>
          </a:p>
          <a:p>
            <a:pPr lvl="1"/>
            <a:r>
              <a:rPr lang="en-US" dirty="0" smtClean="0"/>
              <a:t>(8b4e </a:t>
            </a:r>
            <a:r>
              <a:rPr lang="en-US" dirty="0"/>
              <a:t>studies for LLRF specifications to improve beam loading </a:t>
            </a:r>
            <a:r>
              <a:rPr lang="en-US" dirty="0" smtClean="0"/>
              <a:t>compensation)</a:t>
            </a:r>
          </a:p>
          <a:p>
            <a:r>
              <a:rPr lang="en-US" dirty="0" smtClean="0"/>
              <a:t>Q22 </a:t>
            </a:r>
            <a:r>
              <a:rPr lang="en-US" dirty="0" smtClean="0"/>
              <a:t>optics</a:t>
            </a:r>
          </a:p>
          <a:p>
            <a:pPr lvl="1"/>
            <a:r>
              <a:rPr lang="en-US" dirty="0" smtClean="0"/>
              <a:t>Commissioning of MD cycles including transverse damper!</a:t>
            </a:r>
          </a:p>
          <a:p>
            <a:pPr lvl="1"/>
            <a:r>
              <a:rPr lang="en-US" dirty="0" smtClean="0"/>
              <a:t>Instabilities (TMCI threshold, longitudinal instabilities in comparison to Q20, </a:t>
            </a:r>
            <a:r>
              <a:rPr lang="is-IS" dirty="0" smtClean="0"/>
              <a:t>…)*</a:t>
            </a:r>
          </a:p>
          <a:p>
            <a:pPr lvl="1"/>
            <a:r>
              <a:rPr lang="en-US" dirty="0" smtClean="0"/>
              <a:t>Losses at start of acceleration (more efficient use of available RF power?)</a:t>
            </a:r>
          </a:p>
          <a:p>
            <a:pPr lvl="1"/>
            <a:r>
              <a:rPr lang="en-US" dirty="0" smtClean="0"/>
              <a:t>Maximum intensity reach with 25 ns beam and present RF*</a:t>
            </a:r>
          </a:p>
          <a:p>
            <a:pPr lvl="1"/>
            <a:r>
              <a:rPr lang="en-US" dirty="0" smtClean="0"/>
              <a:t>Studies of incoherent effects </a:t>
            </a:r>
            <a:r>
              <a:rPr lang="is-IS" dirty="0" smtClean="0"/>
              <a:t>… any showstoppers?</a:t>
            </a:r>
            <a:endParaRPr lang="en-US" dirty="0"/>
          </a:p>
          <a:p>
            <a:r>
              <a:rPr lang="en-US" dirty="0" smtClean="0"/>
              <a:t>Longitudinal </a:t>
            </a:r>
            <a:r>
              <a:rPr lang="en-US" dirty="0"/>
              <a:t>impedance, instabilities and intensity limitations</a:t>
            </a:r>
          </a:p>
          <a:p>
            <a:pPr lvl="1"/>
            <a:r>
              <a:rPr lang="en-US" dirty="0"/>
              <a:t>Check </a:t>
            </a:r>
            <a:r>
              <a:rPr lang="en-US" dirty="0" smtClean="0"/>
              <a:t>calibration of </a:t>
            </a:r>
            <a:r>
              <a:rPr lang="en-US" dirty="0"/>
              <a:t>800 MHz </a:t>
            </a:r>
            <a:r>
              <a:rPr lang="en-US" dirty="0" smtClean="0"/>
              <a:t>cavity voltage </a:t>
            </a:r>
            <a:r>
              <a:rPr lang="en-US" smtClean="0"/>
              <a:t>with beam</a:t>
            </a:r>
            <a:endParaRPr lang="en-US" dirty="0"/>
          </a:p>
          <a:p>
            <a:pPr lvl="1"/>
            <a:r>
              <a:rPr lang="en-US" dirty="0" smtClean="0"/>
              <a:t>Single </a:t>
            </a:r>
            <a:r>
              <a:rPr lang="en-US" dirty="0"/>
              <a:t>bunch vs. coupled bunch instability </a:t>
            </a:r>
            <a:r>
              <a:rPr lang="en-US" dirty="0" smtClean="0"/>
              <a:t>thresholds </a:t>
            </a:r>
            <a:r>
              <a:rPr lang="en-US" dirty="0"/>
              <a:t>and impedance </a:t>
            </a:r>
            <a:r>
              <a:rPr lang="en-US" dirty="0" smtClean="0"/>
              <a:t>identification*</a:t>
            </a:r>
            <a:endParaRPr lang="en-US" dirty="0"/>
          </a:p>
          <a:p>
            <a:pPr lvl="1"/>
            <a:r>
              <a:rPr lang="en-US" dirty="0"/>
              <a:t>Extraction of longer bunches to LHC </a:t>
            </a:r>
            <a:r>
              <a:rPr lang="en-US" dirty="0">
                <a:sym typeface="Wingdings"/>
              </a:rPr>
              <a:t>(for LIU beam parameter reach</a:t>
            </a:r>
            <a:r>
              <a:rPr lang="en-US" dirty="0" smtClean="0">
                <a:sym typeface="Wingdings"/>
              </a:rPr>
              <a:t>)**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Further explore intensity limit for 25 ns beam with present RF*</a:t>
            </a:r>
          </a:p>
          <a:p>
            <a:pPr lvl="1"/>
            <a:r>
              <a:rPr lang="en-US" dirty="0" smtClean="0"/>
              <a:t>Bunch rotation at 450 GeV for high intensity 25 ns beams*</a:t>
            </a:r>
          </a:p>
          <a:p>
            <a:pPr lvl="1"/>
            <a:r>
              <a:rPr lang="en-US" dirty="0" smtClean="0"/>
              <a:t>Check impact of soft clamps (i.e. after removing them during TS1)</a:t>
            </a:r>
            <a:endParaRPr lang="en-US" dirty="0" smtClean="0"/>
          </a:p>
          <a:p>
            <a:pPr lvl="1"/>
            <a:r>
              <a:rPr lang="en-US" dirty="0"/>
              <a:t>Longitudinal space charge at different energies</a:t>
            </a:r>
            <a:r>
              <a:rPr lang="en-US" dirty="0" smtClean="0"/>
              <a:t>*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7970" y="6265731"/>
            <a:ext cx="23765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 * Requires dedicated MD</a:t>
            </a:r>
          </a:p>
          <a:p>
            <a:r>
              <a:rPr lang="en-US" sz="1500" dirty="0" smtClean="0">
                <a:latin typeface="Arial"/>
                <a:cs typeface="Arial"/>
              </a:rPr>
              <a:t>** Requires MD in LHC</a:t>
            </a:r>
            <a:endParaRPr lang="en-US"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1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LIU-SPS related MD subjects (</a:t>
            </a:r>
            <a:r>
              <a:rPr lang="en-US" dirty="0" smtClean="0"/>
              <a:t>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397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Transverse coupled bunch instabilities and usage of octupoles</a:t>
            </a:r>
          </a:p>
          <a:p>
            <a:pPr lvl="1"/>
            <a:r>
              <a:rPr lang="en-US" dirty="0"/>
              <a:t>Coupled bunch instability studies for benchmarking existing SPS impedance </a:t>
            </a:r>
            <a:r>
              <a:rPr lang="en-US" dirty="0" smtClean="0"/>
              <a:t>model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mpact </a:t>
            </a:r>
            <a:r>
              <a:rPr lang="en-US" dirty="0"/>
              <a:t>of octupoles (is mainly </a:t>
            </a:r>
            <a:r>
              <a:rPr lang="en-US" dirty="0" smtClean="0"/>
              <a:t>amplitude </a:t>
            </a:r>
            <a:r>
              <a:rPr lang="en-US" dirty="0"/>
              <a:t>detuning or Q’’ the stabilizing </a:t>
            </a:r>
            <a:r>
              <a:rPr lang="en-US" dirty="0" smtClean="0"/>
              <a:t>mechanism?)</a:t>
            </a:r>
          </a:p>
          <a:p>
            <a:pPr lvl="1"/>
            <a:r>
              <a:rPr lang="en-US" dirty="0"/>
              <a:t>Study effect of Q’’ on single bunch mode 0 negative chromaticity instability (using LOE extraction octupoles to cancel amplitude detuning)</a:t>
            </a:r>
          </a:p>
          <a:p>
            <a:r>
              <a:rPr lang="en-US" dirty="0" smtClean="0"/>
              <a:t>Transverse damper and high-bandwidth feedback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optimization and improvements for LHC beams including high intensity (high bandwidth, sensitivity to tunes, horizontal coupled bunch instability with high intensity 25 ns beam)</a:t>
            </a:r>
          </a:p>
          <a:p>
            <a:pPr lvl="1"/>
            <a:r>
              <a:rPr lang="en-US" dirty="0" smtClean="0"/>
              <a:t>Continuation of high</a:t>
            </a:r>
            <a:r>
              <a:rPr lang="en-US" dirty="0"/>
              <a:t>-bandwidth transverse feedback </a:t>
            </a:r>
            <a:r>
              <a:rPr lang="en-US" dirty="0" smtClean="0"/>
              <a:t>studies</a:t>
            </a:r>
          </a:p>
          <a:p>
            <a:pPr lvl="1"/>
            <a:r>
              <a:rPr lang="en-US" dirty="0"/>
              <a:t>TMCI in presence of transverse damper</a:t>
            </a:r>
          </a:p>
          <a:p>
            <a:r>
              <a:rPr lang="en-US" dirty="0" smtClean="0"/>
              <a:t>Electron </a:t>
            </a:r>
            <a:r>
              <a:rPr lang="en-US" dirty="0"/>
              <a:t>cloud and high </a:t>
            </a:r>
            <a:r>
              <a:rPr lang="en-US" dirty="0" smtClean="0"/>
              <a:t>intensity: </a:t>
            </a:r>
            <a:r>
              <a:rPr lang="en-US" dirty="0" smtClean="0">
                <a:solidFill>
                  <a:srgbClr val="FF0000"/>
                </a:solidFill>
              </a:rPr>
              <a:t>few days of dedicated floating MD in September (“mini scrubbing run”)*</a:t>
            </a:r>
          </a:p>
          <a:p>
            <a:pPr lvl="1"/>
            <a:r>
              <a:rPr lang="en-US" dirty="0"/>
              <a:t>Impact of transverse emittance on beam stability and losses (BCMS vs. standard)</a:t>
            </a:r>
          </a:p>
          <a:p>
            <a:pPr lvl="1"/>
            <a:r>
              <a:rPr lang="en-US" dirty="0"/>
              <a:t>Studies on beam stability and </a:t>
            </a:r>
            <a:r>
              <a:rPr lang="en-US" dirty="0" smtClean="0"/>
              <a:t>lifetime with full bunch train</a:t>
            </a:r>
            <a:endParaRPr lang="en-US" dirty="0"/>
          </a:p>
          <a:p>
            <a:pPr lvl="1"/>
            <a:r>
              <a:rPr lang="en-US" dirty="0" smtClean="0"/>
              <a:t>Pressure </a:t>
            </a:r>
            <a:r>
              <a:rPr lang="en-US" dirty="0"/>
              <a:t>rise in </a:t>
            </a:r>
            <a:r>
              <a:rPr lang="en-US" dirty="0" err="1" smtClean="0"/>
              <a:t>aC</a:t>
            </a:r>
            <a:r>
              <a:rPr lang="en-US" dirty="0"/>
              <a:t>-coated sector </a:t>
            </a:r>
          </a:p>
          <a:p>
            <a:pPr lvl="1"/>
            <a:r>
              <a:rPr lang="en-US" dirty="0" smtClean="0"/>
              <a:t>Comparison </a:t>
            </a:r>
            <a:r>
              <a:rPr lang="en-US" dirty="0"/>
              <a:t>of different optics configurations in terms of losses and beam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Tests with prototype wire scanner prototype with high intensity</a:t>
            </a:r>
          </a:p>
          <a:p>
            <a:pPr lvl="1"/>
            <a:r>
              <a:rPr lang="en-US" dirty="0" smtClean="0"/>
              <a:t>Benchmarking of losses with simulation models </a:t>
            </a:r>
            <a:endParaRPr lang="en-US" dirty="0" smtClean="0"/>
          </a:p>
          <a:p>
            <a:pPr lvl="1"/>
            <a:r>
              <a:rPr lang="en-US" dirty="0"/>
              <a:t>Losses for different beam types to isolate effects of RF capture from e-cloud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27970" y="6265731"/>
            <a:ext cx="237652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</a:rPr>
              <a:t> * Requires dedicated MD</a:t>
            </a:r>
          </a:p>
        </p:txBody>
      </p:sp>
    </p:spTree>
    <p:extLst>
      <p:ext uri="{BB962C8B-B14F-4D97-AF65-F5344CB8AC3E}">
        <p14:creationId xmlns:p14="http://schemas.microsoft.com/office/powerpoint/2010/main" val="11159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LIU-SPS related MD subjects 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Space charge and non-linear model (also in view of 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Difference with de-</a:t>
            </a:r>
            <a:r>
              <a:rPr lang="en-US" dirty="0" err="1" smtClean="0"/>
              <a:t>Gaussing</a:t>
            </a:r>
            <a:r>
              <a:rPr lang="en-US" dirty="0" smtClean="0"/>
              <a:t> of nonlinear elements?</a:t>
            </a:r>
          </a:p>
          <a:p>
            <a:pPr lvl="1"/>
            <a:r>
              <a:rPr lang="en-US" dirty="0" smtClean="0"/>
              <a:t>Losses and emittance blow-up close to resonances in view of ions (benchmark experiments), resonance compensation</a:t>
            </a:r>
            <a:endParaRPr lang="en-US" dirty="0"/>
          </a:p>
          <a:p>
            <a:r>
              <a:rPr lang="en-US" dirty="0" smtClean="0"/>
              <a:t>Studies </a:t>
            </a:r>
            <a:r>
              <a:rPr lang="en-US" dirty="0"/>
              <a:t>in view of collimation </a:t>
            </a:r>
            <a:r>
              <a:rPr lang="en-US" dirty="0" smtClean="0"/>
              <a:t>system </a:t>
            </a:r>
          </a:p>
          <a:p>
            <a:pPr lvl="1"/>
            <a:r>
              <a:rPr lang="en-US" dirty="0" smtClean="0"/>
              <a:t>Benchmarking of loss location with and without present momentum </a:t>
            </a:r>
            <a:r>
              <a:rPr lang="en-US" dirty="0"/>
              <a:t>scraper (in parallel to </a:t>
            </a:r>
            <a:r>
              <a:rPr lang="en-US" dirty="0" smtClean="0"/>
              <a:t>other MDs </a:t>
            </a:r>
            <a:r>
              <a:rPr lang="en-US" dirty="0"/>
              <a:t>with 25 ns beams)</a:t>
            </a:r>
          </a:p>
          <a:p>
            <a:pPr lvl="1"/>
            <a:r>
              <a:rPr lang="en-US" dirty="0" smtClean="0"/>
              <a:t>Closed orbit stability along the run</a:t>
            </a:r>
          </a:p>
          <a:p>
            <a:r>
              <a:rPr lang="en-US" dirty="0"/>
              <a:t>Miscellaneous</a:t>
            </a:r>
          </a:p>
          <a:p>
            <a:pPr lvl="1"/>
            <a:r>
              <a:rPr lang="en-US" dirty="0"/>
              <a:t>Commissioning of new wire scanner prototype</a:t>
            </a:r>
          </a:p>
          <a:p>
            <a:pPr lvl="1"/>
            <a:r>
              <a:rPr lang="en-US" dirty="0"/>
              <a:t>Commissioning of BSRT, DOROS BPM electronics and diamond BLMs in LSS4/LSS6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njector_Schedule_201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3" b="7590"/>
          <a:stretch/>
        </p:blipFill>
        <p:spPr>
          <a:xfrm>
            <a:off x="0" y="1218585"/>
            <a:ext cx="6777856" cy="5639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74457" y="1486942"/>
            <a:ext cx="2469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MDs: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23 blocks of 10h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about 10 for LIU </a:t>
            </a:r>
            <a:r>
              <a:rPr lang="en-US" dirty="0" smtClean="0">
                <a:solidFill>
                  <a:srgbClr val="FF0000"/>
                </a:solidFill>
              </a:rPr>
              <a:t>(which ones?)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84417" y="2173557"/>
            <a:ext cx="1563181" cy="305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69015" y="2478832"/>
            <a:ext cx="1917340" cy="1404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7950" y="2977982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5292" y="3956362"/>
            <a:ext cx="439645" cy="480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6001" y="3883114"/>
            <a:ext cx="2640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mini scrubbing run here? (moving blocks from startup)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38738</TotalTime>
  <Words>520</Words>
  <Application>Microsoft Office PowerPoint</Application>
  <PresentationFormat>On-screen Show (4:3)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LIU_PowerPoint_Template</vt:lpstr>
      <vt:lpstr>LIU-SPS MDs 2017</vt:lpstr>
      <vt:lpstr>LIU-SPS related MD subjects (I)</vt:lpstr>
      <vt:lpstr>LIU-SPS related MD subjects (II)</vt:lpstr>
      <vt:lpstr>LIU-SPS related MD subjects (III)</vt:lpstr>
      <vt:lpstr>Planning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AB Conf</cp:lastModifiedBy>
  <cp:revision>1229</cp:revision>
  <dcterms:created xsi:type="dcterms:W3CDTF">2013-04-17T22:56:34Z</dcterms:created>
  <dcterms:modified xsi:type="dcterms:W3CDTF">2017-04-06T16:08:20Z</dcterms:modified>
  <cp:category/>
</cp:coreProperties>
</file>