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61" r:id="rId3"/>
    <p:sldId id="302" r:id="rId4"/>
    <p:sldId id="279" r:id="rId5"/>
    <p:sldId id="303" r:id="rId6"/>
    <p:sldId id="260" r:id="rId7"/>
    <p:sldId id="278" r:id="rId8"/>
    <p:sldId id="276" r:id="rId9"/>
    <p:sldId id="257" r:id="rId10"/>
    <p:sldId id="290" r:id="rId11"/>
    <p:sldId id="263" r:id="rId12"/>
    <p:sldId id="282" r:id="rId13"/>
    <p:sldId id="280" r:id="rId14"/>
    <p:sldId id="283" r:id="rId15"/>
    <p:sldId id="291" r:id="rId16"/>
    <p:sldId id="292" r:id="rId17"/>
    <p:sldId id="293" r:id="rId18"/>
    <p:sldId id="294" r:id="rId19"/>
    <p:sldId id="297" r:id="rId20"/>
    <p:sldId id="298" r:id="rId21"/>
    <p:sldId id="299" r:id="rId22"/>
    <p:sldId id="300" r:id="rId23"/>
    <p:sldId id="301" r:id="rId24"/>
    <p:sldId id="262" r:id="rId25"/>
    <p:sldId id="266" r:id="rId26"/>
    <p:sldId id="267" r:id="rId27"/>
    <p:sldId id="270" r:id="rId28"/>
    <p:sldId id="273" r:id="rId29"/>
    <p:sldId id="274" r:id="rId30"/>
    <p:sldId id="268" r:id="rId31"/>
    <p:sldId id="269" r:id="rId32"/>
    <p:sldId id="27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7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5AF2B-4BF5-4893-8D89-0B5F6563B9CD}" type="datetimeFigureOut">
              <a:rPr lang="en-US" smtClean="0"/>
              <a:t>2017-03-02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C956B-2B93-4102-B648-EE7DEB350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7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C956B-2B93-4102-B648-EE7DEB350A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54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C956B-2B93-4102-B648-EE7DEB350A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51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C956B-2B93-4102-B648-EE7DEB350A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35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C956B-2B93-4102-B648-EE7DEB350A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74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C956B-2B93-4102-B648-EE7DEB350A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16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C956B-2B93-4102-B648-EE7DEB350A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74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C956B-2B93-4102-B648-EE7DEB350A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81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C956B-2B93-4102-B648-EE7DEB350A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99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C956B-2B93-4102-B648-EE7DEB350A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00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compenstae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C956B-2B93-4102-B648-EE7DEB350A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4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Here: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compendsation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C956B-2B93-4102-B648-EE7DEB350A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8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Delphi </a:t>
            </a:r>
            <a:r>
              <a:rPr lang="en-US" dirty="0" err="1" smtClean="0"/>
              <a:t>params</a:t>
            </a:r>
            <a:r>
              <a:rPr lang="en-US" dirty="0" smtClean="0"/>
              <a:t> in appendix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C956B-2B93-4102-B648-EE7DEB350A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83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</a:t>
            </a:r>
            <a:r>
              <a:rPr lang="en-US" dirty="0" err="1" smtClean="0"/>
              <a:t>reso</a:t>
            </a:r>
            <a:r>
              <a:rPr lang="en-US" dirty="0" smtClean="0"/>
              <a:t> </a:t>
            </a:r>
            <a:r>
              <a:rPr lang="en-US" dirty="0" err="1" smtClean="0"/>
              <a:t>param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C956B-2B93-4102-B648-EE7DEB350A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54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Redo plot with Re on front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C956B-2B93-4102-B648-EE7DEB350A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73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h</a:t>
            </a:r>
          </a:p>
          <a:p>
            <a:endParaRPr lang="en-US" baseline="0" dirty="0" smtClean="0"/>
          </a:p>
          <a:p>
            <a:r>
              <a:rPr lang="en-US" baseline="0" dirty="0" smtClean="0"/>
              <a:t>Put the resonator impedance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C956B-2B93-4102-B648-EE7DEB350A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42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h</a:t>
            </a:r>
          </a:p>
          <a:p>
            <a:endParaRPr lang="en-US" baseline="0" dirty="0" smtClean="0"/>
          </a:p>
          <a:p>
            <a:r>
              <a:rPr lang="en-US" baseline="0" dirty="0" smtClean="0"/>
              <a:t>Put the resonator impedance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C956B-2B93-4102-B648-EE7DEB350A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67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C956B-2B93-4102-B648-EE7DEB350A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18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C956B-2B93-4102-B648-EE7DEB350A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73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C956B-2B93-4102-B648-EE7DEB350A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24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C956B-2B93-4102-B648-EE7DEB350A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6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9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8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7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9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7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9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7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897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3E3DC-1C2D-4759-B45D-F4C69514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3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51447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200MHz cavities HOM impact on transverse stability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82888"/>
            <a:ext cx="6858000" cy="1169987"/>
          </a:xfrm>
        </p:spPr>
        <p:txBody>
          <a:bodyPr/>
          <a:lstStyle/>
          <a:p>
            <a:r>
              <a:rPr lang="en-US" dirty="0" err="1" smtClean="0"/>
              <a:t>D.Amorim</a:t>
            </a:r>
            <a:endParaRPr lang="en-US" dirty="0" smtClean="0"/>
          </a:p>
          <a:p>
            <a:r>
              <a:rPr lang="en-US" dirty="0" smtClean="0"/>
              <a:t>Thanks to </a:t>
            </a:r>
            <a:r>
              <a:rPr lang="en-US" dirty="0" err="1" smtClean="0"/>
              <a:t>N.Biancacci</a:t>
            </a:r>
            <a:r>
              <a:rPr lang="en-US" dirty="0" smtClean="0"/>
              <a:t>, </a:t>
            </a:r>
            <a:r>
              <a:rPr lang="en-US" dirty="0" err="1" smtClean="0"/>
              <a:t>K.Li</a:t>
            </a:r>
            <a:r>
              <a:rPr lang="en-US" dirty="0" smtClean="0"/>
              <a:t>, </a:t>
            </a:r>
            <a:r>
              <a:rPr lang="en-US" dirty="0" err="1" smtClean="0"/>
              <a:t>E.Métral</a:t>
            </a:r>
            <a:r>
              <a:rPr lang="en-US" dirty="0" smtClean="0"/>
              <a:t>, </a:t>
            </a:r>
            <a:r>
              <a:rPr lang="en-US" dirty="0" err="1" smtClean="0"/>
              <a:t>B.Salvant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1</a:t>
            </a:fld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43000" y="4449763"/>
            <a:ext cx="6858000" cy="1169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LIU-SPS beam dynamic WG meeting</a:t>
            </a:r>
          </a:p>
          <a:p>
            <a:r>
              <a:rPr lang="en-US" sz="1800" dirty="0" smtClean="0"/>
              <a:t>02/03/2017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81416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975"/>
            <a:ext cx="7886700" cy="587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45308"/>
            <a:ext cx="7886700" cy="537453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Introduction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solidFill>
                  <a:schemeClr val="accent3"/>
                </a:solidFill>
              </a:rPr>
              <a:t>Stability simulations results for the SPS impedance model in presence of a transverse </a:t>
            </a:r>
            <a:r>
              <a:rPr lang="en-US" dirty="0" smtClean="0">
                <a:solidFill>
                  <a:schemeClr val="accent3"/>
                </a:solidFill>
              </a:rPr>
              <a:t>resonator</a:t>
            </a:r>
          </a:p>
          <a:p>
            <a:endParaRPr lang="en-US" dirty="0" smtClean="0"/>
          </a:p>
          <a:p>
            <a:r>
              <a:rPr lang="en-US" dirty="0" smtClean="0"/>
              <a:t>Sensitivity to the resonator parameters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3"/>
                </a:solidFill>
              </a:rPr>
              <a:t>Conclusion </a:t>
            </a:r>
            <a:r>
              <a:rPr lang="en-US" dirty="0">
                <a:solidFill>
                  <a:schemeClr val="accent3"/>
                </a:solidFill>
              </a:rPr>
              <a:t>and next steps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03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975"/>
            <a:ext cx="7886700" cy="58782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Sacherer</a:t>
            </a:r>
            <a:r>
              <a:rPr lang="en-US" dirty="0" smtClean="0"/>
              <a:t>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4"/>
              <p:cNvSpPr txBox="1">
                <a:spLocks/>
              </p:cNvSpPr>
              <p:nvPr/>
            </p:nvSpPr>
            <p:spPr>
              <a:xfrm>
                <a:off x="353312" y="977072"/>
                <a:ext cx="8162038" cy="48903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2000" dirty="0" smtClean="0"/>
                  <a:t>Sacherer </a:t>
                </a:r>
                <a:r>
                  <a:rPr lang="en-US" sz="2000" dirty="0"/>
                  <a:t>formula allows for an approximate calculation of rise time </a:t>
                </a:r>
                <a:r>
                  <a:rPr lang="en-US" sz="2000" dirty="0" smtClean="0"/>
                  <a:t>and </a:t>
                </a:r>
                <a:r>
                  <a:rPr lang="en-US" sz="2000" dirty="0"/>
                  <a:t>frequency </a:t>
                </a:r>
                <a:r>
                  <a:rPr lang="en-US" sz="2000" dirty="0" smtClean="0"/>
                  <a:t>shift: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𝜟𝝎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𝒆𝒇𝒇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endParaRPr lang="en-US" sz="2000" b="1" dirty="0" smtClean="0"/>
              </a:p>
              <a:p>
                <a:pPr lvl="1">
                  <a:lnSpc>
                    <a:spcPct val="120000"/>
                  </a:lnSpc>
                </a:pPr>
                <a:r>
                  <a:rPr lang="en-US" sz="2000" dirty="0" smtClean="0">
                    <a:ea typeface="Cambria Math" panose="02040503050406030204" pitchFamily="18" charset="0"/>
                  </a:rPr>
                  <a:t>With the effective impedance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𝑒𝑓𝑓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/>
                          <m:e>
                            <m:r>
                              <a:rPr lang="en-US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(</m:t>
                            </m:r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/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sz="2000" dirty="0" smtClean="0"/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 smtClean="0"/>
                  <a:t> is the power spectrum</a:t>
                </a:r>
              </a:p>
              <a:p>
                <a:pPr>
                  <a:lnSpc>
                    <a:spcPct val="120000"/>
                  </a:lnSpc>
                </a:pPr>
                <a:endParaRPr lang="en-US" sz="2000" dirty="0" smtClean="0"/>
              </a:p>
              <a:p>
                <a:pPr>
                  <a:lnSpc>
                    <a:spcPct val="120000"/>
                  </a:lnSpc>
                </a:pPr>
                <a:r>
                  <a:rPr lang="en-US" sz="2000" dirty="0" smtClean="0"/>
                  <a:t>The </a:t>
                </a:r>
                <a:r>
                  <a:rPr lang="en-US" sz="2000" dirty="0" smtClean="0">
                    <a:solidFill>
                      <a:schemeClr val="accent5"/>
                    </a:solidFill>
                  </a:rPr>
                  <a:t>growth rate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𝐺𝑅</m:t>
                    </m:r>
                  </m:oMath>
                </a14:m>
                <a:r>
                  <a:rPr lang="en-US" sz="2000" dirty="0" smtClean="0"/>
                  <a:t> (in s</a:t>
                </a:r>
                <a:r>
                  <a:rPr lang="en-US" sz="2000" baseline="30000" dirty="0" smtClean="0"/>
                  <a:t>-1</a:t>
                </a:r>
                <a:r>
                  <a:rPr lang="en-US" sz="2000" dirty="0" smtClean="0"/>
                  <a:t>) is </a:t>
                </a:r>
                <a:r>
                  <a:rPr lang="en-US" sz="2000" dirty="0" smtClean="0">
                    <a:solidFill>
                      <a:schemeClr val="accent5"/>
                    </a:solidFill>
                  </a:rPr>
                  <a:t>proportional</a:t>
                </a:r>
                <a:r>
                  <a:rPr lang="en-US" sz="2000" dirty="0" smtClean="0"/>
                  <a:t> to the </a:t>
                </a:r>
                <a:r>
                  <a:rPr lang="en-US" sz="2000" dirty="0" smtClean="0">
                    <a:solidFill>
                      <a:schemeClr val="accent5"/>
                    </a:solidFill>
                  </a:rPr>
                  <a:t>real part </a:t>
                </a:r>
                <a:r>
                  <a:rPr lang="en-US" sz="2000" dirty="0" smtClean="0"/>
                  <a:t>of the transverse impedance</a:t>
                </a:r>
              </a:p>
              <a:p>
                <a:endParaRPr lang="en-US" sz="2000" dirty="0" smtClean="0"/>
              </a:p>
              <a:p>
                <a:pPr>
                  <a:lnSpc>
                    <a:spcPct val="120000"/>
                  </a:lnSpc>
                </a:pPr>
                <a:endParaRPr lang="en-US" sz="2000" dirty="0"/>
              </a:p>
            </p:txBody>
          </p:sp>
        </mc:Choice>
        <mc:Fallback xmlns="">
          <p:sp>
            <p:nvSpPr>
              <p:cNvPr id="5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12" y="977072"/>
                <a:ext cx="8162038" cy="4890328"/>
              </a:xfrm>
              <a:prstGeom prst="rect">
                <a:avLst/>
              </a:prstGeom>
              <a:blipFill rotWithShape="0">
                <a:blip r:embed="rId3"/>
                <a:stretch>
                  <a:fillRect l="-672" r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Date Placeholder 6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47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975"/>
            <a:ext cx="7886700" cy="58782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Sacherer</a:t>
            </a:r>
            <a:r>
              <a:rPr lang="en-US" dirty="0" smtClean="0"/>
              <a:t>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4"/>
              <p:cNvSpPr txBox="1">
                <a:spLocks/>
              </p:cNvSpPr>
              <p:nvPr/>
            </p:nvSpPr>
            <p:spPr>
              <a:xfrm>
                <a:off x="353312" y="719897"/>
                <a:ext cx="8162038" cy="48903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2000" dirty="0" smtClean="0"/>
                  <a:t>Sacherer </a:t>
                </a:r>
                <a:r>
                  <a:rPr lang="en-US" sz="2000" dirty="0"/>
                  <a:t>formula allows for an approximate calculation of rise time </a:t>
                </a:r>
                <a:r>
                  <a:rPr lang="en-US" sz="2000" dirty="0" smtClean="0"/>
                  <a:t>and </a:t>
                </a:r>
                <a:r>
                  <a:rPr lang="en-US" sz="2000" dirty="0"/>
                  <a:t>frequency </a:t>
                </a:r>
                <a:r>
                  <a:rPr lang="en-US" sz="2000" dirty="0" smtClean="0"/>
                  <a:t>shift: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𝜟𝝎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𝒆𝒇𝒇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endParaRPr lang="en-US" sz="2000" b="1" dirty="0" smtClean="0"/>
              </a:p>
              <a:p>
                <a:pPr lvl="1">
                  <a:lnSpc>
                    <a:spcPct val="120000"/>
                  </a:lnSpc>
                </a:pPr>
                <a:r>
                  <a:rPr lang="en-US" sz="2000" dirty="0" smtClean="0">
                    <a:ea typeface="Cambria Math" panose="02040503050406030204" pitchFamily="18" charset="0"/>
                  </a:rPr>
                  <a:t>With the effective impedance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𝑒𝑓𝑓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/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(</m:t>
                            </m:r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/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sz="2000" dirty="0" smtClean="0"/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 smtClean="0"/>
                  <a:t> is the power spectrum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 smtClean="0"/>
                  <a:t>The growth rate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𝐺𝑅</m:t>
                    </m:r>
                  </m:oMath>
                </a14:m>
                <a:r>
                  <a:rPr lang="en-US" sz="2000" dirty="0" smtClean="0"/>
                  <a:t> (in s</a:t>
                </a:r>
                <a:r>
                  <a:rPr lang="en-US" sz="2000" baseline="30000" dirty="0" smtClean="0"/>
                  <a:t>-1</a:t>
                </a:r>
                <a:r>
                  <a:rPr lang="en-US" sz="2000" dirty="0" smtClean="0"/>
                  <a:t>) is proportional to the real part of the transverse impedance</a:t>
                </a:r>
              </a:p>
              <a:p>
                <a:pPr>
                  <a:lnSpc>
                    <a:spcPct val="120000"/>
                  </a:lnSpc>
                </a:pPr>
                <a:endParaRPr lang="en-US" sz="2000" dirty="0"/>
              </a:p>
              <a:p>
                <a:r>
                  <a:rPr lang="en-US" sz="2000" b="1" dirty="0">
                    <a:solidFill>
                      <a:srgbClr val="FF0000"/>
                    </a:solidFill>
                  </a:rPr>
                  <a:t>Negative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frequencies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increase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the growth rate (</a:t>
                </a:r>
                <a:r>
                  <a:rPr lang="en-US" sz="2000" b="1" dirty="0"/>
                  <a:t>instability</a:t>
                </a:r>
                <a:r>
                  <a:rPr lang="en-US" sz="2000" dirty="0"/>
                  <a:t>)</a:t>
                </a:r>
              </a:p>
              <a:p>
                <a:r>
                  <a:rPr lang="en-US" sz="2000" b="1" dirty="0">
                    <a:solidFill>
                      <a:schemeClr val="accent5"/>
                    </a:solidFill>
                  </a:rPr>
                  <a:t>Positive</a:t>
                </a:r>
                <a:r>
                  <a:rPr lang="en-US" sz="2000" dirty="0">
                    <a:solidFill>
                      <a:schemeClr val="accent5"/>
                    </a:solidFill>
                  </a:rPr>
                  <a:t> </a:t>
                </a:r>
                <a:r>
                  <a:rPr lang="en-US" sz="2000" dirty="0"/>
                  <a:t>frequencies </a:t>
                </a:r>
                <a:r>
                  <a:rPr lang="en-US" sz="2000" b="1" dirty="0">
                    <a:solidFill>
                      <a:schemeClr val="accent5"/>
                    </a:solidFill>
                  </a:rPr>
                  <a:t>decrease</a:t>
                </a:r>
                <a:r>
                  <a:rPr lang="en-US" sz="2000" dirty="0">
                    <a:solidFill>
                      <a:schemeClr val="accent5"/>
                    </a:solidFill>
                  </a:rPr>
                  <a:t> </a:t>
                </a:r>
                <a:r>
                  <a:rPr lang="en-US" sz="2000" dirty="0"/>
                  <a:t>the growth rate (</a:t>
                </a:r>
                <a:r>
                  <a:rPr lang="en-US" sz="2000" b="1" dirty="0"/>
                  <a:t>damping</a:t>
                </a:r>
                <a:r>
                  <a:rPr lang="en-US" sz="2000" dirty="0"/>
                  <a:t>)</a:t>
                </a:r>
              </a:p>
              <a:p>
                <a:pPr>
                  <a:lnSpc>
                    <a:spcPct val="120000"/>
                  </a:lnSpc>
                </a:pPr>
                <a:endParaRPr lang="en-US" sz="2000" dirty="0" smtClean="0"/>
              </a:p>
              <a:p>
                <a:endParaRPr lang="en-US" sz="2000" dirty="0"/>
              </a:p>
              <a:p>
                <a:pPr>
                  <a:lnSpc>
                    <a:spcPct val="120000"/>
                  </a:lnSpc>
                </a:pPr>
                <a:endParaRPr lang="en-US" sz="2000" dirty="0"/>
              </a:p>
            </p:txBody>
          </p:sp>
        </mc:Choice>
        <mc:Fallback xmlns="">
          <p:sp>
            <p:nvSpPr>
              <p:cNvPr id="5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12" y="719897"/>
                <a:ext cx="8162038" cy="4890328"/>
              </a:xfrm>
              <a:prstGeom prst="rect">
                <a:avLst/>
              </a:prstGeom>
              <a:blipFill rotWithShape="0">
                <a:blip r:embed="rId3"/>
                <a:stretch>
                  <a:fillRect l="-672" r="-1120" b="-1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Date Placeholder 6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12</a:t>
            </a:fld>
            <a:endParaRPr lang="en-US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968" y="671804"/>
            <a:ext cx="3514725" cy="401602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163013" y="4349274"/>
            <a:ext cx="1028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A.W. Chao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875908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975"/>
            <a:ext cx="7886700" cy="58782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Sacherer</a:t>
            </a:r>
            <a:r>
              <a:rPr lang="en-US" dirty="0" smtClean="0"/>
              <a:t>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4"/>
              <p:cNvSpPr txBox="1">
                <a:spLocks/>
              </p:cNvSpPr>
              <p:nvPr/>
            </p:nvSpPr>
            <p:spPr>
              <a:xfrm>
                <a:off x="353312" y="719897"/>
                <a:ext cx="7886700" cy="26826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2400" dirty="0" smtClean="0"/>
                  <a:t>The impedance is sampled every </a:t>
                </a:r>
                <a:r>
                  <a:rPr lang="en-US" sz="2400" i="1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sz="2400" i="1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12" y="719897"/>
                <a:ext cx="7886700" cy="2682629"/>
              </a:xfrm>
              <a:prstGeom prst="rect">
                <a:avLst/>
              </a:prstGeom>
              <a:blipFill rotWithShape="0">
                <a:blip r:embed="rId3"/>
                <a:stretch>
                  <a:fillRect l="-1082" t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Date Placeholder 6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613713" y="5062545"/>
                <a:ext cx="4710328" cy="1293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a typeface="Cambria Math" panose="02040503050406030204" pitchFamily="18" charset="0"/>
                  </a:rPr>
                  <a:t>M: Number of bunches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Coupled bunch mode number: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d>
                      <m:dPr>
                        <m:begChr m:val="⟦"/>
                        <m:endChr m:val="⟧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>
                    <a:ea typeface="Cambria Math" panose="02040503050406030204" pitchFamily="18" charset="0"/>
                  </a:rPr>
                  <a:t>Revolution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713" y="5062545"/>
                <a:ext cx="4710328" cy="1293944"/>
              </a:xfrm>
              <a:prstGeom prst="rect">
                <a:avLst/>
              </a:prstGeom>
              <a:blipFill rotWithShape="0">
                <a:blip r:embed="rId4"/>
                <a:stretch>
                  <a:fillRect l="-1166" t="-2347" b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2998800" y="3543598"/>
            <a:ext cx="0" cy="90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46000" y="3543598"/>
            <a:ext cx="6350" cy="90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2613713" y="3126257"/>
            <a:ext cx="9398" cy="13358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679814" y="4477874"/>
                <a:ext cx="568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814" y="4477874"/>
                <a:ext cx="56861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91536" y="4477874"/>
                <a:ext cx="11677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536" y="4477874"/>
                <a:ext cx="116775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>
            <a:off x="2990990" y="3549183"/>
            <a:ext cx="3261360" cy="0"/>
          </a:xfrm>
          <a:prstGeom prst="straightConnector1">
            <a:avLst/>
          </a:prstGeom>
          <a:ln w="1905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296662" y="3170285"/>
                <a:ext cx="7144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662" y="3170285"/>
                <a:ext cx="71442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574985" y="4262535"/>
                <a:ext cx="409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985" y="4262535"/>
                <a:ext cx="40934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>
          <a:xfrm flipV="1">
            <a:off x="2639422" y="4455023"/>
            <a:ext cx="396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677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975"/>
            <a:ext cx="7886700" cy="58782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Sacherer</a:t>
            </a:r>
            <a:r>
              <a:rPr lang="en-US" dirty="0" smtClean="0"/>
              <a:t>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4"/>
              <p:cNvSpPr txBox="1">
                <a:spLocks/>
              </p:cNvSpPr>
              <p:nvPr/>
            </p:nvSpPr>
            <p:spPr>
              <a:xfrm>
                <a:off x="353312" y="719897"/>
                <a:ext cx="7886700" cy="26826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2400" dirty="0" smtClean="0"/>
                  <a:t>The impedance is sampled every </a:t>
                </a:r>
                <a:r>
                  <a:rPr lang="en-US" sz="2400" i="1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sz="2400" i="1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12" y="719897"/>
                <a:ext cx="7886700" cy="2682629"/>
              </a:xfrm>
              <a:prstGeom prst="rect">
                <a:avLst/>
              </a:prstGeom>
              <a:blipFill rotWithShape="0">
                <a:blip r:embed="rId3"/>
                <a:stretch>
                  <a:fillRect l="-1082" t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Date Placeholder 6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14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997460" y="4275023"/>
            <a:ext cx="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246914" y="4275023"/>
            <a:ext cx="635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613713" y="3126257"/>
            <a:ext cx="9398" cy="13358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79814" y="4477874"/>
                <a:ext cx="568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814" y="4477874"/>
                <a:ext cx="56861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91536" y="4477874"/>
                <a:ext cx="11677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536" y="4477874"/>
                <a:ext cx="116775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3063500" y="3555023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18510" y="3555023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057150" y="3555023"/>
            <a:ext cx="3261360" cy="0"/>
          </a:xfrm>
          <a:prstGeom prst="straightConnector1">
            <a:avLst/>
          </a:prstGeom>
          <a:ln w="1905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62209" y="3126257"/>
                <a:ext cx="7144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209" y="3126257"/>
                <a:ext cx="71442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74985" y="4262535"/>
                <a:ext cx="409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985" y="4262535"/>
                <a:ext cx="409343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2639422" y="4455023"/>
            <a:ext cx="396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417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975"/>
            <a:ext cx="7886700" cy="58782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Sacherer</a:t>
            </a:r>
            <a:r>
              <a:rPr lang="en-US" dirty="0" smtClean="0"/>
              <a:t>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4"/>
              <p:cNvSpPr txBox="1">
                <a:spLocks/>
              </p:cNvSpPr>
              <p:nvPr/>
            </p:nvSpPr>
            <p:spPr>
              <a:xfrm>
                <a:off x="353312" y="719897"/>
                <a:ext cx="7886700" cy="26826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2400" dirty="0" smtClean="0"/>
                  <a:t>The impedance is sampled every </a:t>
                </a:r>
                <a:r>
                  <a:rPr lang="en-US" sz="2400" i="1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sz="2400" i="1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12" y="719897"/>
                <a:ext cx="7886700" cy="2682629"/>
              </a:xfrm>
              <a:prstGeom prst="rect">
                <a:avLst/>
              </a:prstGeom>
              <a:blipFill rotWithShape="0">
                <a:blip r:embed="rId3"/>
                <a:stretch>
                  <a:fillRect l="-1082" t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Date Placeholder 6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15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997460" y="4275023"/>
            <a:ext cx="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246914" y="4275023"/>
            <a:ext cx="635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613713" y="3126257"/>
            <a:ext cx="9398" cy="13358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79814" y="4477874"/>
                <a:ext cx="568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814" y="4477874"/>
                <a:ext cx="56861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91536" y="4477874"/>
                <a:ext cx="11677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536" y="4477874"/>
                <a:ext cx="116775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3063500" y="3555023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18510" y="3555023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74985" y="4262535"/>
                <a:ext cx="409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985" y="4262535"/>
                <a:ext cx="40934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2639422" y="4455023"/>
            <a:ext cx="396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28501" y="354253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93502" y="354253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58503" y="354253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23504" y="354253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88505" y="354253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853506" y="354253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094554" y="3545395"/>
            <a:ext cx="403860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052499" y="3176372"/>
                <a:ext cx="5116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499" y="3176372"/>
                <a:ext cx="511615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834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975"/>
            <a:ext cx="7886700" cy="58782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Sacherer</a:t>
            </a:r>
            <a:r>
              <a:rPr lang="en-US" dirty="0" smtClean="0"/>
              <a:t>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4"/>
              <p:cNvSpPr txBox="1">
                <a:spLocks/>
              </p:cNvSpPr>
              <p:nvPr/>
            </p:nvSpPr>
            <p:spPr>
              <a:xfrm>
                <a:off x="353312" y="719897"/>
                <a:ext cx="7886700" cy="26826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2400" dirty="0" smtClean="0"/>
                  <a:t>The impedance is sampled every </a:t>
                </a:r>
                <a:r>
                  <a:rPr lang="en-US" sz="2400" i="1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sz="2400" i="1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12" y="719897"/>
                <a:ext cx="7886700" cy="2682629"/>
              </a:xfrm>
              <a:prstGeom prst="rect">
                <a:avLst/>
              </a:prstGeom>
              <a:blipFill rotWithShape="0">
                <a:blip r:embed="rId3"/>
                <a:stretch>
                  <a:fillRect l="-1082" t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Date Placeholder 6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16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738711" y="4313933"/>
            <a:ext cx="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988165" y="4313933"/>
            <a:ext cx="635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4354964" y="3165167"/>
            <a:ext cx="9398" cy="13358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21065" y="4516784"/>
                <a:ext cx="568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065" y="4516784"/>
                <a:ext cx="56861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32787" y="4516784"/>
                <a:ext cx="11677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787" y="4516784"/>
                <a:ext cx="116775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804751" y="3593933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59761" y="3593933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316236" y="4301445"/>
                <a:ext cx="409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236" y="4301445"/>
                <a:ext cx="40934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4380673" y="4493933"/>
            <a:ext cx="396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69752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34753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99754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64755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29756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94757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35805" y="3584305"/>
            <a:ext cx="403860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93750" y="3215282"/>
                <a:ext cx="5116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50" y="3215282"/>
                <a:ext cx="511615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>
            <a:off x="789763" y="4313933"/>
            <a:ext cx="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039217" y="4313933"/>
            <a:ext cx="635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19323" y="4518480"/>
                <a:ext cx="1340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23" y="4518480"/>
                <a:ext cx="1340880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596911" y="4516784"/>
                <a:ext cx="7417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911" y="4516784"/>
                <a:ext cx="741742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>
            <a:off x="855803" y="3593933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110813" y="3593933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31725" y="4493933"/>
            <a:ext cx="3960000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320804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785805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250806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715807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180808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645809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886857" y="3584305"/>
            <a:ext cx="403860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44802" y="3215282"/>
                <a:ext cx="5116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02" y="3215282"/>
                <a:ext cx="511615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894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975"/>
            <a:ext cx="7886700" cy="58782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Sacherer</a:t>
            </a:r>
            <a:r>
              <a:rPr lang="en-US" dirty="0" smtClean="0"/>
              <a:t>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4"/>
              <p:cNvSpPr txBox="1">
                <a:spLocks/>
              </p:cNvSpPr>
              <p:nvPr/>
            </p:nvSpPr>
            <p:spPr>
              <a:xfrm>
                <a:off x="353312" y="719897"/>
                <a:ext cx="7886700" cy="26826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2400" dirty="0" smtClean="0"/>
                  <a:t>The impedance is sampled every </a:t>
                </a:r>
                <a:r>
                  <a:rPr lang="en-US" sz="2400" i="1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sz="2400" i="1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12" y="719897"/>
                <a:ext cx="7886700" cy="2682629"/>
              </a:xfrm>
              <a:prstGeom prst="rect">
                <a:avLst/>
              </a:prstGeom>
              <a:blipFill rotWithShape="0">
                <a:blip r:embed="rId3"/>
                <a:stretch>
                  <a:fillRect l="-1082" t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Date Placeholder 6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17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738711" y="4313933"/>
            <a:ext cx="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988165" y="4313933"/>
            <a:ext cx="635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4354964" y="3165167"/>
            <a:ext cx="9398" cy="13358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21065" y="4516784"/>
                <a:ext cx="568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065" y="4516784"/>
                <a:ext cx="56861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32787" y="4516784"/>
                <a:ext cx="11677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787" y="4516784"/>
                <a:ext cx="116775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804751" y="3593933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59761" y="3593933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316236" y="4301445"/>
                <a:ext cx="409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236" y="4301445"/>
                <a:ext cx="40934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4380673" y="4493933"/>
            <a:ext cx="396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69752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34753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99754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64755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29756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94757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89763" y="4313933"/>
            <a:ext cx="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039217" y="4313933"/>
            <a:ext cx="635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19323" y="4518480"/>
                <a:ext cx="1340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23" y="4518480"/>
                <a:ext cx="134088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596911" y="4516784"/>
                <a:ext cx="7417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911" y="4516784"/>
                <a:ext cx="741742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>
            <a:off x="855803" y="3593933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110813" y="3593933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31725" y="4493933"/>
            <a:ext cx="3960000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320804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785805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250806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715807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180808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645809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257321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722030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045576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92612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186739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2651448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116157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80866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5214552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5679261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8002807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749843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6143970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6608679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7073388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7538097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07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975"/>
            <a:ext cx="7886700" cy="58782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Sacherer</a:t>
            </a:r>
            <a:r>
              <a:rPr lang="en-US" dirty="0" smtClean="0"/>
              <a:t>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4"/>
              <p:cNvSpPr txBox="1">
                <a:spLocks/>
              </p:cNvSpPr>
              <p:nvPr/>
            </p:nvSpPr>
            <p:spPr>
              <a:xfrm>
                <a:off x="353312" y="719897"/>
                <a:ext cx="7886700" cy="26826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2400" dirty="0" smtClean="0"/>
                  <a:t>The impedance is sampled every </a:t>
                </a:r>
                <a:r>
                  <a:rPr lang="en-US" sz="2400" i="1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sz="2400" i="1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12" y="719897"/>
                <a:ext cx="7886700" cy="2682629"/>
              </a:xfrm>
              <a:prstGeom prst="rect">
                <a:avLst/>
              </a:prstGeom>
              <a:blipFill rotWithShape="0">
                <a:blip r:embed="rId3"/>
                <a:stretch>
                  <a:fillRect l="-1082" t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Date Placeholder 6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18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738711" y="4313933"/>
            <a:ext cx="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988165" y="4313933"/>
            <a:ext cx="635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4354964" y="3165167"/>
            <a:ext cx="9398" cy="13358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21065" y="4516784"/>
                <a:ext cx="568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065" y="4516784"/>
                <a:ext cx="56861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32787" y="4516784"/>
                <a:ext cx="11677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787" y="4516784"/>
                <a:ext cx="116775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804751" y="3593933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59761" y="3593933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316236" y="4301445"/>
                <a:ext cx="409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236" y="4301445"/>
                <a:ext cx="40934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4380673" y="4493933"/>
            <a:ext cx="396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69752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34753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99754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64755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29756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94757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89763" y="4313933"/>
            <a:ext cx="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039217" y="4313933"/>
            <a:ext cx="635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19323" y="4518480"/>
                <a:ext cx="1340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23" y="4518480"/>
                <a:ext cx="134088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596911" y="4516784"/>
                <a:ext cx="7417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911" y="4516784"/>
                <a:ext cx="741742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>
            <a:off x="855803" y="3593933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110813" y="3593933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31725" y="4493933"/>
            <a:ext cx="3960000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320804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785805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250806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715807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180808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645809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257321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722030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045576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92612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186739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2651448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116157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80866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5214552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5679261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8002807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749843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6143970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6608679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7073388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7538097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6" name="Curved Down Arrow 55"/>
          <p:cNvSpPr/>
          <p:nvPr/>
        </p:nvSpPr>
        <p:spPr>
          <a:xfrm>
            <a:off x="3001078" y="2533873"/>
            <a:ext cx="3141843" cy="648265"/>
          </a:xfrm>
          <a:prstGeom prst="curvedDownArrow">
            <a:avLst>
              <a:gd name="adj1" fmla="val 25000"/>
              <a:gd name="adj2" fmla="val 71598"/>
              <a:gd name="adj3" fmla="val 46426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43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975"/>
            <a:ext cx="7886700" cy="58782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Sacherer</a:t>
            </a:r>
            <a:r>
              <a:rPr lang="en-US" dirty="0" smtClean="0"/>
              <a:t>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4"/>
              <p:cNvSpPr txBox="1">
                <a:spLocks/>
              </p:cNvSpPr>
              <p:nvPr/>
            </p:nvSpPr>
            <p:spPr>
              <a:xfrm>
                <a:off x="353312" y="719897"/>
                <a:ext cx="7886700" cy="26826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2400" dirty="0" smtClean="0"/>
                  <a:t>The impedance is sampled every </a:t>
                </a:r>
                <a:r>
                  <a:rPr lang="en-US" sz="2400" i="1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sz="2400" i="1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12" y="719897"/>
                <a:ext cx="7886700" cy="2682629"/>
              </a:xfrm>
              <a:prstGeom prst="rect">
                <a:avLst/>
              </a:prstGeom>
              <a:blipFill rotWithShape="0">
                <a:blip r:embed="rId3"/>
                <a:stretch>
                  <a:fillRect l="-1082" t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Date Placeholder 6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19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738711" y="4313933"/>
            <a:ext cx="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988165" y="4313933"/>
            <a:ext cx="635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4354964" y="3165167"/>
            <a:ext cx="9398" cy="13358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21065" y="4516784"/>
                <a:ext cx="568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065" y="4516784"/>
                <a:ext cx="56861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32787" y="4516784"/>
                <a:ext cx="11677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787" y="4516784"/>
                <a:ext cx="116775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804751" y="3593933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59761" y="3593933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316236" y="4301445"/>
                <a:ext cx="409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236" y="4301445"/>
                <a:ext cx="40934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4380673" y="4493933"/>
            <a:ext cx="396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69752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34753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99754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64755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29756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94757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89763" y="4313933"/>
            <a:ext cx="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039217" y="4313933"/>
            <a:ext cx="635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19323" y="4518480"/>
                <a:ext cx="1340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23" y="4518480"/>
                <a:ext cx="134088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596911" y="4516784"/>
                <a:ext cx="7417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911" y="4516784"/>
                <a:ext cx="741742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>
            <a:off x="855803" y="3593933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667290" y="3589081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31725" y="4493933"/>
            <a:ext cx="3960000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320804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785805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250806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715807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180808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645809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257321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722030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602053" y="3459934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92612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186739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2651448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116157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80866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5214552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5679261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8002807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749843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6143970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6608679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7073388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7538097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6" name="Curved Down Arrow 55"/>
          <p:cNvSpPr/>
          <p:nvPr/>
        </p:nvSpPr>
        <p:spPr>
          <a:xfrm>
            <a:off x="3001078" y="2533873"/>
            <a:ext cx="3141843" cy="648265"/>
          </a:xfrm>
          <a:prstGeom prst="curvedDownArrow">
            <a:avLst>
              <a:gd name="adj1" fmla="val 25000"/>
              <a:gd name="adj2" fmla="val 71598"/>
              <a:gd name="adj3" fmla="val 46426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24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975"/>
            <a:ext cx="7886700" cy="587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2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945308"/>
            <a:ext cx="7886700" cy="537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r>
              <a:rPr lang="en-US" dirty="0" smtClean="0"/>
              <a:t>Stability simulations results for the SPS impedance model in presence of a transverse resonator</a:t>
            </a:r>
          </a:p>
          <a:p>
            <a:endParaRPr lang="en-US" dirty="0" smtClean="0"/>
          </a:p>
          <a:p>
            <a:r>
              <a:rPr lang="en-US" dirty="0" smtClean="0"/>
              <a:t>Sensitivity to the resonator parameters</a:t>
            </a:r>
          </a:p>
          <a:p>
            <a:endParaRPr lang="en-US" dirty="0" smtClean="0"/>
          </a:p>
          <a:p>
            <a:r>
              <a:rPr lang="en-US" dirty="0" smtClean="0"/>
              <a:t>Conclusion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2362554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975"/>
            <a:ext cx="7886700" cy="58782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Sacherer</a:t>
            </a:r>
            <a:r>
              <a:rPr lang="en-US" dirty="0" smtClean="0"/>
              <a:t>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4"/>
              <p:cNvSpPr txBox="1">
                <a:spLocks/>
              </p:cNvSpPr>
              <p:nvPr/>
            </p:nvSpPr>
            <p:spPr>
              <a:xfrm>
                <a:off x="353312" y="719897"/>
                <a:ext cx="7886700" cy="26826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2400" dirty="0" smtClean="0"/>
                  <a:t>The impedance is sampled every </a:t>
                </a:r>
                <a:r>
                  <a:rPr lang="en-US" sz="2400" i="1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sz="2400" i="1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12" y="719897"/>
                <a:ext cx="7886700" cy="2682629"/>
              </a:xfrm>
              <a:prstGeom prst="rect">
                <a:avLst/>
              </a:prstGeom>
              <a:blipFill rotWithShape="0">
                <a:blip r:embed="rId3"/>
                <a:stretch>
                  <a:fillRect l="-1082" t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Date Placeholder 6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20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738711" y="4313933"/>
            <a:ext cx="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988165" y="4313933"/>
            <a:ext cx="635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4354964" y="3165167"/>
            <a:ext cx="9398" cy="13358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21065" y="4516784"/>
                <a:ext cx="568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065" y="4516784"/>
                <a:ext cx="56861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32787" y="4516784"/>
                <a:ext cx="11677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787" y="4516784"/>
                <a:ext cx="116775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804751" y="3593933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59761" y="3593933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316236" y="4301445"/>
                <a:ext cx="409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236" y="4301445"/>
                <a:ext cx="40934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4380673" y="4493933"/>
            <a:ext cx="396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69752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34753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99754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64755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29756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94757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89763" y="4313933"/>
            <a:ext cx="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039217" y="4313933"/>
            <a:ext cx="635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19323" y="4518480"/>
                <a:ext cx="1340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23" y="4518480"/>
                <a:ext cx="134088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596911" y="4516784"/>
                <a:ext cx="7417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911" y="4516784"/>
                <a:ext cx="741742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>
            <a:off x="855803" y="3593933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667290" y="3589081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31725" y="4493933"/>
            <a:ext cx="3960000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320804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785805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250806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715807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180808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132287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257321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722030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602053" y="3459934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92612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186739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2651448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116157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5067344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5214552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5679261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8002807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749843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6143970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6608679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7073388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7538097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6" name="Curved Down Arrow 55"/>
          <p:cNvSpPr/>
          <p:nvPr/>
        </p:nvSpPr>
        <p:spPr>
          <a:xfrm>
            <a:off x="3001078" y="2533873"/>
            <a:ext cx="3141843" cy="648265"/>
          </a:xfrm>
          <a:prstGeom prst="curvedDownArrow">
            <a:avLst>
              <a:gd name="adj1" fmla="val 25000"/>
              <a:gd name="adj2" fmla="val 71598"/>
              <a:gd name="adj3" fmla="val 46426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41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975"/>
            <a:ext cx="7886700" cy="58782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Sacherer</a:t>
            </a:r>
            <a:r>
              <a:rPr lang="en-US" dirty="0" smtClean="0"/>
              <a:t>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4"/>
              <p:cNvSpPr txBox="1">
                <a:spLocks/>
              </p:cNvSpPr>
              <p:nvPr/>
            </p:nvSpPr>
            <p:spPr>
              <a:xfrm>
                <a:off x="353312" y="719897"/>
                <a:ext cx="7886700" cy="26826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2400" dirty="0" smtClean="0"/>
                  <a:t>The impedance is sampled every </a:t>
                </a:r>
                <a:r>
                  <a:rPr lang="en-US" sz="2400" i="1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sz="2400" i="1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12" y="719897"/>
                <a:ext cx="7886700" cy="2682629"/>
              </a:xfrm>
              <a:prstGeom prst="rect">
                <a:avLst/>
              </a:prstGeom>
              <a:blipFill rotWithShape="0">
                <a:blip r:embed="rId3"/>
                <a:stretch>
                  <a:fillRect l="-1082" t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Date Placeholder 6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21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738711" y="4313933"/>
            <a:ext cx="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988165" y="4313933"/>
            <a:ext cx="635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4354964" y="3165167"/>
            <a:ext cx="9398" cy="13358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21065" y="4516784"/>
                <a:ext cx="568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065" y="4516784"/>
                <a:ext cx="56861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32787" y="4516784"/>
                <a:ext cx="11677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787" y="4516784"/>
                <a:ext cx="116775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804751" y="3593933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59761" y="3593933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316236" y="4301445"/>
                <a:ext cx="409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236" y="4301445"/>
                <a:ext cx="40934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4380673" y="4493933"/>
            <a:ext cx="396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69752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34753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99754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64755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29756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94757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89763" y="4313933"/>
            <a:ext cx="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039217" y="4313933"/>
            <a:ext cx="635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19323" y="4518480"/>
                <a:ext cx="1340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23" y="4518480"/>
                <a:ext cx="134088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596911" y="4516784"/>
                <a:ext cx="7417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911" y="4516784"/>
                <a:ext cx="741742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>
            <a:off x="855803" y="3593933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667290" y="3589081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31725" y="4493933"/>
            <a:ext cx="3960000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320804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785805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250806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715807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567049" y="3571083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132287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257321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722030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602053" y="3459934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92612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186739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2651448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5502398" y="3454424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5067344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5214552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5679261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8002807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749843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6143970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6608679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7073388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7538097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6" name="Curved Down Arrow 55"/>
          <p:cNvSpPr/>
          <p:nvPr/>
        </p:nvSpPr>
        <p:spPr>
          <a:xfrm>
            <a:off x="3001078" y="2533873"/>
            <a:ext cx="3141843" cy="648265"/>
          </a:xfrm>
          <a:prstGeom prst="curvedDownArrow">
            <a:avLst>
              <a:gd name="adj1" fmla="val 25000"/>
              <a:gd name="adj2" fmla="val 71598"/>
              <a:gd name="adj3" fmla="val 46426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42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975"/>
            <a:ext cx="7886700" cy="58782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Sacherer</a:t>
            </a:r>
            <a:r>
              <a:rPr lang="en-US" dirty="0" smtClean="0"/>
              <a:t>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4"/>
              <p:cNvSpPr txBox="1">
                <a:spLocks/>
              </p:cNvSpPr>
              <p:nvPr/>
            </p:nvSpPr>
            <p:spPr>
              <a:xfrm>
                <a:off x="353312" y="719897"/>
                <a:ext cx="7886700" cy="26826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2400" dirty="0" smtClean="0"/>
                  <a:t>The impedance is sampled every </a:t>
                </a:r>
                <a:r>
                  <a:rPr lang="en-US" sz="2400" i="1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sz="2400" i="1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12" y="719897"/>
                <a:ext cx="7886700" cy="2682629"/>
              </a:xfrm>
              <a:prstGeom prst="rect">
                <a:avLst/>
              </a:prstGeom>
              <a:blipFill rotWithShape="0">
                <a:blip r:embed="rId3"/>
                <a:stretch>
                  <a:fillRect l="-1082" t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Date Placeholder 6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22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738711" y="4313933"/>
            <a:ext cx="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988165" y="4313933"/>
            <a:ext cx="635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4354964" y="3165167"/>
            <a:ext cx="9398" cy="13358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21065" y="4516784"/>
                <a:ext cx="568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065" y="4516784"/>
                <a:ext cx="56861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32787" y="4516784"/>
                <a:ext cx="11677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787" y="4516784"/>
                <a:ext cx="116775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804751" y="3593933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59761" y="3593933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316236" y="4301445"/>
                <a:ext cx="409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236" y="4301445"/>
                <a:ext cx="40934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4380673" y="4493933"/>
            <a:ext cx="396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69752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34753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99754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64755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29756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94757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89763" y="4313933"/>
            <a:ext cx="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039217" y="4313933"/>
            <a:ext cx="635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19323" y="4518480"/>
                <a:ext cx="1340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23" y="4518480"/>
                <a:ext cx="134088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596911" y="4516784"/>
                <a:ext cx="7417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911" y="4516784"/>
                <a:ext cx="741742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>
            <a:off x="6062053" y="3583571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667290" y="3589081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31725" y="4493933"/>
            <a:ext cx="3960000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527054" y="3571083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992055" y="3571083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457056" y="3571083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922057" y="3571083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567049" y="3571083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132287" y="358144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463571" y="3454424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928280" y="3454424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602053" y="3459934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998862" y="3454424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7392989" y="3454424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7857698" y="3454424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5502398" y="3454424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5067344" y="346478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5214552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5679261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8002807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749843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6143970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6608679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7073388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7538097" y="346478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6" name="Curved Down Arrow 55"/>
          <p:cNvSpPr/>
          <p:nvPr/>
        </p:nvSpPr>
        <p:spPr>
          <a:xfrm>
            <a:off x="3001078" y="2533873"/>
            <a:ext cx="3141843" cy="648265"/>
          </a:xfrm>
          <a:prstGeom prst="curvedDownArrow">
            <a:avLst>
              <a:gd name="adj1" fmla="val 25000"/>
              <a:gd name="adj2" fmla="val 71598"/>
              <a:gd name="adj3" fmla="val 46426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74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975"/>
            <a:ext cx="7886700" cy="58782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Sacherer</a:t>
            </a:r>
            <a:r>
              <a:rPr lang="en-US" dirty="0" smtClean="0"/>
              <a:t>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4"/>
              <p:cNvSpPr txBox="1">
                <a:spLocks/>
              </p:cNvSpPr>
              <p:nvPr/>
            </p:nvSpPr>
            <p:spPr>
              <a:xfrm>
                <a:off x="353312" y="719897"/>
                <a:ext cx="7886700" cy="26826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2400" dirty="0" smtClean="0"/>
                  <a:t>The impedance is sampled every </a:t>
                </a:r>
                <a:r>
                  <a:rPr lang="en-US" sz="2400" i="1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sz="2400" i="1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12" y="719897"/>
                <a:ext cx="7886700" cy="2682629"/>
              </a:xfrm>
              <a:prstGeom prst="rect">
                <a:avLst/>
              </a:prstGeom>
              <a:blipFill rotWithShape="0">
                <a:blip r:embed="rId3"/>
                <a:stretch>
                  <a:fillRect l="-1082" t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Date Placeholder 6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23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843236" y="3609083"/>
            <a:ext cx="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92690" y="3609083"/>
            <a:ext cx="6350" cy="180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459489" y="2460317"/>
            <a:ext cx="9398" cy="13358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25590" y="3811934"/>
                <a:ext cx="568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590" y="3811934"/>
                <a:ext cx="56861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37312" y="3811934"/>
                <a:ext cx="11677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  <m:r>
                        <a:rPr lang="en-US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312" y="3811934"/>
                <a:ext cx="116775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2909276" y="2889083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64286" y="2889083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420761" y="3596595"/>
                <a:ext cx="409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761" y="3596595"/>
                <a:ext cx="40934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2485198" y="3789083"/>
            <a:ext cx="396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74277" y="287659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39278" y="287659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04279" y="287659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69280" y="287659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34281" y="287659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99282" y="287659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66578" y="2878721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771815" y="2884231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631579" y="2866233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096580" y="2866233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561581" y="2866233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026582" y="2866233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71574" y="2866233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236812" y="2876595"/>
            <a:ext cx="0" cy="90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4568096" y="2749574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032805" y="2749574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706578" y="2755084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4103387" y="2749574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5497514" y="2749574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5962223" y="2749574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606923" y="2749574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171869" y="2759936"/>
            <a:ext cx="130467" cy="129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319077" y="275993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783786" y="275993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6107332" y="275993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2854368" y="275993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248495" y="275993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13204" y="275993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5177913" y="275993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642622" y="2759936"/>
            <a:ext cx="130467" cy="129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ontent Placeholder 4"/>
              <p:cNvSpPr txBox="1">
                <a:spLocks/>
              </p:cNvSpPr>
              <p:nvPr/>
            </p:nvSpPr>
            <p:spPr>
              <a:xfrm>
                <a:off x="353312" y="4635000"/>
                <a:ext cx="7886700" cy="13308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2400" dirty="0" smtClean="0"/>
                  <a:t>Each couple of lines (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negative</a:t>
                </a:r>
                <a:r>
                  <a:rPr lang="en-US" sz="2400" dirty="0" smtClean="0"/>
                  <a:t> and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positive</a:t>
                </a:r>
                <a:r>
                  <a:rPr lang="en-US" sz="2400" dirty="0" smtClean="0"/>
                  <a:t>) is spaced by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(16KHz in this case)</a:t>
                </a:r>
              </a:p>
              <a:p>
                <a:pPr>
                  <a:lnSpc>
                    <a:spcPct val="12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12" y="4635000"/>
                <a:ext cx="7886700" cy="1330896"/>
              </a:xfrm>
              <a:prstGeom prst="rect">
                <a:avLst/>
              </a:prstGeom>
              <a:blipFill rotWithShape="0">
                <a:blip r:embed="rId7"/>
                <a:stretch>
                  <a:fillRect l="-1082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0722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975"/>
            <a:ext cx="7886700" cy="587829"/>
          </a:xfrm>
        </p:spPr>
        <p:txBody>
          <a:bodyPr>
            <a:noAutofit/>
          </a:bodyPr>
          <a:lstStyle/>
          <a:p>
            <a:r>
              <a:rPr lang="en-US" sz="3200" dirty="0"/>
              <a:t>R</a:t>
            </a:r>
            <a:r>
              <a:rPr lang="en-US" sz="3200" dirty="0" smtClean="0"/>
              <a:t>esonator bandwidth &gt; revolution frequency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7755" y="6074543"/>
                <a:ext cx="8899521" cy="48675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, multiple coupled bunch lines are covered by the resonance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55" y="6074543"/>
                <a:ext cx="8899521" cy="486750"/>
              </a:xfrm>
              <a:blipFill rotWithShape="0">
                <a:blip r:embed="rId3"/>
                <a:stretch>
                  <a:fillRect l="-753" t="-25000" r="-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76" y="671804"/>
            <a:ext cx="6034424" cy="5430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05" y="1345195"/>
            <a:ext cx="3583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Resonator impedance (line)</a:t>
            </a:r>
          </a:p>
          <a:p>
            <a:r>
              <a:rPr lang="en-US" dirty="0" smtClean="0"/>
              <a:t>Coupled bunches modes lines (dots)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3305" y="2203252"/>
                <a:ext cx="197477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=938.5</m:t>
                      </m:r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𝑀𝐻𝑧</m:t>
                      </m:r>
                    </m:oMath>
                  </m:oMathPara>
                </a14:m>
                <a:endParaRPr lang="en-US" dirty="0" smtClean="0">
                  <a:solidFill>
                    <a:schemeClr val="accent5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=1000</m:t>
                      </m:r>
                    </m:oMath>
                  </m:oMathPara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5" y="2203252"/>
                <a:ext cx="1974771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926" b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305" y="3488206"/>
                <a:ext cx="2762359" cy="829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Resonator bandwidth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=938.5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5" y="3488206"/>
                <a:ext cx="2762359" cy="829073"/>
              </a:xfrm>
              <a:prstGeom prst="rect">
                <a:avLst/>
              </a:prstGeom>
              <a:blipFill rotWithShape="0">
                <a:blip r:embed="rId6"/>
                <a:stretch>
                  <a:fillRect l="-1987" t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2017-03-02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24</a:t>
            </a:fld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72637" y="2117144"/>
            <a:ext cx="409575" cy="30841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36337" y="1512614"/>
            <a:ext cx="2244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</a:rPr>
              <a:t>Positive and negative </a:t>
            </a:r>
            <a:br>
              <a:rPr lang="en-US" sz="1600" dirty="0" smtClean="0">
                <a:solidFill>
                  <a:schemeClr val="accent5"/>
                </a:solidFill>
              </a:rPr>
            </a:br>
            <a:r>
              <a:rPr lang="en-US" sz="1600" dirty="0" smtClean="0">
                <a:solidFill>
                  <a:schemeClr val="accent5"/>
                </a:solidFill>
              </a:rPr>
              <a:t>lines almost compensate</a:t>
            </a:r>
            <a:endParaRPr lang="en-US" sz="1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28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76" y="671804"/>
            <a:ext cx="6034423" cy="54309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>
              <a:xfrm>
                <a:off x="122240" y="6147126"/>
                <a:ext cx="8899521" cy="5434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, two coupled bunch lines are covered by the resonance and have almost the same amplitude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40" y="6147126"/>
                <a:ext cx="8899521" cy="543488"/>
              </a:xfrm>
              <a:prstGeom prst="rect">
                <a:avLst/>
              </a:prstGeom>
              <a:blipFill rotWithShape="0">
                <a:blip r:embed="rId4"/>
                <a:stretch>
                  <a:fillRect l="-616" t="-2000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305" y="1345195"/>
            <a:ext cx="3583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Resonator impedance (line)</a:t>
            </a:r>
          </a:p>
          <a:p>
            <a:r>
              <a:rPr lang="en-US" dirty="0" smtClean="0"/>
              <a:t>Coupled bunches modes lines (dots)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3305" y="2203252"/>
                <a:ext cx="197477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=938.5</m:t>
                      </m:r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𝑀𝐻𝑧</m:t>
                      </m:r>
                    </m:oMath>
                  </m:oMathPara>
                </a14:m>
                <a:endParaRPr lang="en-US" dirty="0" smtClean="0">
                  <a:solidFill>
                    <a:schemeClr val="accent5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=25000</m:t>
                      </m:r>
                    </m:oMath>
                  </m:oMathPara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5" y="2203252"/>
                <a:ext cx="1974771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926" b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305" y="3488206"/>
                <a:ext cx="2596480" cy="829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Resonator bandwidth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37.5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5" y="3488206"/>
                <a:ext cx="2596480" cy="829073"/>
              </a:xfrm>
              <a:prstGeom prst="rect">
                <a:avLst/>
              </a:prstGeom>
              <a:blipFill rotWithShape="0">
                <a:blip r:embed="rId6"/>
                <a:stretch>
                  <a:fillRect l="-2113" t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 txBox="1">
            <a:spLocks/>
          </p:cNvSpPr>
          <p:nvPr/>
        </p:nvSpPr>
        <p:spPr>
          <a:xfrm>
            <a:off x="628650" y="83975"/>
            <a:ext cx="7886700" cy="587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Resonator bandwidth &lt; revolution frequency</a:t>
            </a:r>
            <a:endParaRPr lang="en-US" sz="32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16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76" y="671804"/>
            <a:ext cx="6034423" cy="5430980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53305" y="6314512"/>
            <a:ext cx="8899521" cy="367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Here one coupled bunch line falls on top of the resonance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05" y="1345195"/>
            <a:ext cx="3583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Resonator impedance (line)</a:t>
            </a:r>
          </a:p>
          <a:p>
            <a:r>
              <a:rPr lang="en-US" dirty="0" smtClean="0"/>
              <a:t>Coupled bunches modes lines (dots)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6145" y="3153165"/>
                <a:ext cx="219560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=938.492</m:t>
                      </m:r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𝑀𝐻𝑧</m:t>
                      </m:r>
                    </m:oMath>
                  </m:oMathPara>
                </a14:m>
                <a:endParaRPr lang="en-US" dirty="0" smtClean="0">
                  <a:solidFill>
                    <a:schemeClr val="accent5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=25000</m:t>
                      </m:r>
                    </m:oMath>
                  </m:oMathPara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5" y="3153165"/>
                <a:ext cx="2195601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833" b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305" y="4366430"/>
                <a:ext cx="2596480" cy="829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Resonator bandwidth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37.5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5" y="4366430"/>
                <a:ext cx="2596480" cy="829073"/>
              </a:xfrm>
              <a:prstGeom prst="rect">
                <a:avLst/>
              </a:prstGeom>
              <a:blipFill rotWithShape="0">
                <a:blip r:embed="rId5"/>
                <a:stretch>
                  <a:fillRect l="-2113" t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305" y="2232946"/>
                <a:ext cx="34526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 resonance frequency is shifted</a:t>
                </a:r>
                <a:br>
                  <a:rPr lang="en-US" dirty="0" smtClean="0"/>
                </a:br>
                <a:r>
                  <a:rPr lang="en-US" dirty="0" smtClean="0"/>
                  <a:t>by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0.18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=−7.8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𝑘𝐻𝑧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5" y="2232946"/>
                <a:ext cx="3452676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1590" t="-4717" r="-10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/>
          <p:cNvSpPr txBox="1">
            <a:spLocks/>
          </p:cNvSpPr>
          <p:nvPr/>
        </p:nvSpPr>
        <p:spPr>
          <a:xfrm>
            <a:off x="628650" y="83975"/>
            <a:ext cx="7886700" cy="587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Resonator bandwidth &lt; revolution frequency</a:t>
            </a:r>
            <a:endParaRPr lang="en-US" sz="32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21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975"/>
            <a:ext cx="7886700" cy="587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the two cases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00063" y="1614864"/>
                <a:ext cx="8143874" cy="376149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Depending on the resonator bandwidth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b="1" dirty="0" smtClean="0"/>
                  <a:t>If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 smtClean="0"/>
                  <a:t> the resonance covers multiple coupled bunch lines</a:t>
                </a:r>
              </a:p>
              <a:p>
                <a:pPr lvl="2"/>
                <a:r>
                  <a:rPr lang="en-US" dirty="0" smtClean="0"/>
                  <a:t>Most of the growth rate given by the negative lines is compensated by the damping provided by the positive lines</a:t>
                </a:r>
              </a:p>
              <a:p>
                <a:pPr lvl="1"/>
                <a:r>
                  <a:rPr lang="en-US" b="1" dirty="0"/>
                  <a:t>If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 smtClean="0"/>
                  <a:t> the resonance can:</a:t>
                </a:r>
                <a:endParaRPr lang="en-US" dirty="0"/>
              </a:p>
              <a:p>
                <a:pPr lvl="2"/>
                <a:r>
                  <a:rPr lang="en-US" dirty="0" smtClean="0"/>
                  <a:t>Cover two lines, both having the same amplitude: the growth rate is compensated by the damping</a:t>
                </a:r>
              </a:p>
              <a:p>
                <a:pPr lvl="2"/>
                <a:r>
                  <a:rPr lang="en-US" dirty="0" smtClean="0"/>
                  <a:t>Cover two lines, one having a larger amplitude: the growth rate can become much larger than the damping: an instability may rise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063" y="1614864"/>
                <a:ext cx="8143874" cy="3761491"/>
              </a:xfrm>
              <a:blipFill rotWithShape="0">
                <a:blip r:embed="rId2"/>
                <a:stretch>
                  <a:fillRect l="-1347" t="-1135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99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975"/>
            <a:ext cx="7886700" cy="58782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Conclusion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09587" y="676863"/>
                <a:ext cx="8124825" cy="2407342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First studies show (for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=938.5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=1000</m:t>
                    </m:r>
                  </m:oMath>
                </a14:m>
                <a:r>
                  <a:rPr lang="en-US" sz="2000" dirty="0" smtClean="0"/>
                  <a:t>) </a:t>
                </a:r>
                <a:r>
                  <a:rPr lang="en-US" sz="2000" dirty="0" smtClean="0">
                    <a:solidFill>
                      <a:schemeClr val="accent5"/>
                    </a:solidFill>
                  </a:rPr>
                  <a:t>no impact until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m:rPr>
                        <m:sty m:val="p"/>
                      </m:rPr>
                      <a:rPr lang="el-GR" sz="20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0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Qualitative analysis show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~1000</m:t>
                    </m:r>
                  </m:oMath>
                </a14:m>
                <a:r>
                  <a:rPr lang="en-US" sz="2000" dirty="0" smtClean="0">
                    <a:solidFill>
                      <a:schemeClr val="accent5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l-GR" sz="2000" b="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000" b="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sz="2000" b="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5"/>
                    </a:solidFill>
                  </a:rPr>
                  <a:t>) shouldn’t impact </a:t>
                </a:r>
                <a:r>
                  <a:rPr lang="en-US" sz="2000" dirty="0" smtClean="0"/>
                  <a:t>transverse stability</a:t>
                </a:r>
              </a:p>
              <a:p>
                <a:r>
                  <a:rPr lang="en-US" sz="2000" dirty="0" smtClean="0"/>
                  <a:t>But </a:t>
                </a:r>
                <a:r>
                  <a:rPr lang="en-US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higher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~20000</m:t>
                    </m:r>
                  </m:oMath>
                </a14:m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,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0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0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</a:rPr>
                  <a:t>)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might drive an </a:t>
                </a:r>
                <a:r>
                  <a:rPr lang="en-US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instability</a:t>
                </a:r>
                <a:r>
                  <a:rPr lang="en-US" sz="2000" dirty="0" smtClean="0"/>
                  <a:t>, with a sensibility on the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resonance frequency</a:t>
                </a:r>
                <a:endParaRPr lang="en-US" sz="1800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7" y="676863"/>
                <a:ext cx="8124825" cy="2407342"/>
              </a:xfrm>
              <a:blipFill rotWithShape="0">
                <a:blip r:embed="rId2"/>
                <a:stretch>
                  <a:fillRect l="-676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28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3084205"/>
            <a:ext cx="7886700" cy="587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Next steps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509588" y="3697138"/>
                <a:ext cx="8124825" cy="29751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smtClean="0"/>
                  <a:t>Check the corresponding </a:t>
                </a:r>
                <a:r>
                  <a:rPr lang="en-US" sz="2000" dirty="0" smtClean="0">
                    <a:solidFill>
                      <a:schemeClr val="accent5"/>
                    </a:solidFill>
                  </a:rPr>
                  <a:t>single bunch stability </a:t>
                </a:r>
                <a:r>
                  <a:rPr lang="en-US" sz="2000" dirty="0" smtClean="0"/>
                  <a:t>margins (effect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000" dirty="0" smtClean="0"/>
                  <a:t>)</a:t>
                </a:r>
              </a:p>
              <a:p>
                <a:r>
                  <a:rPr lang="en-US" sz="2000" dirty="0" smtClean="0"/>
                  <a:t>Run the simulations for </a:t>
                </a:r>
                <a:r>
                  <a:rPr lang="en-US" sz="2000" dirty="0" smtClean="0">
                    <a:solidFill>
                      <a:schemeClr val="accent5"/>
                    </a:solidFill>
                  </a:rPr>
                  <a:t>4620 bunches (5ns)</a:t>
                </a:r>
              </a:p>
              <a:p>
                <a:pPr lvl="1"/>
                <a:r>
                  <a:rPr lang="en-US" sz="1800" dirty="0" smtClean="0"/>
                  <a:t>Increased total intensity should lead to higher growth rates</a:t>
                </a:r>
              </a:p>
              <a:p>
                <a:pPr lvl="1"/>
                <a:r>
                  <a:rPr lang="en-US" sz="1800" dirty="0" smtClean="0"/>
                  <a:t>Same qualitative behavior w.r.t. Q expected as line spacing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800" dirty="0" smtClean="0"/>
              </a:p>
              <a:p>
                <a:r>
                  <a:rPr lang="en-US" sz="2000" dirty="0" smtClean="0"/>
                  <a:t>Study in more detail the </a:t>
                </a:r>
                <a:r>
                  <a:rPr lang="en-US" sz="2000" dirty="0" smtClean="0">
                    <a:solidFill>
                      <a:schemeClr val="accent5"/>
                    </a:solidFill>
                  </a:rPr>
                  <a:t>coupled-bunch</a:t>
                </a:r>
                <a:r>
                  <a:rPr lang="en-US" sz="2000" dirty="0" smtClean="0"/>
                  <a:t> instability as a function of </a:t>
                </a:r>
                <a:r>
                  <a:rPr lang="en-US" sz="2000" dirty="0" smtClean="0">
                    <a:solidFill>
                      <a:schemeClr val="accent5"/>
                    </a:solidFill>
                  </a:rPr>
                  <a:t>resonator parameters</a:t>
                </a:r>
              </a:p>
              <a:p>
                <a:r>
                  <a:rPr lang="en-US" sz="2000" dirty="0"/>
                  <a:t>Implement realistic HOM with values from impedance </a:t>
                </a:r>
                <a:r>
                  <a:rPr lang="en-US" sz="2000" dirty="0" smtClean="0"/>
                  <a:t>simulations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8" y="3697138"/>
                <a:ext cx="8124825" cy="2975125"/>
              </a:xfrm>
              <a:prstGeom prst="rect">
                <a:avLst/>
              </a:prstGeom>
              <a:blipFill rotWithShape="0">
                <a:blip r:embed="rId3"/>
                <a:stretch>
                  <a:fillRect l="-676" t="-2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313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975"/>
            <a:ext cx="7886700" cy="587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962908"/>
            <a:ext cx="8258175" cy="264605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E. </a:t>
            </a:r>
            <a:r>
              <a:rPr lang="en-US" sz="2000" dirty="0" err="1" smtClean="0"/>
              <a:t>Shaposhnikova</a:t>
            </a:r>
            <a:r>
              <a:rPr lang="en-US" sz="2000" dirty="0" smtClean="0"/>
              <a:t>, </a:t>
            </a:r>
            <a:r>
              <a:rPr lang="en-US" sz="2000" i="1" dirty="0" smtClean="0"/>
              <a:t>Resonant impedances in the SPS, </a:t>
            </a:r>
            <a:r>
              <a:rPr lang="en-US" sz="2000" dirty="0" smtClean="0"/>
              <a:t>SL-Note 96-49 RF</a:t>
            </a:r>
          </a:p>
          <a:p>
            <a:r>
              <a:rPr lang="en-US" sz="2000" dirty="0" smtClean="0"/>
              <a:t>N. </a:t>
            </a:r>
            <a:r>
              <a:rPr lang="en-US" sz="2000" dirty="0" err="1" smtClean="0"/>
              <a:t>Biancacci</a:t>
            </a:r>
            <a:r>
              <a:rPr lang="en-US" sz="2000" dirty="0" smtClean="0"/>
              <a:t>, </a:t>
            </a:r>
            <a:r>
              <a:rPr lang="en-US" sz="2000" i="1" dirty="0" smtClean="0"/>
              <a:t>Impact of transverse HOM on beam stability in the HL-LHC</a:t>
            </a:r>
            <a:r>
              <a:rPr lang="en-US" sz="2000" dirty="0" smtClean="0"/>
              <a:t>, 10/12/2014</a:t>
            </a:r>
          </a:p>
          <a:p>
            <a:r>
              <a:rPr lang="en-US" sz="2000" dirty="0" smtClean="0"/>
              <a:t>R.J. </a:t>
            </a:r>
            <a:r>
              <a:rPr lang="en-US" sz="2000" dirty="0" err="1" smtClean="0"/>
              <a:t>Lauckner</a:t>
            </a:r>
            <a:r>
              <a:rPr lang="en-US" sz="2000" dirty="0" smtClean="0"/>
              <a:t> and T.P.R </a:t>
            </a:r>
            <a:r>
              <a:rPr lang="en-US" sz="2000" dirty="0" err="1" smtClean="0"/>
              <a:t>Linnecar</a:t>
            </a:r>
            <a:r>
              <a:rPr lang="en-US" sz="2000" dirty="0" smtClean="0"/>
              <a:t>, </a:t>
            </a:r>
            <a:r>
              <a:rPr lang="en-US" sz="2000" i="1" dirty="0" smtClean="0"/>
              <a:t>The transverse coupled bunch mode instability at 940MHz in the SPS</a:t>
            </a:r>
            <a:r>
              <a:rPr lang="en-US" sz="2000" dirty="0" smtClean="0"/>
              <a:t>, 03/09/1980</a:t>
            </a:r>
          </a:p>
          <a:p>
            <a:r>
              <a:rPr lang="en-US" sz="2000" dirty="0" err="1" smtClean="0"/>
              <a:t>K.Y.Ng</a:t>
            </a:r>
            <a:r>
              <a:rPr lang="en-US" sz="2000" dirty="0"/>
              <a:t>, </a:t>
            </a:r>
            <a:r>
              <a:rPr lang="en-US" sz="2000" i="1" dirty="0"/>
              <a:t>Coupling Impedances and Beam </a:t>
            </a:r>
            <a:r>
              <a:rPr lang="en-US" sz="2000" i="1" dirty="0" smtClean="0"/>
              <a:t>Instabilities in </a:t>
            </a:r>
            <a:r>
              <a:rPr lang="en-US" sz="2000" i="1" dirty="0"/>
              <a:t>Accelerator </a:t>
            </a:r>
            <a:r>
              <a:rPr lang="en-US" sz="2000" i="1" dirty="0" smtClean="0"/>
              <a:t>Rings, </a:t>
            </a:r>
            <a:r>
              <a:rPr lang="en-US" sz="2000" dirty="0" smtClean="0"/>
              <a:t>2015</a:t>
            </a:r>
            <a:endParaRPr lang="en-US" sz="2000" i="1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6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975"/>
            <a:ext cx="7886700" cy="587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3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945308"/>
            <a:ext cx="7886700" cy="537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3"/>
                </a:solidFill>
              </a:rPr>
              <a:t>Stability simulations results for the SPS impedance model in presence of a transverse resonator</a:t>
            </a:r>
          </a:p>
          <a:p>
            <a:endParaRPr lang="en-US" dirty="0" smtClean="0">
              <a:solidFill>
                <a:schemeClr val="accent3"/>
              </a:solidFill>
            </a:endParaRPr>
          </a:p>
          <a:p>
            <a:r>
              <a:rPr lang="en-US" dirty="0" smtClean="0">
                <a:solidFill>
                  <a:schemeClr val="accent3"/>
                </a:solidFill>
              </a:rPr>
              <a:t>Sensitivity to the resonator parameters</a:t>
            </a:r>
          </a:p>
          <a:p>
            <a:endParaRPr lang="en-US" dirty="0" smtClean="0">
              <a:solidFill>
                <a:schemeClr val="accent3"/>
              </a:solidFill>
            </a:endParaRPr>
          </a:p>
          <a:p>
            <a:r>
              <a:rPr lang="en-US" dirty="0" smtClean="0">
                <a:solidFill>
                  <a:schemeClr val="accent3"/>
                </a:solidFill>
              </a:rPr>
              <a:t>Conclusion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1707735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975"/>
            <a:ext cx="7886700" cy="587829"/>
          </a:xfrm>
        </p:spPr>
        <p:txBody>
          <a:bodyPr>
            <a:normAutofit fontScale="90000"/>
          </a:bodyPr>
          <a:lstStyle/>
          <a:p>
            <a:r>
              <a:rPr lang="en-US" dirty="0"/>
              <a:t>Stability simulations </a:t>
            </a:r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41" y="478453"/>
            <a:ext cx="6708717" cy="521789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5951827"/>
            <a:ext cx="7886700" cy="72043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Growth rate linear with beam intensity, shunt impedance threshold is not changed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5307" y="1464906"/>
            <a:ext cx="334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</a:rPr>
              <a:t>Nb</a:t>
            </a:r>
            <a:r>
              <a:rPr lang="en-US" dirty="0" smtClean="0">
                <a:solidFill>
                  <a:schemeClr val="accent5"/>
                </a:solidFill>
              </a:rPr>
              <a:t>=1e11 Baseline value: 2600 s</a:t>
            </a:r>
            <a:r>
              <a:rPr lang="en-US" baseline="30000" dirty="0" smtClean="0">
                <a:solidFill>
                  <a:schemeClr val="accent5"/>
                </a:solidFill>
              </a:rPr>
              <a:t>-1</a:t>
            </a:r>
            <a:endParaRPr lang="en-US" baseline="30000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5307" y="1001965"/>
            <a:ext cx="327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Nb</a:t>
            </a:r>
            <a:r>
              <a:rPr lang="en-US" dirty="0" smtClean="0">
                <a:solidFill>
                  <a:srgbClr val="FF0000"/>
                </a:solidFill>
              </a:rPr>
              <a:t>=2e11 Baseline value: 5000 s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18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975"/>
            <a:ext cx="7886700" cy="587829"/>
          </a:xfrm>
        </p:spPr>
        <p:txBody>
          <a:bodyPr>
            <a:normAutofit fontScale="90000"/>
          </a:bodyPr>
          <a:lstStyle/>
          <a:p>
            <a:r>
              <a:rPr lang="en-US" dirty="0"/>
              <a:t>Stability simulations </a:t>
            </a:r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41" y="478453"/>
            <a:ext cx="6708717" cy="52178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5883563"/>
                <a:ext cx="7886700" cy="769823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For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=938.5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dirty="0" smtClean="0"/>
                  <a:t>, Q=10000) the effect of the resonator starts to be seen at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5883563"/>
                <a:ext cx="7886700" cy="769823"/>
              </a:xfrm>
              <a:blipFill rotWithShape="0">
                <a:blip r:embed="rId3"/>
                <a:stretch>
                  <a:fillRect l="-850" t="-5556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135307" y="1464906"/>
            <a:ext cx="334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</a:rPr>
              <a:t>Nb</a:t>
            </a:r>
            <a:r>
              <a:rPr lang="en-US" dirty="0" smtClean="0">
                <a:solidFill>
                  <a:schemeClr val="accent5"/>
                </a:solidFill>
              </a:rPr>
              <a:t>=1e11 Baseline value: 2600 s</a:t>
            </a:r>
            <a:r>
              <a:rPr lang="en-US" baseline="30000" dirty="0" smtClean="0">
                <a:solidFill>
                  <a:schemeClr val="accent5"/>
                </a:solidFill>
              </a:rPr>
              <a:t>-1</a:t>
            </a:r>
            <a:endParaRPr lang="en-US" baseline="30000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5307" y="1001965"/>
            <a:ext cx="327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Nb</a:t>
            </a:r>
            <a:r>
              <a:rPr lang="en-US" dirty="0" smtClean="0">
                <a:solidFill>
                  <a:srgbClr val="FF0000"/>
                </a:solidFill>
              </a:rPr>
              <a:t>=2e11 Baseline value: 5000 s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74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975"/>
            <a:ext cx="7886700" cy="587829"/>
          </a:xfrm>
        </p:spPr>
        <p:txBody>
          <a:bodyPr>
            <a:normAutofit fontScale="90000"/>
          </a:bodyPr>
          <a:lstStyle/>
          <a:p>
            <a:r>
              <a:rPr lang="en-US" dirty="0"/>
              <a:t>Theory considerations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76" y="671804"/>
            <a:ext cx="6034424" cy="5430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05" y="1345195"/>
            <a:ext cx="3583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Resonator impedance (line)</a:t>
            </a:r>
          </a:p>
          <a:p>
            <a:r>
              <a:rPr lang="en-US" dirty="0" smtClean="0"/>
              <a:t>Coupled bunches modes lines (dots)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305" y="2203252"/>
                <a:ext cx="197477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=938.5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𝑀𝐻𝑧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5" y="2203252"/>
                <a:ext cx="1974771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926" b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305" y="3488206"/>
                <a:ext cx="2762359" cy="829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Resonator bandwidth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=938.5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5" y="3488206"/>
                <a:ext cx="2762359" cy="829073"/>
              </a:xfrm>
              <a:prstGeom prst="rect">
                <a:avLst/>
              </a:prstGeom>
              <a:blipFill rotWithShape="0">
                <a:blip r:embed="rId4"/>
                <a:stretch>
                  <a:fillRect l="-1987" t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1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975"/>
            <a:ext cx="7886700" cy="587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945308"/>
            <a:ext cx="8029575" cy="5374530"/>
          </a:xfrm>
        </p:spPr>
        <p:txBody>
          <a:bodyPr>
            <a:normAutofit/>
          </a:bodyPr>
          <a:lstStyle/>
          <a:p>
            <a:r>
              <a:rPr lang="en-US" dirty="0" smtClean="0"/>
              <a:t>Need to reduce the 620MHz longitudinal HOM</a:t>
            </a:r>
          </a:p>
          <a:p>
            <a:endParaRPr lang="en-US" dirty="0" smtClean="0"/>
          </a:p>
          <a:p>
            <a:r>
              <a:rPr lang="en-US" dirty="0" smtClean="0"/>
              <a:t>Doing so might modify the 940MHz transverse HOM</a:t>
            </a:r>
          </a:p>
          <a:p>
            <a:endParaRPr lang="en-US" dirty="0" smtClean="0"/>
          </a:p>
          <a:p>
            <a:r>
              <a:rPr lang="en-US" dirty="0" smtClean="0"/>
              <a:t>We want to assess the transverse stability margin if this mode grows when optimizing the 620MHz HOM</a:t>
            </a:r>
          </a:p>
          <a:p>
            <a:endParaRPr lang="en-US" dirty="0" smtClean="0"/>
          </a:p>
          <a:p>
            <a:r>
              <a:rPr lang="en-US" dirty="0" smtClean="0"/>
              <a:t>Method: stability simulations and analytical considerations on the sensitivity to resonator parameters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6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975"/>
            <a:ext cx="7886700" cy="587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5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945308"/>
            <a:ext cx="7886700" cy="537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3"/>
                </a:solidFill>
              </a:rPr>
              <a:t>Introduction</a:t>
            </a:r>
          </a:p>
          <a:p>
            <a:endParaRPr lang="en-US" dirty="0" smtClean="0"/>
          </a:p>
          <a:p>
            <a:r>
              <a:rPr lang="en-US" dirty="0" smtClean="0"/>
              <a:t>Stability simulations results for the SPS impedance model in presence of a transverse resonator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3"/>
                </a:solidFill>
              </a:rPr>
              <a:t>Sensitivity to the resonator parameters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3"/>
                </a:solidFill>
              </a:rPr>
              <a:t>Conclusion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147350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975"/>
            <a:ext cx="7886700" cy="587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Stability simulations parameters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35808"/>
                <a:ext cx="8106788" cy="5374530"/>
              </a:xfrm>
            </p:spPr>
            <p:txBody>
              <a:bodyPr/>
              <a:lstStyle/>
              <a:p>
                <a:r>
                  <a:rPr lang="en-US" dirty="0" smtClean="0"/>
                  <a:t>SPS impedance model (without 200MHz cavities) + transverse resonator</a:t>
                </a:r>
              </a:p>
              <a:p>
                <a:r>
                  <a:rPr lang="en-US" dirty="0" smtClean="0"/>
                  <a:t>Resonator parameters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=938.5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Q=1000 (E. </a:t>
                </a:r>
                <a:r>
                  <a:rPr lang="en-US" dirty="0" err="1" smtClean="0"/>
                  <a:t>Shaposhnikova</a:t>
                </a:r>
                <a:r>
                  <a:rPr lang="en-US" i="1" dirty="0" smtClean="0"/>
                  <a:t>, </a:t>
                </a:r>
                <a:r>
                  <a:rPr lang="en-US" dirty="0"/>
                  <a:t>SL-Note 96-49 </a:t>
                </a:r>
                <a:r>
                  <a:rPr lang="en-US" dirty="0" smtClean="0"/>
                  <a:t>RF)</a:t>
                </a:r>
              </a:p>
              <a:p>
                <a:pPr lvl="1"/>
                <a:r>
                  <a:rPr lang="en-US" dirty="0" smtClean="0"/>
                  <a:t>Scan in shunt impedance: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Growth rates obtained with DELPHI </a:t>
                </a:r>
              </a:p>
              <a:p>
                <a:pPr lvl="1"/>
                <a:r>
                  <a:rPr lang="en-US" dirty="0" smtClean="0"/>
                  <a:t>Vertical plane</a:t>
                </a:r>
              </a:p>
              <a:p>
                <a:pPr lvl="1"/>
                <a:r>
                  <a:rPr lang="en-US" dirty="0"/>
                  <a:t>924 bunches (25ns spacing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Single bunch intensity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𝑝𝑝𝑏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Zero chromaticity, no damper (conservative parameters)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35808"/>
                <a:ext cx="8106788" cy="5374530"/>
              </a:xfrm>
              <a:blipFill rotWithShape="0">
                <a:blip r:embed="rId3"/>
                <a:stretch>
                  <a:fillRect l="-1353" t="-1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98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975"/>
            <a:ext cx="7886700" cy="587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Stability simulations parameters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802433"/>
                <a:ext cx="7886700" cy="5374530"/>
              </a:xfrm>
            </p:spPr>
            <p:txBody>
              <a:bodyPr/>
              <a:lstStyle/>
              <a:p>
                <a:r>
                  <a:rPr lang="en-US" dirty="0" smtClean="0"/>
                  <a:t>Impedance model (without 200MHz cavities) + Resonator</a:t>
                </a:r>
              </a:p>
              <a:p>
                <a:r>
                  <a:rPr lang="en-US" dirty="0" smtClean="0"/>
                  <a:t>Resonator parameters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=938.5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dirty="0" smtClean="0"/>
                  <a:t>, Q=1000</a:t>
                </a:r>
              </a:p>
              <a:p>
                <a:pPr lvl="1"/>
                <a:r>
                  <a:rPr lang="en-US" dirty="0" smtClean="0"/>
                  <a:t>Scan in shunt impedance: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Growth rates obtained with DELPHI</a:t>
                </a:r>
              </a:p>
              <a:p>
                <a:pPr lvl="1"/>
                <a:r>
                  <a:rPr lang="en-US" dirty="0" smtClean="0"/>
                  <a:t>Single bunch intensity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𝑝𝑝𝑏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924 bunches (25ns spacing)</a:t>
                </a:r>
              </a:p>
              <a:p>
                <a:pPr lvl="1"/>
                <a:r>
                  <a:rPr lang="en-US" dirty="0" smtClean="0"/>
                  <a:t>Zero chromaticity, no damper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802433"/>
                <a:ext cx="7886700" cy="5374530"/>
              </a:xfrm>
              <a:blipFill rotWithShape="0">
                <a:blip r:embed="rId2"/>
                <a:stretch>
                  <a:fillRect l="-1391" t="-1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7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84" y="984542"/>
            <a:ext cx="6761790" cy="525917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343932" y="1621806"/>
            <a:ext cx="742668" cy="716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Re(Z)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Im</a:t>
            </a:r>
            <a:r>
              <a:rPr lang="en-US" dirty="0" smtClean="0">
                <a:solidFill>
                  <a:srgbClr val="FF0000"/>
                </a:solidFill>
              </a:rPr>
              <a:t>(Z)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1334" y="1604021"/>
            <a:ext cx="363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Impedance model without resonator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4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975"/>
            <a:ext cx="7886700" cy="587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Stability simulations parameters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802433"/>
                <a:ext cx="7886700" cy="5374530"/>
              </a:xfrm>
            </p:spPr>
            <p:txBody>
              <a:bodyPr/>
              <a:lstStyle/>
              <a:p>
                <a:r>
                  <a:rPr lang="en-US" dirty="0" smtClean="0"/>
                  <a:t>Impedance model (without 200MHz cavities) + Resonator</a:t>
                </a:r>
              </a:p>
              <a:p>
                <a:r>
                  <a:rPr lang="en-US" dirty="0" smtClean="0"/>
                  <a:t>Resonator parameters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=938.5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dirty="0" smtClean="0"/>
                  <a:t>, Q=1000</a:t>
                </a:r>
              </a:p>
              <a:p>
                <a:pPr lvl="1"/>
                <a:r>
                  <a:rPr lang="en-US" dirty="0" smtClean="0"/>
                  <a:t>Scan in shunt impedance: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Growth rates obtained with DELPHI</a:t>
                </a:r>
              </a:p>
              <a:p>
                <a:pPr lvl="1"/>
                <a:r>
                  <a:rPr lang="en-US" dirty="0" smtClean="0"/>
                  <a:t>Single bunch intensity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𝑝𝑝𝑏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924 bunches (25ns spacing)</a:t>
                </a:r>
              </a:p>
              <a:p>
                <a:pPr lvl="1"/>
                <a:r>
                  <a:rPr lang="en-US" dirty="0" smtClean="0"/>
                  <a:t>Zero chromaticity, no damper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802433"/>
                <a:ext cx="7886700" cy="5374530"/>
              </a:xfrm>
              <a:blipFill rotWithShape="0">
                <a:blip r:embed="rId3"/>
                <a:stretch>
                  <a:fillRect l="-1391" t="-1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191947" y="920633"/>
            <a:ext cx="6760106" cy="5317065"/>
            <a:chOff x="1824118" y="1553696"/>
            <a:chExt cx="5495764" cy="42744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118" y="1553696"/>
              <a:ext cx="5495764" cy="427448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527705" y="2024741"/>
                  <a:ext cx="1428979" cy="6659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=10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m:rPr>
                            <m:sty m:val="p"/>
                          </m:rPr>
                          <a:rPr lang="el-G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1400" dirty="0" smtClean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=938.5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𝑀𝐻𝑧</m:t>
                      </m:r>
                    </m:oMath>
                  </a14:m>
                  <a:r>
                    <a:rPr lang="en-US" sz="1400" dirty="0"/>
                    <a:t> </a:t>
                  </a:r>
                  <a:endParaRPr lang="en-US" sz="1400" dirty="0" smtClean="0"/>
                </a:p>
                <a:p>
                  <a:r>
                    <a:rPr lang="en-US" sz="1400" dirty="0" smtClean="0"/>
                    <a:t>Q=1000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7705" y="2024741"/>
                  <a:ext cx="1428979" cy="6659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0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6205757" y="2044341"/>
              <a:ext cx="6695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Re(Z)</a:t>
              </a:r>
            </a:p>
            <a:p>
              <a:r>
                <a:rPr lang="en-US" dirty="0" err="1" smtClean="0">
                  <a:solidFill>
                    <a:srgbClr val="FF0000"/>
                  </a:solidFill>
                </a:rPr>
                <a:t>Im</a:t>
              </a:r>
              <a:r>
                <a:rPr lang="en-US" dirty="0" smtClean="0">
                  <a:solidFill>
                    <a:srgbClr val="FF0000"/>
                  </a:solidFill>
                </a:rPr>
                <a:t>(Z)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975"/>
            <a:ext cx="7886700" cy="587829"/>
          </a:xfrm>
        </p:spPr>
        <p:txBody>
          <a:bodyPr>
            <a:normAutofit fontScale="90000"/>
          </a:bodyPr>
          <a:lstStyle/>
          <a:p>
            <a:r>
              <a:rPr lang="en-US" dirty="0"/>
              <a:t>Stability simulations </a:t>
            </a:r>
            <a:r>
              <a:rPr lang="en-US" dirty="0" smtClean="0"/>
              <a:t>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5883563"/>
                <a:ext cx="7886700" cy="769823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=938.5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dirty="0" smtClean="0"/>
                  <a:t> and Q=1000 the effect of the resonator starts to be seen at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5883563"/>
                <a:ext cx="7886700" cy="769823"/>
              </a:xfrm>
              <a:blipFill rotWithShape="0">
                <a:blip r:embed="rId2"/>
                <a:stretch>
                  <a:fillRect l="-850" t="-5556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2017-03-02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E3DC-1C2D-4759-B45D-F4C6951412D4}" type="slidenum">
              <a:rPr lang="en-US" smtClean="0"/>
              <a:t>9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90" y="377889"/>
            <a:ext cx="7168420" cy="557543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214025" y="992221"/>
            <a:ext cx="0" cy="3151762"/>
          </a:xfrm>
          <a:prstGeom prst="line">
            <a:avLst/>
          </a:prstGeom>
          <a:ln w="2540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759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1838</TotalTime>
  <Words>920</Words>
  <Application>Microsoft Office PowerPoint</Application>
  <PresentationFormat>On-screen Show (4:3)</PresentationFormat>
  <Paragraphs>364</Paragraphs>
  <Slides>32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Office Theme</vt:lpstr>
      <vt:lpstr>200MHz cavities HOM impact on transverse stability</vt:lpstr>
      <vt:lpstr>Outline</vt:lpstr>
      <vt:lpstr>Outline</vt:lpstr>
      <vt:lpstr>Introduction</vt:lpstr>
      <vt:lpstr>Outline</vt:lpstr>
      <vt:lpstr>Stability simulations parameters</vt:lpstr>
      <vt:lpstr>Stability simulations parameters</vt:lpstr>
      <vt:lpstr>Stability simulations parameters</vt:lpstr>
      <vt:lpstr>Stability simulations results</vt:lpstr>
      <vt:lpstr>Outline</vt:lpstr>
      <vt:lpstr>Sacherer formula</vt:lpstr>
      <vt:lpstr>Sacherer formula</vt:lpstr>
      <vt:lpstr>Sacherer formula</vt:lpstr>
      <vt:lpstr>Sacherer formula</vt:lpstr>
      <vt:lpstr>Sacherer formula</vt:lpstr>
      <vt:lpstr>Sacherer formula</vt:lpstr>
      <vt:lpstr>Sacherer formula</vt:lpstr>
      <vt:lpstr>Sacherer formula</vt:lpstr>
      <vt:lpstr>Sacherer formula</vt:lpstr>
      <vt:lpstr>Sacherer formula</vt:lpstr>
      <vt:lpstr>Sacherer formula</vt:lpstr>
      <vt:lpstr>Sacherer formula</vt:lpstr>
      <vt:lpstr>Sacherer formula</vt:lpstr>
      <vt:lpstr>Resonator bandwidth &gt; revolution frequency</vt:lpstr>
      <vt:lpstr>PowerPoint Presentation</vt:lpstr>
      <vt:lpstr>PowerPoint Presentation</vt:lpstr>
      <vt:lpstr>Summary of the two cases</vt:lpstr>
      <vt:lpstr>Conclusion</vt:lpstr>
      <vt:lpstr>References</vt:lpstr>
      <vt:lpstr>Stability simulations results</vt:lpstr>
      <vt:lpstr>Stability simulations results</vt:lpstr>
      <vt:lpstr>Theory considerations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229</cp:revision>
  <dcterms:created xsi:type="dcterms:W3CDTF">2017-02-28T14:48:30Z</dcterms:created>
  <dcterms:modified xsi:type="dcterms:W3CDTF">2017-03-02T16:22:27Z</dcterms:modified>
</cp:coreProperties>
</file>