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88" r:id="rId2"/>
    <p:sldId id="420" r:id="rId3"/>
    <p:sldId id="423" r:id="rId4"/>
    <p:sldId id="400" r:id="rId5"/>
    <p:sldId id="401" r:id="rId6"/>
    <p:sldId id="402" r:id="rId7"/>
    <p:sldId id="403" r:id="rId8"/>
    <p:sldId id="411" r:id="rId9"/>
    <p:sldId id="405" r:id="rId10"/>
    <p:sldId id="410" r:id="rId11"/>
    <p:sldId id="424" r:id="rId12"/>
    <p:sldId id="398" r:id="rId13"/>
    <p:sldId id="399" r:id="rId14"/>
    <p:sldId id="395" r:id="rId15"/>
    <p:sldId id="412" r:id="rId16"/>
    <p:sldId id="413" r:id="rId17"/>
    <p:sldId id="414" r:id="rId18"/>
    <p:sldId id="396" r:id="rId19"/>
    <p:sldId id="426" r:id="rId20"/>
    <p:sldId id="427" r:id="rId21"/>
    <p:sldId id="428" r:id="rId22"/>
    <p:sldId id="397" r:id="rId23"/>
    <p:sldId id="406" r:id="rId24"/>
    <p:sldId id="409" r:id="rId25"/>
    <p:sldId id="408" r:id="rId26"/>
    <p:sldId id="421" r:id="rId27"/>
    <p:sldId id="417" r:id="rId28"/>
    <p:sldId id="418" r:id="rId29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D596"/>
    <a:srgbClr val="41E0F1"/>
    <a:srgbClr val="EB7DC6"/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90" autoAdjust="0"/>
    <p:restoredTop sz="95666" autoAdjust="0"/>
  </p:normalViewPr>
  <p:slideViewPr>
    <p:cSldViewPr snapToGrid="0">
      <p:cViewPr varScale="1">
        <p:scale>
          <a:sx n="101" d="100"/>
          <a:sy n="101" d="100"/>
        </p:scale>
        <p:origin x="132" y="594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6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03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33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06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58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82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76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41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99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94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76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25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21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25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49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39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258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21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491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25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1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57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30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36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24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1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8911-81DF-40FF-B8C3-F5DDD91B14CE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2B91-5CEF-4B98-A74C-802504CDABF2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BE6-FC89-41EE-B231-28A4E3C16F1C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51E6-15AF-4B42-8DBD-377A1D01E9B6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F7EF-7F45-4446-8E0A-8A62475A4F52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9D7-AD75-40F7-8E08-8A1773C06D56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8-A4DE-4853-85A5-4FF8272B33EF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F0F-7106-431D-A2BE-908BBED6AE24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53F6-38FD-464C-B1D2-D4CCB228DC18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4CD9-55F3-44E2-8064-A3C11C15E617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2082-693E-4A0E-BD59-95766A750A6C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95AC-357D-48FA-AB7B-73D794C89959}" type="datetime1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6795"/>
            <a:ext cx="7772400" cy="3235380"/>
          </a:xfr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sz="4800" b="1" dirty="0" smtClean="0"/>
              <a:t>Beam stability after LS2 and 630 MHz HOM</a:t>
            </a:r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2700" b="1" dirty="0" smtClean="0">
                <a:solidFill>
                  <a:schemeClr val="bg1"/>
                </a:solidFill>
              </a:rPr>
              <a:t>s</a:t>
            </a:r>
            <a:r>
              <a:rPr lang="en-GB" sz="5400" smtClean="0"/>
              <a:t/>
            </a:r>
            <a:br>
              <a:rPr lang="en-GB" sz="5400" smtClean="0"/>
            </a:br>
            <a:r>
              <a:rPr lang="en-GB" sz="3100" smtClean="0"/>
              <a:t>2</a:t>
            </a:r>
            <a:r>
              <a:rPr lang="en-GB" sz="3100" baseline="30000" smtClean="0"/>
              <a:t>nd</a:t>
            </a:r>
            <a:r>
              <a:rPr lang="en-GB" sz="3100" smtClean="0"/>
              <a:t> of March 2017</a:t>
            </a:r>
            <a:endParaRPr lang="en-US" sz="31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746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J. Repond, E. Shaposhnikova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1728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657600"/>
            <a:ext cx="3413760" cy="2560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2286000"/>
            <a:ext cx="5120640" cy="38404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6747" y="1128201"/>
            <a:ext cx="36576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ominal bunch length (1.65 ns).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Spread in positive direction only (see label) </a:t>
            </a:r>
            <a:r>
              <a:rPr lang="en-US" dirty="0" smtClean="0">
                <a:sym typeface="Wingdings" panose="05000000000000000000" pitchFamily="2" charset="2"/>
              </a:rPr>
              <a:t> damping by factor 3 recovered.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353456" y="2660754"/>
            <a:ext cx="2271010" cy="1768839"/>
          </a:xfrm>
          <a:prstGeom prst="straightConnector1">
            <a:avLst/>
          </a:prstGeom>
          <a:ln>
            <a:solidFill>
              <a:srgbClr val="EB7DC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45377" y="2660754"/>
            <a:ext cx="876925" cy="816964"/>
          </a:xfrm>
          <a:prstGeom prst="straightConnector1">
            <a:avLst/>
          </a:prstGeom>
          <a:ln>
            <a:solidFill>
              <a:srgbClr val="EB7DC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Shifting and spreading of 630 MHz HOMs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497253" y="4128603"/>
            <a:ext cx="120770" cy="1207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3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Effect of 938 MHz transverse HOM coupler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9579" y="907193"/>
            <a:ext cx="8357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CST simulations show an </a:t>
            </a:r>
            <a:r>
              <a:rPr lang="fr-CH" dirty="0" err="1" smtClean="0"/>
              <a:t>enhancement</a:t>
            </a:r>
            <a:r>
              <a:rPr lang="fr-CH" dirty="0" smtClean="0"/>
              <a:t> of longitudinal HOM </a:t>
            </a:r>
            <a:r>
              <a:rPr lang="fr-CH" dirty="0" err="1" smtClean="0"/>
              <a:t>impedances</a:t>
            </a:r>
            <a:r>
              <a:rPr lang="fr-CH" dirty="0"/>
              <a:t> </a:t>
            </a:r>
            <a:r>
              <a:rPr lang="fr-CH" dirty="0" smtClean="0"/>
              <a:t>due to  installation of the transverse 938 MHz HOM coupler.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914 MHz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modified</a:t>
            </a:r>
            <a:r>
              <a:rPr lang="fr-CH" dirty="0" smtClean="0"/>
              <a:t> </a:t>
            </a:r>
            <a:r>
              <a:rPr lang="fr-CH" dirty="0"/>
              <a:t>by </a:t>
            </a:r>
            <a:r>
              <a:rPr lang="fr-CH" dirty="0" smtClean="0"/>
              <a:t>a factor </a:t>
            </a:r>
            <a:r>
              <a:rPr lang="fr-CH" dirty="0"/>
              <a:t>6.6 </a:t>
            </a:r>
            <a:r>
              <a:rPr lang="fr-CH" dirty="0" smtClean="0"/>
              <a:t>and </a:t>
            </a:r>
            <a:r>
              <a:rPr lang="fr-CH" dirty="0"/>
              <a:t>630 </a:t>
            </a:r>
            <a:r>
              <a:rPr lang="fr-CH" dirty="0" smtClean="0"/>
              <a:t>MHz by 0.68 </a:t>
            </a:r>
            <a:r>
              <a:rPr lang="fr-CH" dirty="0"/>
              <a:t>(</a:t>
            </a:r>
            <a:r>
              <a:rPr lang="fr-CH" dirty="0" err="1"/>
              <a:t>keeping</a:t>
            </a:r>
            <a:r>
              <a:rPr lang="fr-CH" dirty="0"/>
              <a:t> R/Q </a:t>
            </a:r>
            <a:r>
              <a:rPr lang="fr-CH" dirty="0" smtClean="0"/>
              <a:t>constant).</a:t>
            </a:r>
            <a:endParaRPr lang="fr-CH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" t="4815" r="6019" b="3893"/>
          <a:stretch/>
        </p:blipFill>
        <p:spPr>
          <a:xfrm>
            <a:off x="757003" y="2772901"/>
            <a:ext cx="6992912" cy="35517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995" y="4741428"/>
            <a:ext cx="1518447" cy="67191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4068377" y="4684426"/>
            <a:ext cx="359421" cy="55393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024493" y="4537104"/>
            <a:ext cx="413949" cy="60758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r="6133"/>
          <a:stretch/>
        </p:blipFill>
        <p:spPr>
          <a:xfrm>
            <a:off x="2532718" y="2909371"/>
            <a:ext cx="2893167" cy="1620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6414"/>
          <a:stretch/>
        </p:blipFill>
        <p:spPr>
          <a:xfrm>
            <a:off x="5701652" y="2711474"/>
            <a:ext cx="2924492" cy="165463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236619" y="5563432"/>
            <a:ext cx="171720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SINGLE SECTION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9436" y="6393922"/>
            <a:ext cx="1568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T. Roggen</a:t>
            </a:r>
            <a:endParaRPr lang="en-US" sz="1400" dirty="0"/>
          </a:p>
        </p:txBody>
      </p:sp>
      <p:sp>
        <p:nvSpPr>
          <p:cNvPr id="2" name="Right Arrow 1"/>
          <p:cNvSpPr/>
          <p:nvPr/>
        </p:nvSpPr>
        <p:spPr>
          <a:xfrm rot="19336455">
            <a:off x="3623825" y="2948851"/>
            <a:ext cx="578581" cy="9529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19378" y="2643299"/>
            <a:ext cx="981359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938 MHz ON</a:t>
            </a:r>
            <a:endParaRPr lang="en-US" sz="1200" dirty="0"/>
          </a:p>
        </p:txBody>
      </p:sp>
      <p:sp>
        <p:nvSpPr>
          <p:cNvPr id="24" name="Right Arrow 23"/>
          <p:cNvSpPr/>
          <p:nvPr/>
        </p:nvSpPr>
        <p:spPr>
          <a:xfrm rot="20899205">
            <a:off x="3690010" y="3610224"/>
            <a:ext cx="578581" cy="9529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375127" y="3459651"/>
            <a:ext cx="1023037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938 MHz OFF</a:t>
            </a:r>
            <a:endParaRPr lang="en-US" sz="1200" dirty="0"/>
          </a:p>
        </p:txBody>
      </p:sp>
      <p:sp>
        <p:nvSpPr>
          <p:cNvPr id="26" name="Right Arrow 25"/>
          <p:cNvSpPr/>
          <p:nvPr/>
        </p:nvSpPr>
        <p:spPr>
          <a:xfrm rot="20474990">
            <a:off x="7260309" y="3566715"/>
            <a:ext cx="487417" cy="9409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801621" y="3414145"/>
            <a:ext cx="981359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938 MHz ON</a:t>
            </a:r>
            <a:endParaRPr lang="en-US" sz="1200" dirty="0"/>
          </a:p>
        </p:txBody>
      </p:sp>
      <p:sp>
        <p:nvSpPr>
          <p:cNvPr id="29" name="Right Arrow 28"/>
          <p:cNvSpPr/>
          <p:nvPr/>
        </p:nvSpPr>
        <p:spPr>
          <a:xfrm rot="19657251">
            <a:off x="6779937" y="2671372"/>
            <a:ext cx="578581" cy="16737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358357" y="2335683"/>
            <a:ext cx="1023037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938 MHz OFF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96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" grpId="0" animBg="1"/>
      <p:bldP spid="5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00" y="1941225"/>
            <a:ext cx="6170811" cy="4628109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 flipV="1">
            <a:off x="5501390" y="2106118"/>
            <a:ext cx="25455" cy="3856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Effect of 938 MHz HOM transverse coupler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579" y="907193"/>
            <a:ext cx="835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/>
              <a:t>Removing</a:t>
            </a:r>
            <a:r>
              <a:rPr lang="fr-CH" dirty="0"/>
              <a:t> the </a:t>
            </a:r>
            <a:r>
              <a:rPr lang="fr-CH" dirty="0" err="1"/>
              <a:t>load</a:t>
            </a:r>
            <a:r>
              <a:rPr lang="fr-CH" dirty="0"/>
              <a:t> on the 938 MHz transverse coupler </a:t>
            </a:r>
            <a:r>
              <a:rPr lang="fr-CH" dirty="0" err="1"/>
              <a:t>increases</a:t>
            </a:r>
            <a:r>
              <a:rPr lang="fr-CH" dirty="0"/>
              <a:t> the longitudinal </a:t>
            </a:r>
            <a:r>
              <a:rPr lang="fr-CH" dirty="0" err="1"/>
              <a:t>stability</a:t>
            </a:r>
            <a:r>
              <a:rPr lang="fr-CH" dirty="0"/>
              <a:t> </a:t>
            </a:r>
            <a:r>
              <a:rPr lang="fr-CH" dirty="0" err="1"/>
              <a:t>threshold</a:t>
            </a:r>
            <a:r>
              <a:rPr lang="fr-CH" dirty="0"/>
              <a:t> by </a:t>
            </a:r>
            <a:r>
              <a:rPr lang="fr-CH" dirty="0" err="1"/>
              <a:t>almost</a:t>
            </a:r>
            <a:r>
              <a:rPr lang="fr-CH" dirty="0"/>
              <a:t> 10%.</a:t>
            </a:r>
          </a:p>
        </p:txBody>
      </p:sp>
      <p:sp>
        <p:nvSpPr>
          <p:cNvPr id="13" name="Oval 12"/>
          <p:cNvSpPr/>
          <p:nvPr/>
        </p:nvSpPr>
        <p:spPr>
          <a:xfrm>
            <a:off x="5453732" y="4182194"/>
            <a:ext cx="120770" cy="1207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7309" y="862263"/>
                <a:ext cx="837498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From </a:t>
                </a:r>
                <a:r>
                  <a:rPr lang="fr-CH" dirty="0" err="1" smtClean="0"/>
                  <a:t>spreading</a:t>
                </a:r>
                <a:r>
                  <a:rPr lang="fr-CH" dirty="0" smtClean="0"/>
                  <a:t> simulations </a:t>
                </a:r>
                <a:r>
                  <a:rPr lang="fr-CH" dirty="0" smtClean="0">
                    <a:sym typeface="Wingdings" panose="05000000000000000000" pitchFamily="2" charset="2"/>
                  </a:rPr>
                  <a:t> positive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frequency</a:t>
                </a:r>
                <a:r>
                  <a:rPr lang="fr-CH" dirty="0" smtClean="0">
                    <a:sym typeface="Wingdings" panose="05000000000000000000" pitchFamily="2" charset="2"/>
                  </a:rPr>
                  <a:t> shift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seems</a:t>
                </a:r>
                <a:r>
                  <a:rPr lang="fr-CH" dirty="0" smtClean="0">
                    <a:sym typeface="Wingdings" panose="05000000000000000000" pitchFamily="2" charset="2"/>
                  </a:rPr>
                  <a:t> more favorable.</a:t>
                </a:r>
                <a:endParaRPr lang="fr-CH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err="1" smtClean="0"/>
                  <a:t>Possibility</a:t>
                </a:r>
                <a:r>
                  <a:rPr lang="fr-CH" dirty="0" smtClean="0"/>
                  <a:t> of </a:t>
                </a:r>
                <a:r>
                  <a:rPr lang="fr-CH" dirty="0" err="1" smtClean="0"/>
                  <a:t>shifting</a:t>
                </a:r>
                <a:r>
                  <a:rPr lang="fr-CH" dirty="0" smtClean="0"/>
                  <a:t> 630 MHz </a:t>
                </a:r>
                <a:r>
                  <a:rPr lang="fr-CH" dirty="0" err="1" smtClean="0"/>
                  <a:t>peak</a:t>
                </a:r>
                <a:r>
                  <a:rPr lang="fr-CH" dirty="0" smtClean="0"/>
                  <a:t> as a </a:t>
                </a:r>
                <a:r>
                  <a:rPr lang="fr-CH" dirty="0" err="1" smtClean="0"/>
                  <a:t>whole</a:t>
                </a:r>
                <a:r>
                  <a:rPr lang="fr-CH" dirty="0" smtClean="0"/>
                  <a:t> has been </a:t>
                </a:r>
                <a:r>
                  <a:rPr lang="fr-CH" dirty="0" err="1" smtClean="0"/>
                  <a:t>studied</a:t>
                </a:r>
                <a:r>
                  <a:rPr lang="fr-CH" dirty="0" smtClean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-1 MHz: </a:t>
                </a:r>
                <a:r>
                  <a:rPr lang="fr-CH" dirty="0" err="1" smtClean="0"/>
                  <a:t>same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stability</a:t>
                </a:r>
                <a:r>
                  <a:rPr lang="fr-CH" dirty="0" smtClean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+1 MHz: 7% </a:t>
                </a:r>
                <a:r>
                  <a:rPr lang="fr-CH" dirty="0" err="1" smtClean="0"/>
                  <a:t>improvement</a:t>
                </a:r>
                <a:r>
                  <a:rPr lang="fr-CH" dirty="0" smtClean="0"/>
                  <a:t> in </a:t>
                </a:r>
                <a:r>
                  <a:rPr lang="fr-CH" dirty="0" err="1" smtClean="0"/>
                  <a:t>stability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threshold</a:t>
                </a:r>
                <a:r>
                  <a:rPr lang="fr-CH" dirty="0" smtClean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-10 MHz: 11% </a:t>
                </a:r>
                <a:r>
                  <a:rPr lang="fr-CH" dirty="0" err="1" smtClean="0"/>
                  <a:t>improvement</a:t>
                </a:r>
                <a:r>
                  <a:rPr lang="fr-CH" dirty="0" smtClean="0"/>
                  <a:t> in </a:t>
                </a:r>
                <a:r>
                  <a:rPr lang="fr-CH" dirty="0" err="1" smtClean="0"/>
                  <a:t>stability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threshold</a:t>
                </a:r>
                <a:r>
                  <a:rPr lang="fr-CH" dirty="0" smtClean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+10 MHz: 50% </a:t>
                </a:r>
                <a:r>
                  <a:rPr lang="fr-CH" dirty="0" err="1" smtClean="0"/>
                  <a:t>improvement</a:t>
                </a:r>
                <a:r>
                  <a:rPr lang="fr-CH" dirty="0" smtClean="0"/>
                  <a:t> in </a:t>
                </a:r>
                <a:r>
                  <a:rPr lang="fr-CH" dirty="0" err="1" smtClean="0"/>
                  <a:t>stability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threshold</a:t>
                </a:r>
                <a:r>
                  <a:rPr lang="fr-CH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</a:rPr>
                      <m:t>=630</m:t>
                    </m:r>
                  </m:oMath>
                </a14:m>
                <a:r>
                  <a:rPr lang="fr-CH" dirty="0"/>
                  <a:t> MHz </a:t>
                </a:r>
                <a:r>
                  <a:rPr lang="fr-CH" dirty="0" err="1" smtClean="0"/>
                  <a:t>seems</a:t>
                </a:r>
                <a:r>
                  <a:rPr lang="fr-CH" dirty="0" smtClean="0"/>
                  <a:t> to </a:t>
                </a:r>
                <a:r>
                  <a:rPr lang="fr-CH" dirty="0" err="1" smtClean="0"/>
                  <a:t>be</a:t>
                </a:r>
                <a:r>
                  <a:rPr lang="fr-CH" dirty="0" smtClean="0"/>
                  <a:t> the </a:t>
                </a:r>
                <a:r>
                  <a:rPr lang="fr-CH" dirty="0" err="1" smtClean="0"/>
                  <a:t>worst</a:t>
                </a:r>
                <a:r>
                  <a:rPr lang="fr-CH" dirty="0" smtClean="0"/>
                  <a:t> case?</a:t>
                </a:r>
                <a:endParaRPr lang="fr-CH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09" y="862263"/>
                <a:ext cx="8374985" cy="2031325"/>
              </a:xfrm>
              <a:prstGeom prst="rect">
                <a:avLst/>
              </a:prstGeom>
              <a:blipFill rotWithShape="0">
                <a:blip r:embed="rId3"/>
                <a:stretch>
                  <a:fillRect l="-437" t="-1796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2033852" y="2893588"/>
            <a:ext cx="5076295" cy="3807221"/>
            <a:chOff x="1839492" y="2605177"/>
            <a:chExt cx="5250618" cy="393796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492" y="2605177"/>
              <a:ext cx="5250618" cy="3937963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5565652" y="2751827"/>
              <a:ext cx="15639" cy="3287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Shifting of 630 MHz HOM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4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14" y="4363273"/>
            <a:ext cx="2975335" cy="223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14" y="2136213"/>
            <a:ext cx="2911009" cy="2183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8432" y="3061228"/>
            <a:ext cx="52129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dirty="0" smtClean="0"/>
              <a:t>SRF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38416" y="5394845"/>
            <a:ext cx="55816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dirty="0" smtClean="0"/>
              <a:t>DRF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92565" y="1661461"/>
            <a:ext cx="123303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dirty="0" smtClean="0"/>
              <a:t>+/- 10 MHz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134336" y="4693433"/>
            <a:ext cx="2396396" cy="1872474"/>
            <a:chOff x="6345837" y="1898058"/>
            <a:chExt cx="2396396" cy="187247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237" y="1898058"/>
              <a:ext cx="2300996" cy="172574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291012" y="3524311"/>
              <a:ext cx="60144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00" dirty="0" smtClean="0"/>
                <a:t># </a:t>
              </a:r>
              <a:r>
                <a:rPr lang="fr-CH" sz="1000" dirty="0" err="1" smtClean="0"/>
                <a:t>bunch</a:t>
              </a:r>
              <a:endParaRPr lang="en-US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5955025" y="2637820"/>
              <a:ext cx="10278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00" dirty="0" err="1" smtClean="0"/>
                <a:t>Bunch</a:t>
              </a:r>
              <a:r>
                <a:rPr lang="fr-CH" sz="1000" dirty="0" smtClean="0"/>
                <a:t> </a:t>
              </a:r>
              <a:r>
                <a:rPr lang="fr-CH" sz="1000" dirty="0" err="1" smtClean="0"/>
                <a:t>length</a:t>
              </a:r>
              <a:r>
                <a:rPr lang="fr-CH" sz="1000" dirty="0" smtClean="0"/>
                <a:t> (s)</a:t>
              </a:r>
              <a:endParaRPr lang="en-US" sz="1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0442" y="4693433"/>
            <a:ext cx="2472445" cy="1848857"/>
            <a:chOff x="3950289" y="1914055"/>
            <a:chExt cx="2472445" cy="18488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1738" y="1914055"/>
              <a:ext cx="2300996" cy="172574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971512" y="3516691"/>
              <a:ext cx="60144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00" dirty="0" smtClean="0"/>
                <a:t># </a:t>
              </a:r>
              <a:r>
                <a:rPr lang="fr-CH" sz="1000" dirty="0" err="1" smtClean="0"/>
                <a:t>bunch</a:t>
              </a:r>
              <a:endParaRPr 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3515394" y="2556982"/>
              <a:ext cx="11160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00" dirty="0" err="1" smtClean="0"/>
                <a:t>Bunch</a:t>
              </a:r>
              <a:r>
                <a:rPr lang="fr-CH" sz="1000" dirty="0" smtClean="0"/>
                <a:t> position (s)</a:t>
              </a:r>
              <a:endParaRPr lang="en-US" sz="1000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29" y="2148741"/>
            <a:ext cx="3007000" cy="225525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Shifting of 630 MHz HOM (alone)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7309" y="862263"/>
            <a:ext cx="8374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Narrow down the </a:t>
            </a:r>
            <a:r>
              <a:rPr lang="fr-CH" dirty="0" err="1" smtClean="0"/>
              <a:t>problem</a:t>
            </a:r>
            <a:r>
              <a:rPr lang="fr-CH" dirty="0" smtClean="0"/>
              <a:t> to the </a:t>
            </a:r>
            <a:r>
              <a:rPr lang="fr-CH" dirty="0" err="1" smtClean="0"/>
              <a:t>impedance</a:t>
            </a:r>
            <a:r>
              <a:rPr lang="fr-CH" dirty="0" smtClean="0"/>
              <a:t> contribution </a:t>
            </a:r>
            <a:r>
              <a:rPr lang="fr-CH" dirty="0" err="1" smtClean="0"/>
              <a:t>around</a:t>
            </a:r>
            <a:r>
              <a:rPr lang="fr-CH" dirty="0" smtClean="0"/>
              <a:t> 630 MHz </a:t>
            </a:r>
            <a:r>
              <a:rPr lang="fr-CH" b="1" dirty="0" err="1" smtClean="0"/>
              <a:t>only</a:t>
            </a:r>
            <a:r>
              <a:rPr lang="fr-CH" dirty="0" smtClean="0"/>
              <a:t>.</a:t>
            </a:r>
          </a:p>
          <a:p>
            <a:pPr lvl="1"/>
            <a:r>
              <a:rPr lang="fr-CH" dirty="0" smtClean="0"/>
              <a:t>=&gt; </a:t>
            </a:r>
            <a:r>
              <a:rPr lang="fr-CH" dirty="0" err="1" smtClean="0"/>
              <a:t>Same</a:t>
            </a:r>
            <a:r>
              <a:rPr lang="fr-CH" dirty="0" smtClean="0"/>
              <a:t> </a:t>
            </a:r>
            <a:r>
              <a:rPr lang="fr-CH" dirty="0" err="1"/>
              <a:t>behavior</a:t>
            </a:r>
            <a:r>
              <a:rPr lang="fr-CH" dirty="0"/>
              <a:t> as for full </a:t>
            </a:r>
            <a:r>
              <a:rPr lang="fr-CH" dirty="0" err="1"/>
              <a:t>impedance</a:t>
            </a:r>
            <a:r>
              <a:rPr lang="fr-CH" dirty="0"/>
              <a:t> model in single and double </a:t>
            </a:r>
            <a:r>
              <a:rPr lang="fr-CH" dirty="0" smtClean="0"/>
              <a:t>RF.</a:t>
            </a:r>
          </a:p>
          <a:p>
            <a:pPr lvl="1"/>
            <a:r>
              <a:rPr lang="fr-CH" dirty="0" smtClean="0"/>
              <a:t>=&gt; </a:t>
            </a:r>
            <a:r>
              <a:rPr lang="fr-CH" dirty="0" err="1" smtClean="0"/>
              <a:t>Coupled</a:t>
            </a:r>
            <a:r>
              <a:rPr lang="fr-CH" dirty="0" smtClean="0"/>
              <a:t> </a:t>
            </a:r>
            <a:r>
              <a:rPr lang="fr-CH" dirty="0" err="1"/>
              <a:t>bunch</a:t>
            </a:r>
            <a:r>
              <a:rPr lang="fr-CH" dirty="0"/>
              <a:t> </a:t>
            </a:r>
            <a:r>
              <a:rPr lang="fr-CH" dirty="0" err="1"/>
              <a:t>instability</a:t>
            </a:r>
            <a:r>
              <a:rPr lang="fr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312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524" y="1222626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 sections</a:t>
            </a: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180183"/>
              </p:ext>
            </p:extLst>
          </p:nvPr>
        </p:nvGraphicFramePr>
        <p:xfrm>
          <a:off x="399495" y="1600799"/>
          <a:ext cx="2546073" cy="763167"/>
        </p:xfrm>
        <a:graphic>
          <a:graphicData uri="http://schemas.openxmlformats.org/drawingml/2006/table">
            <a:tbl>
              <a:tblPr firstCol="1" bandRow="1">
                <a:tableStyleId>{16D9F66E-5EB9-4882-86FB-DCBF35E3C3E4}</a:tableStyleId>
              </a:tblPr>
              <a:tblGrid>
                <a:gridCol w="848691"/>
                <a:gridCol w="848691"/>
                <a:gridCol w="848691"/>
              </a:tblGrid>
              <a:tr h="2543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fr</a:t>
                      </a:r>
                      <a:r>
                        <a:rPr lang="en-US" sz="1000" baseline="0" dirty="0" smtClean="0"/>
                        <a:t> (GHz)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0.6289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0.6299</a:t>
                      </a:r>
                      <a:endParaRPr lang="en-US" sz="1000" dirty="0"/>
                    </a:p>
                  </a:txBody>
                  <a:tcPr/>
                </a:tc>
              </a:tr>
              <a:tr h="2543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Rsh</a:t>
                      </a:r>
                      <a:r>
                        <a:rPr lang="en-US" sz="1000" dirty="0" smtClean="0"/>
                        <a:t> (</a:t>
                      </a:r>
                      <a:r>
                        <a:rPr lang="en-US" sz="1000" dirty="0" err="1" smtClean="0"/>
                        <a:t>kOhm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/>
                </a:tc>
              </a:tr>
              <a:tr h="2543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250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65524" y="2574563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 sections</a:t>
            </a:r>
            <a:endParaRPr lang="en-US" sz="16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37643"/>
              </p:ext>
            </p:extLst>
          </p:nvPr>
        </p:nvGraphicFramePr>
        <p:xfrm>
          <a:off x="399495" y="2952736"/>
          <a:ext cx="2546073" cy="763167"/>
        </p:xfrm>
        <a:graphic>
          <a:graphicData uri="http://schemas.openxmlformats.org/drawingml/2006/table">
            <a:tbl>
              <a:tblPr firstCol="1" bandRow="1">
                <a:tableStyleId>{16D9F66E-5EB9-4882-86FB-DCBF35E3C3E4}</a:tableStyleId>
              </a:tblPr>
              <a:tblGrid>
                <a:gridCol w="848691"/>
                <a:gridCol w="848691"/>
                <a:gridCol w="848691"/>
              </a:tblGrid>
              <a:tr h="2543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fr</a:t>
                      </a:r>
                      <a:r>
                        <a:rPr lang="en-US" sz="1000" baseline="0" dirty="0" smtClean="0"/>
                        <a:t> (GHz)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0.6289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0.6299</a:t>
                      </a:r>
                      <a:endParaRPr lang="en-US" sz="1000" dirty="0"/>
                    </a:p>
                  </a:txBody>
                  <a:tcPr/>
                </a:tc>
              </a:tr>
              <a:tr h="2543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Rsh</a:t>
                      </a:r>
                      <a:r>
                        <a:rPr lang="en-US" sz="1000" dirty="0" smtClean="0"/>
                        <a:t> (</a:t>
                      </a:r>
                      <a:r>
                        <a:rPr lang="en-US" sz="1000" dirty="0" err="1" smtClean="0"/>
                        <a:t>kOhm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66</a:t>
                      </a:r>
                      <a:endParaRPr lang="en-US" sz="1000" dirty="0"/>
                    </a:p>
                  </a:txBody>
                  <a:tcPr/>
                </a:tc>
              </a:tr>
              <a:tr h="2543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420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150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7" y="4158829"/>
            <a:ext cx="3007000" cy="2255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28" y="1434013"/>
            <a:ext cx="5561358" cy="41710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16756" y="6122858"/>
            <a:ext cx="52129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SRF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Shifting of 630 MHz HOM (alone)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93822" y="884539"/>
                <a:ext cx="2636812" cy="4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Colorbar: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𝑚𝑒𝑎𝑛</m:t>
                            </m:r>
                          </m:sub>
                        </m:sSub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822" y="884539"/>
                <a:ext cx="2636812" cy="495457"/>
              </a:xfrm>
              <a:prstGeom prst="rect">
                <a:avLst/>
              </a:prstGeom>
              <a:blipFill rotWithShape="0">
                <a:blip r:embed="rId5"/>
                <a:stretch>
                  <a:fillRect l="-1848"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5865962" y="1742536"/>
            <a:ext cx="94891" cy="405055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50136" y="573228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630 MHz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7" grpId="0" animBg="1"/>
      <p:bldP spid="9" grpId="0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5842" y="789614"/>
            <a:ext cx="1591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Only one resonator</a:t>
            </a:r>
            <a:endParaRPr lang="en-US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14683"/>
              </p:ext>
            </p:extLst>
          </p:nvPr>
        </p:nvGraphicFramePr>
        <p:xfrm>
          <a:off x="1152396" y="1148666"/>
          <a:ext cx="1861700" cy="763167"/>
        </p:xfrm>
        <a:graphic>
          <a:graphicData uri="http://schemas.openxmlformats.org/drawingml/2006/table">
            <a:tbl>
              <a:tblPr firstCol="1" bandRow="1">
                <a:tableStyleId>{16D9F66E-5EB9-4882-86FB-DCBF35E3C3E4}</a:tableStyleId>
              </a:tblPr>
              <a:tblGrid>
                <a:gridCol w="930850"/>
                <a:gridCol w="930850"/>
              </a:tblGrid>
              <a:tr h="2543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fr</a:t>
                      </a:r>
                      <a:r>
                        <a:rPr lang="en-US" sz="1000" baseline="0" dirty="0" smtClean="0"/>
                        <a:t> (GHz)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0.630</a:t>
                      </a:r>
                      <a:endParaRPr lang="en-US" sz="1000" dirty="0"/>
                    </a:p>
                  </a:txBody>
                  <a:tcPr/>
                </a:tc>
              </a:tr>
              <a:tr h="2543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Rsh</a:t>
                      </a:r>
                      <a:r>
                        <a:rPr lang="en-US" sz="1000" dirty="0" smtClean="0"/>
                        <a:t> (</a:t>
                      </a:r>
                      <a:r>
                        <a:rPr lang="en-US" sz="1000" dirty="0" err="1" smtClean="0"/>
                        <a:t>kOhm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570</a:t>
                      </a:r>
                      <a:endParaRPr lang="en-US" sz="1000" dirty="0"/>
                    </a:p>
                  </a:txBody>
                  <a:tcPr/>
                </a:tc>
              </a:tr>
              <a:tr h="2543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64082"/>
            <a:ext cx="2099696" cy="1574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23" y="838168"/>
            <a:ext cx="3575155" cy="26813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42493" y="3588219"/>
            <a:ext cx="1160895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dirty="0" smtClean="0"/>
              <a:t>5 ns spacing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" y="4082734"/>
            <a:ext cx="3393639" cy="25452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93192" y="3656905"/>
            <a:ext cx="1160895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50 ns spacing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23" y="3964682"/>
            <a:ext cx="3551042" cy="266328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Shifting of 630 MHz HOM (alone):</a:t>
            </a:r>
            <a:br>
              <a:rPr lang="en-US" sz="2800" b="1" dirty="0" smtClean="0"/>
            </a:br>
            <a:r>
              <a:rPr lang="en-US" sz="2800" b="1" dirty="0" smtClean="0"/>
              <a:t>different bunch </a:t>
            </a:r>
            <a:r>
              <a:rPr lang="en-US" sz="2800" b="1" dirty="0" err="1" smtClean="0"/>
              <a:t>spacings</a:t>
            </a:r>
            <a:r>
              <a:rPr lang="en-US" sz="2800" b="1" dirty="0" smtClean="0"/>
              <a:t> in 1 RF</a:t>
            </a: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91565" y="6258631"/>
            <a:ext cx="52129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6614" y="1885215"/>
            <a:ext cx="199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one resonator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670123"/>
              </p:ext>
            </p:extLst>
          </p:nvPr>
        </p:nvGraphicFramePr>
        <p:xfrm>
          <a:off x="776614" y="2516906"/>
          <a:ext cx="2167002" cy="1196583"/>
        </p:xfrm>
        <a:graphic>
          <a:graphicData uri="http://schemas.openxmlformats.org/drawingml/2006/table">
            <a:tbl>
              <a:tblPr firstCol="1" bandRow="1">
                <a:tableStyleId>{16D9F66E-5EB9-4882-86FB-DCBF35E3C3E4}</a:tableStyleId>
              </a:tblPr>
              <a:tblGrid>
                <a:gridCol w="1083501"/>
                <a:gridCol w="1083501"/>
              </a:tblGrid>
              <a:tr h="3988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fr</a:t>
                      </a:r>
                      <a:r>
                        <a:rPr lang="en-US" sz="1400" baseline="0" dirty="0" smtClean="0"/>
                        <a:t> (GHz)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0.630</a:t>
                      </a:r>
                      <a:endParaRPr lang="en-US" sz="1400" dirty="0"/>
                    </a:p>
                  </a:txBody>
                  <a:tcPr/>
                </a:tc>
              </a:tr>
              <a:tr h="3988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Rsh</a:t>
                      </a:r>
                      <a:r>
                        <a:rPr lang="en-US" sz="1400" dirty="0" smtClean="0"/>
                        <a:t> (</a:t>
                      </a:r>
                      <a:r>
                        <a:rPr lang="en-US" sz="1400" dirty="0" err="1" smtClean="0"/>
                        <a:t>kOhm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570</a:t>
                      </a:r>
                      <a:endParaRPr lang="en-US" sz="1400" dirty="0"/>
                    </a:p>
                  </a:txBody>
                  <a:tcPr/>
                </a:tc>
              </a:tr>
              <a:tr h="3988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2" y="3868876"/>
            <a:ext cx="2604021" cy="19530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2718" y="1054174"/>
            <a:ext cx="1160895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25 ns spacing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296913" y="6188910"/>
            <a:ext cx="55816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DRF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r="12753"/>
          <a:stretch/>
        </p:blipFill>
        <p:spPr>
          <a:xfrm>
            <a:off x="3711831" y="1463040"/>
            <a:ext cx="4999221" cy="436368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Shifting of 630 MHz HOM (alone):</a:t>
            </a:r>
            <a:br>
              <a:rPr lang="en-US" sz="2800" b="1" dirty="0" smtClean="0"/>
            </a:br>
            <a:r>
              <a:rPr lang="en-US" sz="2800" b="1" dirty="0" smtClean="0"/>
              <a:t>double RF</a:t>
            </a:r>
            <a:endParaRPr lang="en-US" sz="1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4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Single-</a:t>
            </a:r>
            <a:r>
              <a:rPr lang="en-US" b="1" dirty="0" err="1" smtClean="0"/>
              <a:t>macroparticle</a:t>
            </a:r>
            <a:r>
              <a:rPr lang="en-US" b="1" dirty="0" smtClean="0"/>
              <a:t> model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579" y="907193"/>
            <a:ext cx="835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This </a:t>
            </a:r>
            <a:r>
              <a:rPr lang="fr-CH" dirty="0" err="1" smtClean="0"/>
              <a:t>behavior</a:t>
            </a:r>
            <a:r>
              <a:rPr lang="fr-CH" dirty="0" smtClean="0"/>
              <a:t> </a:t>
            </a:r>
            <a:r>
              <a:rPr lang="fr-CH" dirty="0" err="1" smtClean="0"/>
              <a:t>appears</a:t>
            </a:r>
            <a:r>
              <a:rPr lang="fr-CH" dirty="0" smtClean="0"/>
              <a:t> </a:t>
            </a:r>
            <a:r>
              <a:rPr lang="fr-CH" dirty="0" err="1" smtClean="0"/>
              <a:t>already</a:t>
            </a:r>
            <a:r>
              <a:rPr lang="fr-CH" dirty="0" smtClean="0"/>
              <a:t> for a simple «one </a:t>
            </a:r>
            <a:r>
              <a:rPr lang="fr-CH" dirty="0" err="1" smtClean="0"/>
              <a:t>macroparticle</a:t>
            </a:r>
            <a:r>
              <a:rPr lang="fr-CH" dirty="0" smtClean="0"/>
              <a:t> per </a:t>
            </a:r>
            <a:r>
              <a:rPr lang="fr-CH" dirty="0" err="1" smtClean="0"/>
              <a:t>bunch</a:t>
            </a:r>
            <a:r>
              <a:rPr lang="fr-CH" dirty="0" smtClean="0"/>
              <a:t>» model.</a:t>
            </a:r>
            <a:endParaRPr lang="fr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45" y="1463040"/>
            <a:ext cx="5901607" cy="1108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58584" y="1537991"/>
                <a:ext cx="2462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584" y="1537991"/>
                <a:ext cx="246286" cy="215444"/>
              </a:xfrm>
              <a:prstGeom prst="rect">
                <a:avLst/>
              </a:prstGeom>
              <a:blipFill rotWithShape="0">
                <a:blip r:embed="rId4"/>
                <a:stretch>
                  <a:fillRect l="-25000" r="-5000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14937" y="1810312"/>
                <a:ext cx="1802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937" y="1810312"/>
                <a:ext cx="1802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0690" r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67397" y="1537991"/>
                <a:ext cx="2421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397" y="1537991"/>
                <a:ext cx="242118" cy="215444"/>
              </a:xfrm>
              <a:prstGeom prst="rect">
                <a:avLst/>
              </a:prstGeom>
              <a:blipFill rotWithShape="0">
                <a:blip r:embed="rId6"/>
                <a:stretch>
                  <a:fillRect l="-27500" r="-2500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11515" y="1537991"/>
                <a:ext cx="2462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515" y="1537991"/>
                <a:ext cx="246285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24390" r="-2439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e 23"/>
          <p:cNvSpPr/>
          <p:nvPr/>
        </p:nvSpPr>
        <p:spPr>
          <a:xfrm rot="16200000">
            <a:off x="3088941" y="2062765"/>
            <a:ext cx="210514" cy="1421482"/>
          </a:xfrm>
          <a:prstGeom prst="leftBrace">
            <a:avLst/>
          </a:prstGeom>
          <a:ln w="635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06839" y="2878763"/>
                <a:ext cx="374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𝑏𝑏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839" y="2878763"/>
                <a:ext cx="374718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8065" r="-645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eft Brace 28"/>
          <p:cNvSpPr/>
          <p:nvPr/>
        </p:nvSpPr>
        <p:spPr>
          <a:xfrm rot="16200000">
            <a:off x="3889623" y="2118732"/>
            <a:ext cx="210514" cy="179881"/>
          </a:xfrm>
          <a:prstGeom prst="leftBrace">
            <a:avLst/>
          </a:prstGeom>
          <a:ln w="635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/>
          <p:cNvSpPr/>
          <p:nvPr/>
        </p:nvSpPr>
        <p:spPr>
          <a:xfrm rot="16200000">
            <a:off x="2283351" y="2166255"/>
            <a:ext cx="210514" cy="179881"/>
          </a:xfrm>
          <a:prstGeom prst="leftBrace">
            <a:avLst/>
          </a:prstGeom>
          <a:ln w="635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186662" y="2377413"/>
                <a:ext cx="4038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662" y="2377413"/>
                <a:ext cx="403892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3636" r="-606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92934" y="2327766"/>
                <a:ext cx="3985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934" y="2327766"/>
                <a:ext cx="398571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2121" r="-606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595208" y="2740263"/>
                <a:ext cx="15752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CH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CH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208" y="2740263"/>
                <a:ext cx="1575238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101" r="-1163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4584" y="3180697"/>
                <a:ext cx="83571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If </a:t>
                </a:r>
                <a:r>
                  <a:rPr lang="fr-CH" dirty="0" err="1" smtClean="0"/>
                  <a:t>only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two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bunches</a:t>
                </a:r>
                <a:r>
                  <a:rPr lang="fr-CH" dirty="0" smtClean="0"/>
                  <a:t> are </a:t>
                </a:r>
                <a:r>
                  <a:rPr lang="fr-CH" dirty="0" err="1" smtClean="0"/>
                  <a:t>coupled</a:t>
                </a:r>
                <a:r>
                  <a:rPr lang="fr-CH" dirty="0" smtClean="0"/>
                  <a:t>, </a:t>
                </a:r>
                <a:r>
                  <a:rPr lang="fr-CH" dirty="0" err="1"/>
                  <a:t>e</a:t>
                </a:r>
                <a:r>
                  <a:rPr lang="fr-CH" dirty="0" err="1" smtClean="0"/>
                  <a:t>quation</a:t>
                </a:r>
                <a:r>
                  <a:rPr lang="fr-CH" dirty="0" smtClean="0"/>
                  <a:t> of motion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CH" dirty="0" smtClean="0"/>
                  <a:t>:</a:t>
                </a:r>
                <a:endParaRPr lang="fr-CH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84" y="3180697"/>
                <a:ext cx="8357141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51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75095" y="3786161"/>
                <a:ext cx="7593810" cy="565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𝑁𝑒</m:t>
                          </m:r>
                        </m:num>
                        <m:den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m:rPr>
                              <m:lit/>
                            </m:rPr>
                            <a:rPr lang="fr-CH" i="1">
                              <a:latin typeface="Cambria Math" panose="02040503050406030204" pitchFamily="18" charset="0"/>
                            </a:rPr>
                            <m:t>//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𝑏𝑏</m:t>
                              </m:r>
                            </m:sub>
                          </m:s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CH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fr-CH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𝑁𝑒</m:t>
                          </m:r>
                        </m:num>
                        <m:den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m:rPr>
                              <m:lit/>
                            </m:rPr>
                            <a:rPr lang="fr-CH" i="1">
                              <a:latin typeface="Cambria Math" panose="02040503050406030204" pitchFamily="18" charset="0"/>
                            </a:rPr>
                            <m:t>//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𝑏𝑏</m:t>
                              </m:r>
                            </m:sub>
                          </m:sSub>
                        </m:e>
                      </m:d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m:rPr>
                              <m:lit/>
                            </m:rPr>
                            <a:rPr lang="fr-CH" i="1">
                              <a:latin typeface="Cambria Math" panose="02040503050406030204" pitchFamily="18" charset="0"/>
                            </a:rPr>
                            <m:t>//</m:t>
                          </m:r>
                        </m:sub>
                      </m:sSub>
                      <m:d>
                        <m:d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𝑏𝑏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fr-CH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CH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95" y="3786161"/>
                <a:ext cx="7593810" cy="56560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Left Brace 40"/>
          <p:cNvSpPr/>
          <p:nvPr/>
        </p:nvSpPr>
        <p:spPr>
          <a:xfrm rot="16200000">
            <a:off x="5261749" y="4040446"/>
            <a:ext cx="210514" cy="833154"/>
          </a:xfrm>
          <a:prstGeom prst="leftBrace">
            <a:avLst/>
          </a:prstGeom>
          <a:ln w="635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084821" y="4763107"/>
            <a:ext cx="3286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ontributes to potential well distortion not multi-bunch dynamics.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128365" y="1122492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sp>
        <p:nvSpPr>
          <p:cNvPr id="43" name="Oval 42"/>
          <p:cNvSpPr/>
          <p:nvPr/>
        </p:nvSpPr>
        <p:spPr>
          <a:xfrm>
            <a:off x="5978106" y="3713464"/>
            <a:ext cx="1311215" cy="789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3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22" grpId="0"/>
      <p:bldP spid="24" grpId="0" animBg="1"/>
      <p:bldP spid="27" grpId="0"/>
      <p:bldP spid="29" grpId="0" animBg="1"/>
      <p:bldP spid="30" grpId="0" animBg="1"/>
      <p:bldP spid="31" grpId="0"/>
      <p:bldP spid="32" grpId="0"/>
      <p:bldP spid="33" grpId="0"/>
      <p:bldP spid="40" grpId="0"/>
      <p:bldP spid="41" grpId="0" animBg="1"/>
      <p:bldP spid="42" grpId="0"/>
      <p:bldP spid="23" grpId="0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Single-</a:t>
            </a:r>
            <a:r>
              <a:rPr lang="en-US" b="1" dirty="0" err="1" smtClean="0"/>
              <a:t>macroparticle</a:t>
            </a:r>
            <a:r>
              <a:rPr lang="en-US" b="1" dirty="0" smtClean="0"/>
              <a:t> </a:t>
            </a:r>
            <a:r>
              <a:rPr lang="en-US" b="1" dirty="0"/>
              <a:t>model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24532" y="1410780"/>
                <a:ext cx="3861826" cy="474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m:rPr>
                              <m:lit/>
                            </m:rPr>
                            <a:rPr lang="fr-CH" b="0" i="1" smtClean="0">
                              <a:latin typeface="Cambria Math" panose="02040503050406030204" pitchFamily="18" charset="0"/>
                            </a:rPr>
                            <m:t>//</m:t>
                          </m:r>
                        </m:sub>
                      </m:sSub>
                      <m:d>
                        <m:d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𝛼𝜏</m:t>
                          </m:r>
                        </m:sup>
                      </m:sSup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acc>
                            <m:accPr>
                              <m:chr m:val="̅"/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den>
                          </m:f>
                        </m:e>
                      </m:func>
                      <m:func>
                        <m:func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acc>
                            <m:accPr>
                              <m:chr m:val="̅"/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),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32" y="1410780"/>
                <a:ext cx="3861826" cy="4742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46953" y="1436798"/>
                <a:ext cx="1821653" cy="421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CH" b="0" i="1" smtClean="0">
                        <a:latin typeface="Cambria Math" panose="02040503050406030204" pitchFamily="18" charset="0"/>
                      </a:rPr>
                      <m:t>(1−</m:t>
                    </m:r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953" y="1436798"/>
                <a:ext cx="1821653" cy="421206"/>
              </a:xfrm>
              <a:prstGeom prst="rect">
                <a:avLst/>
              </a:prstGeom>
              <a:blipFill rotWithShape="0">
                <a:blip r:embed="rId4"/>
                <a:stretch>
                  <a:fillRect l="-3344" t="-4348" r="-6689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232306" y="1369487"/>
                <a:ext cx="789575" cy="515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306" y="1369487"/>
                <a:ext cx="789575" cy="5155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9579" y="2017752"/>
                <a:ext cx="4863639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m:rPr>
                                  <m:lit/>
                                </m:r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//</m:t>
                              </m:r>
                            </m:sub>
                          </m:sSub>
                          <m:d>
                            <m:d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𝛼𝜏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CH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̅"/>
                                          <m:ctrlPr>
                                            <a:rPr lang="fr-CH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CH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fr-CH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den>
                                  </m:f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CH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H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acc>
                                        <m:accPr>
                                          <m:chr m:val="̅"/>
                                          <m:ctrlPr>
                                            <a:rPr lang="fr-CH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CH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acc>
                                      <m:r>
                                        <a:rPr lang="fr-CH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func>
                        <m:func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fr-CH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9" y="2017752"/>
                <a:ext cx="4863639" cy="8183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588366" y="2182038"/>
                <a:ext cx="3120918" cy="864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fr-CH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CH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fr-CH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fr-CH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</m:acc>
                                        </m:num>
                                        <m:den>
                                          <m:r>
                                            <a:rPr lang="fr-CH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den>
                                      </m:f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fr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CH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num>
                                        <m:den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fr-CH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fr-CH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</m:acc>
                                          <m:r>
                                            <a:rPr lang="fr-CH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366" y="2182038"/>
                <a:ext cx="3120918" cy="8649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9579" y="907193"/>
                <a:ext cx="83571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/>
                  <a:t>For a single </a:t>
                </a:r>
                <a:r>
                  <a:rPr lang="fr-CH" dirty="0" err="1"/>
                  <a:t>resonator</a:t>
                </a:r>
                <a:r>
                  <a:rPr lang="fr-CH" dirty="0"/>
                  <a:t> </a:t>
                </a:r>
                <a:r>
                  <a:rPr lang="fr-CH" dirty="0" err="1"/>
                  <a:t>with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r-CH" dirty="0"/>
                  <a:t>, the </a:t>
                </a:r>
                <a:r>
                  <a:rPr lang="fr-CH" dirty="0" err="1"/>
                  <a:t>wake</a:t>
                </a:r>
                <a:r>
                  <a:rPr lang="fr-CH" dirty="0"/>
                  <a:t> and </a:t>
                </a:r>
                <a:r>
                  <a:rPr lang="fr-CH" dirty="0" err="1"/>
                  <a:t>its</a:t>
                </a:r>
                <a:r>
                  <a:rPr lang="fr-CH" dirty="0"/>
                  <a:t> </a:t>
                </a:r>
                <a:r>
                  <a:rPr lang="fr-CH" dirty="0" err="1"/>
                  <a:t>derivative</a:t>
                </a:r>
                <a:r>
                  <a:rPr lang="fr-CH" dirty="0"/>
                  <a:t> </a:t>
                </a:r>
                <a:r>
                  <a:rPr lang="fr-CH" dirty="0" err="1"/>
                  <a:t>can</a:t>
                </a:r>
                <a:r>
                  <a:rPr lang="fr-CH" dirty="0"/>
                  <a:t> </a:t>
                </a:r>
                <a:r>
                  <a:rPr lang="fr-CH" dirty="0" err="1"/>
                  <a:t>be</a:t>
                </a:r>
                <a:r>
                  <a:rPr lang="fr-CH" dirty="0"/>
                  <a:t> </a:t>
                </a:r>
                <a:r>
                  <a:rPr lang="fr-CH" dirty="0" err="1"/>
                  <a:t>written</a:t>
                </a:r>
                <a:r>
                  <a:rPr lang="fr-CH" dirty="0"/>
                  <a:t>: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9" y="907193"/>
                <a:ext cx="8357141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51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3970" y="3045223"/>
                <a:ext cx="83571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Perfect </a:t>
                </a:r>
                <a:r>
                  <a:rPr lang="fr-CH" dirty="0" err="1" smtClean="0"/>
                  <a:t>cancellation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when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H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CH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fr-CH" dirty="0" smtClean="0"/>
                  <a:t>.  </a:t>
                </a:r>
                <a:endParaRPr lang="fr-CH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70" y="3045223"/>
                <a:ext cx="835714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43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1796" y="3635227"/>
                <a:ext cx="2856744" cy="966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fr-CH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𝑏𝑏</m:t>
                          </m:r>
                        </m:sub>
                      </m:sSub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CH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</m:num>
                        <m:den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fr-CH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fr-CH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H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H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fr-CH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CH" sz="16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fr-CH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=1,2,3…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796" y="3635227"/>
                <a:ext cx="2856744" cy="96654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46832" y="5461488"/>
                <a:ext cx="1627625" cy="27699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×20</m:t>
                    </m:r>
                  </m:oMath>
                </a14:m>
                <a:r>
                  <a:rPr lang="en-US" dirty="0" smtClean="0"/>
                  <a:t> MHz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832" y="5461488"/>
                <a:ext cx="1627625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6320" t="-25532" r="-7807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0733" y="5430711"/>
            <a:ext cx="909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With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24532" y="5230656"/>
                <a:ext cx="120090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𝑏𝑏</m:t>
                        </m:r>
                      </m:sub>
                    </m:sSub>
                    <m:r>
                      <a:rPr lang="fr-CH" sz="1600" i="1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sz="1600" dirty="0"/>
                  <a:t> ns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32" y="5230656"/>
                <a:ext cx="1200906" cy="338554"/>
              </a:xfrm>
              <a:prstGeom prst="rect">
                <a:avLst/>
              </a:prstGeom>
              <a:blipFill rotWithShape="0">
                <a:blip r:embed="rId12"/>
                <a:stretch>
                  <a:fillRect t="-5357" r="-2030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31997" y="5599988"/>
                <a:ext cx="98597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CH" sz="1600" i="1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997" y="5599988"/>
                <a:ext cx="985976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58" y="3784640"/>
            <a:ext cx="3640481" cy="273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4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2" grpId="0"/>
      <p:bldP spid="3" grpId="0" animBg="1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SPS 200 MHz RF system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9579" y="907193"/>
            <a:ext cx="8357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Upgrade of the SPS 200 MHz RF system during the LS2: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RF power plants upgrade.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Present: </a:t>
            </a:r>
            <a:r>
              <a:rPr lang="en-US" b="1" dirty="0" smtClean="0"/>
              <a:t>2x4 + 2x5 </a:t>
            </a:r>
            <a:r>
              <a:rPr lang="en-US" dirty="0" smtClean="0"/>
              <a:t>sections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Future: </a:t>
            </a:r>
            <a:r>
              <a:rPr lang="en-US" b="1" dirty="0" smtClean="0"/>
              <a:t>2x4 + 4x3</a:t>
            </a:r>
            <a:r>
              <a:rPr lang="en-US" dirty="0" smtClean="0"/>
              <a:t> sections.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power available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Shorter cavity length minimizes the impedance.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Tuning of the main harmonic probably required for the new 2 sections.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Impact on beam stability of a possible tuning (spreading/shifting) of the HOMs has been studied.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07" y="3444053"/>
            <a:ext cx="4174206" cy="2663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66522" y="4836452"/>
                <a:ext cx="27685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1.75</m:t>
                    </m:r>
                  </m:oMath>
                </a14:m>
                <a:r>
                  <a:rPr lang="fr-CH" dirty="0" smtClean="0">
                    <a:sym typeface="Wingdings" panose="05000000000000000000" pitchFamily="2" charset="2"/>
                  </a:rPr>
                  <a:t> A 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1.35×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11</m:t>
                        </m:r>
                      </m:sup>
                    </m:sSup>
                  </m:oMath>
                </a14:m>
                <a:r>
                  <a:rPr lang="fr-CH" dirty="0" smtClean="0">
                    <a:sym typeface="Wingdings" panose="05000000000000000000" pitchFamily="2" charset="2"/>
                  </a:rPr>
                  <a:t>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ppb</a:t>
                </a:r>
                <a:r>
                  <a:rPr lang="fr-CH" dirty="0" smtClean="0">
                    <a:sym typeface="Wingdings" panose="05000000000000000000" pitchFamily="2" charset="2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2.7</m:t>
                    </m:r>
                  </m:oMath>
                </a14:m>
                <a:r>
                  <a:rPr lang="fr-CH" dirty="0" smtClean="0">
                    <a:sym typeface="Wingdings" panose="05000000000000000000" pitchFamily="2" charset="2"/>
                  </a:rPr>
                  <a:t> A  </a:t>
                </a:r>
                <a14:m>
                  <m:oMath xmlns:m="http://schemas.openxmlformats.org/officeDocument/2006/math">
                    <m:r>
                      <a:rPr lang="fr-CH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fr-CH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.1</m:t>
                    </m:r>
                    <m:r>
                      <a:rPr lang="fr-CH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11</m:t>
                        </m:r>
                      </m:sup>
                    </m:sSup>
                  </m:oMath>
                </a14:m>
                <a:r>
                  <a:rPr lang="fr-CH" dirty="0">
                    <a:sym typeface="Wingdings" panose="05000000000000000000" pitchFamily="2" charset="2"/>
                  </a:rPr>
                  <a:t> </a:t>
                </a:r>
                <a:r>
                  <a:rPr lang="fr-CH" dirty="0" smtClean="0">
                    <a:sym typeface="Wingdings" panose="05000000000000000000" pitchFamily="2" charset="2"/>
                  </a:rPr>
                  <a:t>ppb.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522" y="4836452"/>
                <a:ext cx="2768515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5660" r="-132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648292" y="6212547"/>
            <a:ext cx="15872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 err="1" smtClean="0"/>
              <a:t>Ref</a:t>
            </a:r>
            <a:r>
              <a:rPr lang="fr-CH" sz="1000" dirty="0" smtClean="0"/>
              <a:t>: IPAC2016, MOPOY058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5303046" y="3739098"/>
            <a:ext cx="304070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10 MV assumed in 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0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Conclusion and future work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579" y="907193"/>
            <a:ext cx="8357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This simple model </a:t>
            </a:r>
            <a:r>
              <a:rPr lang="fr-CH" dirty="0" err="1" smtClean="0"/>
              <a:t>predicts</a:t>
            </a:r>
            <a:r>
              <a:rPr lang="fr-CH" dirty="0" smtClean="0"/>
              <a:t> no </a:t>
            </a:r>
            <a:r>
              <a:rPr lang="fr-CH" dirty="0" err="1" smtClean="0"/>
              <a:t>instability</a:t>
            </a:r>
            <a:r>
              <a:rPr lang="fr-CH" dirty="0" smtClean="0"/>
              <a:t> </a:t>
            </a:r>
            <a:r>
              <a:rPr lang="fr-CH" dirty="0" err="1" smtClean="0"/>
              <a:t>every</a:t>
            </a:r>
            <a:r>
              <a:rPr lang="fr-CH" dirty="0" smtClean="0"/>
              <a:t> 20 MHz and a maximum </a:t>
            </a:r>
            <a:r>
              <a:rPr lang="fr-CH" dirty="0" err="1" smtClean="0"/>
              <a:t>effect</a:t>
            </a:r>
            <a:r>
              <a:rPr lang="fr-CH" dirty="0" smtClean="0"/>
              <a:t> of the </a:t>
            </a:r>
            <a:r>
              <a:rPr lang="fr-CH" dirty="0" err="1" smtClean="0"/>
              <a:t>wakefield</a:t>
            </a:r>
            <a:r>
              <a:rPr lang="fr-CH" dirty="0" smtClean="0"/>
              <a:t> in </a:t>
            </a:r>
            <a:r>
              <a:rPr lang="fr-CH" dirty="0" err="1" smtClean="0"/>
              <a:t>between</a:t>
            </a:r>
            <a:r>
              <a:rPr lang="fr-CH" dirty="0" smtClean="0"/>
              <a:t>, but </a:t>
            </a:r>
            <a:r>
              <a:rPr lang="fr-CH" dirty="0" err="1" smtClean="0"/>
              <a:t>symmetrically</a:t>
            </a:r>
            <a:r>
              <a:rPr lang="fr-CH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This </a:t>
            </a:r>
            <a:r>
              <a:rPr lang="fr-CH" dirty="0" err="1"/>
              <a:t>behavior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also</a:t>
            </a:r>
            <a:r>
              <a:rPr lang="fr-CH" dirty="0"/>
              <a:t> </a:t>
            </a:r>
            <a:r>
              <a:rPr lang="fr-CH" dirty="0" err="1" smtClean="0"/>
              <a:t>observed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complete</a:t>
            </a:r>
            <a:r>
              <a:rPr lang="fr-CH" dirty="0" smtClean="0"/>
              <a:t> SPS </a:t>
            </a:r>
            <a:r>
              <a:rPr lang="fr-CH" dirty="0" err="1" smtClean="0"/>
              <a:t>impedance</a:t>
            </a:r>
            <a:r>
              <a:rPr lang="fr-CH" dirty="0" smtClean="0"/>
              <a:t> model (post LS2) and long </a:t>
            </a:r>
            <a:r>
              <a:rPr lang="fr-CH" dirty="0" err="1" smtClean="0"/>
              <a:t>bunches</a:t>
            </a:r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Ongoing</a:t>
            </a:r>
            <a:r>
              <a:rPr lang="fr-CH" dirty="0" smtClean="0"/>
              <a:t> </a:t>
            </a:r>
            <a:r>
              <a:rPr lang="fr-CH" dirty="0" err="1" smtClean="0"/>
              <a:t>study</a:t>
            </a:r>
            <a:r>
              <a:rPr lang="fr-CH" dirty="0" smtClean="0"/>
              <a:t> to </a:t>
            </a:r>
            <a:r>
              <a:rPr lang="fr-CH" dirty="0" err="1" smtClean="0"/>
              <a:t>understand</a:t>
            </a:r>
            <a:r>
              <a:rPr lang="fr-CH" dirty="0" smtClean="0"/>
              <a:t> the </a:t>
            </a:r>
            <a:r>
              <a:rPr lang="fr-CH" dirty="0" err="1" smtClean="0"/>
              <a:t>threshold</a:t>
            </a:r>
            <a:r>
              <a:rPr lang="fr-CH" dirty="0" smtClean="0"/>
              <a:t> </a:t>
            </a:r>
            <a:r>
              <a:rPr lang="fr-CH" dirty="0" err="1" smtClean="0"/>
              <a:t>asymmetry</a:t>
            </a:r>
            <a:r>
              <a:rPr lang="fr-CH" dirty="0" smtClean="0"/>
              <a:t> and possible cure for the </a:t>
            </a:r>
            <a:r>
              <a:rPr lang="fr-CH" dirty="0" err="1" smtClean="0"/>
              <a:t>instability</a:t>
            </a:r>
            <a:r>
              <a:rPr lang="fr-CH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Take</a:t>
            </a:r>
            <a:r>
              <a:rPr lang="fr-CH" dirty="0" smtClean="0"/>
              <a:t> </a:t>
            </a:r>
            <a:r>
              <a:rPr lang="fr-CH" dirty="0" err="1" smtClean="0"/>
              <a:t>into</a:t>
            </a:r>
            <a:r>
              <a:rPr lang="fr-CH" dirty="0" smtClean="0"/>
              <a:t> </a:t>
            </a:r>
            <a:r>
              <a:rPr lang="fr-CH" dirty="0" err="1" smtClean="0"/>
              <a:t>account</a:t>
            </a:r>
            <a:r>
              <a:rPr lang="fr-CH" dirty="0" smtClean="0"/>
              <a:t> multi-</a:t>
            </a:r>
            <a:r>
              <a:rPr lang="fr-CH" dirty="0" err="1" smtClean="0"/>
              <a:t>bunch</a:t>
            </a:r>
            <a:r>
              <a:rPr lang="fr-CH" dirty="0" smtClean="0"/>
              <a:t> interactions.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Take</a:t>
            </a:r>
            <a:r>
              <a:rPr lang="fr-CH" dirty="0" smtClean="0"/>
              <a:t> </a:t>
            </a:r>
            <a:r>
              <a:rPr lang="fr-CH" dirty="0" err="1" smtClean="0"/>
              <a:t>into</a:t>
            </a:r>
            <a:r>
              <a:rPr lang="fr-CH" dirty="0" smtClean="0"/>
              <a:t> </a:t>
            </a:r>
            <a:r>
              <a:rPr lang="fr-CH" dirty="0" err="1" smtClean="0"/>
              <a:t>account</a:t>
            </a:r>
            <a:r>
              <a:rPr lang="fr-CH" dirty="0" smtClean="0"/>
              <a:t> </a:t>
            </a:r>
            <a:r>
              <a:rPr lang="fr-CH" dirty="0" err="1" smtClean="0"/>
              <a:t>bunch</a:t>
            </a:r>
            <a:r>
              <a:rPr lang="fr-CH" dirty="0" smtClean="0"/>
              <a:t> distribution.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79" y="3391189"/>
            <a:ext cx="4194906" cy="31461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31004" y="4086455"/>
            <a:ext cx="1377300" cy="261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dirty="0" smtClean="0"/>
              <a:t>1.65 ns bunch length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56479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Conclusion and future work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72" y="3703916"/>
            <a:ext cx="4009928" cy="30074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33455" y="4063634"/>
            <a:ext cx="1188146" cy="261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/>
              <a:t>25ns spacing, SRF</a:t>
            </a:r>
            <a:endParaRPr lang="en-US" sz="11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137984"/>
              </p:ext>
            </p:extLst>
          </p:nvPr>
        </p:nvGraphicFramePr>
        <p:xfrm>
          <a:off x="6248299" y="2837191"/>
          <a:ext cx="1562308" cy="763167"/>
        </p:xfrm>
        <a:graphic>
          <a:graphicData uri="http://schemas.openxmlformats.org/drawingml/2006/table">
            <a:tbl>
              <a:tblPr firstCol="1" bandRow="1">
                <a:tableStyleId>{16D9F66E-5EB9-4882-86FB-DCBF35E3C3E4}</a:tableStyleId>
              </a:tblPr>
              <a:tblGrid>
                <a:gridCol w="781154"/>
                <a:gridCol w="781154"/>
              </a:tblGrid>
              <a:tr h="2543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Fr</a:t>
                      </a:r>
                      <a:r>
                        <a:rPr lang="en-US" sz="1000" baseline="0" dirty="0" smtClean="0"/>
                        <a:t> (GHz)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0.915</a:t>
                      </a:r>
                      <a:endParaRPr lang="en-US" sz="1000" dirty="0"/>
                    </a:p>
                  </a:txBody>
                  <a:tcPr/>
                </a:tc>
              </a:tr>
              <a:tr h="2543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Rs</a:t>
                      </a:r>
                      <a:r>
                        <a:rPr lang="en-US" sz="1000" dirty="0" smtClean="0"/>
                        <a:t> (</a:t>
                      </a:r>
                      <a:r>
                        <a:rPr lang="en-US" sz="1000" dirty="0" err="1" smtClean="0"/>
                        <a:t>kOhm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570</a:t>
                      </a:r>
                      <a:endParaRPr lang="en-US" sz="1000" dirty="0"/>
                    </a:p>
                  </a:txBody>
                  <a:tcPr/>
                </a:tc>
              </a:tr>
              <a:tr h="2543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579" y="907193"/>
            <a:ext cx="8357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/>
              <a:t>S</a:t>
            </a:r>
            <a:r>
              <a:rPr lang="fr-CH" dirty="0" err="1" smtClean="0"/>
              <a:t>till</a:t>
            </a:r>
            <a:r>
              <a:rPr lang="fr-CH" dirty="0" smtClean="0"/>
              <a:t> </a:t>
            </a:r>
            <a:r>
              <a:rPr lang="fr-CH" dirty="0" err="1" smtClean="0"/>
              <a:t>valid</a:t>
            </a:r>
            <a:r>
              <a:rPr lang="fr-CH" dirty="0" smtClean="0"/>
              <a:t> at </a:t>
            </a:r>
            <a:r>
              <a:rPr lang="fr-CH" dirty="0" err="1" smtClean="0"/>
              <a:t>higher</a:t>
            </a:r>
            <a:r>
              <a:rPr lang="fr-CH" dirty="0" smtClean="0"/>
              <a:t> </a:t>
            </a:r>
            <a:r>
              <a:rPr lang="fr-CH" dirty="0" err="1" smtClean="0"/>
              <a:t>frequency</a:t>
            </a:r>
            <a:r>
              <a:rPr lang="fr-CH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Raise</a:t>
            </a:r>
            <a:r>
              <a:rPr lang="fr-CH" dirty="0" smtClean="0"/>
              <a:t> a new question about the </a:t>
            </a:r>
            <a:r>
              <a:rPr lang="fr-CH" dirty="0" err="1" smtClean="0"/>
              <a:t>impedance</a:t>
            </a:r>
            <a:r>
              <a:rPr lang="fr-CH" dirty="0" smtClean="0"/>
              <a:t> model: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dirty="0" err="1"/>
              <a:t>Following</a:t>
            </a:r>
            <a:r>
              <a:rPr lang="fr-CH" dirty="0"/>
              <a:t> the </a:t>
            </a:r>
            <a:r>
              <a:rPr lang="fr-CH" dirty="0" err="1" smtClean="0"/>
              <a:t>prediction</a:t>
            </a:r>
            <a:r>
              <a:rPr lang="fr-CH" dirty="0" smtClean="0"/>
              <a:t>: </a:t>
            </a:r>
            <a:r>
              <a:rPr lang="fr-CH" dirty="0"/>
              <a:t>1.51 GHz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less</a:t>
            </a:r>
            <a:r>
              <a:rPr lang="fr-CH" dirty="0"/>
              <a:t> favorable </a:t>
            </a:r>
            <a:r>
              <a:rPr lang="fr-CH" dirty="0" err="1"/>
              <a:t>than</a:t>
            </a:r>
            <a:r>
              <a:rPr lang="fr-CH" dirty="0"/>
              <a:t> 1.52 GHz</a:t>
            </a:r>
            <a:r>
              <a:rPr lang="fr-CH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dirty="0" smtClean="0"/>
              <a:t>How </a:t>
            </a:r>
            <a:r>
              <a:rPr lang="fr-CH" dirty="0" err="1" smtClean="0"/>
              <a:t>accurate</a:t>
            </a:r>
            <a:r>
              <a:rPr lang="fr-CH" dirty="0" smtClean="0"/>
              <a:t> are the </a:t>
            </a:r>
            <a:r>
              <a:rPr lang="fr-CH" dirty="0" err="1" smtClean="0"/>
              <a:t>resonant</a:t>
            </a:r>
            <a:r>
              <a:rPr lang="fr-CH" dirty="0" smtClean="0"/>
              <a:t> </a:t>
            </a:r>
            <a:r>
              <a:rPr lang="fr-CH" dirty="0" err="1" smtClean="0"/>
              <a:t>frequencies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measurements</a:t>
            </a:r>
            <a:r>
              <a:rPr lang="fr-CH" dirty="0" smtClean="0"/>
              <a:t> and </a:t>
            </a:r>
            <a:r>
              <a:rPr lang="fr-CH" dirty="0" err="1" smtClean="0"/>
              <a:t>wakefield</a:t>
            </a:r>
            <a:r>
              <a:rPr lang="fr-CH" dirty="0" smtClean="0"/>
              <a:t>/</a:t>
            </a:r>
            <a:r>
              <a:rPr lang="fr-CH" dirty="0" err="1" smtClean="0"/>
              <a:t>eigenmode</a:t>
            </a:r>
            <a:r>
              <a:rPr lang="fr-CH" dirty="0" smtClean="0"/>
              <a:t> simulations?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Above</a:t>
            </a:r>
            <a:r>
              <a:rPr lang="fr-CH" dirty="0" smtClean="0"/>
              <a:t> </a:t>
            </a:r>
            <a:r>
              <a:rPr lang="fr-CH" dirty="0" err="1" smtClean="0"/>
              <a:t>which</a:t>
            </a:r>
            <a:r>
              <a:rPr lang="fr-CH" dirty="0" smtClean="0"/>
              <a:t> </a:t>
            </a:r>
            <a:r>
              <a:rPr lang="fr-CH" dirty="0" err="1" smtClean="0"/>
              <a:t>frequency</a:t>
            </a:r>
            <a:r>
              <a:rPr lang="fr-CH" dirty="0" smtClean="0"/>
              <a:t> the </a:t>
            </a:r>
            <a:r>
              <a:rPr lang="fr-CH" dirty="0" err="1" smtClean="0"/>
              <a:t>microwave</a:t>
            </a:r>
            <a:r>
              <a:rPr lang="fr-CH" dirty="0" smtClean="0"/>
              <a:t> </a:t>
            </a:r>
            <a:r>
              <a:rPr lang="fr-CH" dirty="0" err="1" smtClean="0"/>
              <a:t>instability</a:t>
            </a:r>
            <a:r>
              <a:rPr lang="fr-CH" dirty="0"/>
              <a:t> </a:t>
            </a:r>
            <a:r>
              <a:rPr lang="fr-CH" dirty="0" err="1" smtClean="0"/>
              <a:t>dominates</a:t>
            </a:r>
            <a:r>
              <a:rPr lang="fr-CH" dirty="0"/>
              <a:t>?</a:t>
            </a:r>
            <a:endParaRPr lang="fr-CH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8" y="3339015"/>
            <a:ext cx="4358741" cy="326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7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Conclusion and future work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9579" y="907193"/>
            <a:ext cx="83571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/>
              <a:t>Spreading of 630 MHz </a:t>
            </a:r>
            <a:r>
              <a:rPr lang="fr-CH" sz="2000" dirty="0" smtClean="0"/>
              <a:t>HOM:</a:t>
            </a:r>
            <a:endParaRPr lang="fr-CH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000" dirty="0" err="1"/>
              <a:t>Larger</a:t>
            </a:r>
            <a:r>
              <a:rPr lang="fr-CH" sz="2000" dirty="0"/>
              <a:t> spread </a:t>
            </a:r>
            <a:r>
              <a:rPr lang="fr-CH" sz="2000" dirty="0" err="1"/>
              <a:t>gives</a:t>
            </a:r>
            <a:r>
              <a:rPr lang="fr-CH" sz="2000" dirty="0"/>
              <a:t> </a:t>
            </a:r>
            <a:r>
              <a:rPr lang="fr-CH" sz="2000" dirty="0" err="1"/>
              <a:t>better</a:t>
            </a:r>
            <a:r>
              <a:rPr lang="fr-CH" sz="2000" dirty="0"/>
              <a:t> </a:t>
            </a:r>
            <a:r>
              <a:rPr lang="fr-CH" sz="2000" dirty="0" err="1"/>
              <a:t>stability</a:t>
            </a:r>
            <a:r>
              <a:rPr lang="fr-CH" sz="20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Move to positive value </a:t>
            </a:r>
            <a:r>
              <a:rPr lang="fr-CH" sz="2000" dirty="0" err="1" smtClean="0"/>
              <a:t>is</a:t>
            </a:r>
            <a:r>
              <a:rPr lang="fr-CH" sz="2000" dirty="0" smtClean="0"/>
              <a:t> more favorable.</a:t>
            </a:r>
            <a:endParaRPr lang="fr-CH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Possible to </a:t>
            </a:r>
            <a:r>
              <a:rPr lang="fr-CH" sz="2000" dirty="0" err="1" smtClean="0"/>
              <a:t>recover</a:t>
            </a:r>
            <a:r>
              <a:rPr lang="fr-CH" sz="2000" dirty="0" smtClean="0"/>
              <a:t> the </a:t>
            </a:r>
            <a:r>
              <a:rPr lang="fr-CH" sz="2000" dirty="0" err="1" smtClean="0"/>
              <a:t>damping</a:t>
            </a:r>
            <a:r>
              <a:rPr lang="fr-CH" sz="2000" dirty="0" smtClean="0"/>
              <a:t> by a factor 3 </a:t>
            </a:r>
            <a:r>
              <a:rPr lang="fr-CH" sz="2000" dirty="0" err="1" smtClean="0"/>
              <a:t>with</a:t>
            </a:r>
            <a:r>
              <a:rPr lang="fr-CH" sz="2000" dirty="0" smtClean="0"/>
              <a:t> a few MHz spread.</a:t>
            </a:r>
            <a:endParaRPr lang="fr-CH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/>
              <a:t>Removing</a:t>
            </a:r>
            <a:r>
              <a:rPr lang="fr-CH" sz="2000" dirty="0"/>
              <a:t> </a:t>
            </a:r>
            <a:r>
              <a:rPr lang="fr-CH" sz="2000" dirty="0" smtClean="0"/>
              <a:t>938 </a:t>
            </a:r>
            <a:r>
              <a:rPr lang="fr-CH" sz="2000" dirty="0"/>
              <a:t>MHz transverse </a:t>
            </a:r>
            <a:r>
              <a:rPr lang="fr-CH" sz="2000" dirty="0" smtClean="0"/>
              <a:t>coupler:</a:t>
            </a:r>
            <a:endParaRPr lang="fr-CH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000" dirty="0" err="1"/>
              <a:t>Increases</a:t>
            </a:r>
            <a:r>
              <a:rPr lang="fr-CH" sz="2000" dirty="0"/>
              <a:t> the </a:t>
            </a:r>
            <a:r>
              <a:rPr lang="fr-CH" sz="2000" dirty="0" err="1"/>
              <a:t>stability</a:t>
            </a:r>
            <a:r>
              <a:rPr lang="fr-CH" sz="2000" dirty="0"/>
              <a:t> </a:t>
            </a:r>
            <a:r>
              <a:rPr lang="fr-CH" sz="2000" dirty="0" err="1"/>
              <a:t>threshold</a:t>
            </a:r>
            <a:r>
              <a:rPr lang="fr-CH" sz="2000" dirty="0"/>
              <a:t> by 10</a:t>
            </a:r>
            <a:r>
              <a:rPr lang="fr-CH" sz="2000" dirty="0" smtClean="0"/>
              <a:t>%.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Shift the </a:t>
            </a:r>
            <a:r>
              <a:rPr lang="fr-CH" sz="2000" dirty="0" err="1" smtClean="0"/>
              <a:t>peaks</a:t>
            </a:r>
            <a:r>
              <a:rPr lang="fr-CH" sz="2000" dirty="0" smtClean="0"/>
              <a:t> as a </a:t>
            </a:r>
            <a:r>
              <a:rPr lang="fr-CH" sz="2000" dirty="0" err="1" smtClean="0"/>
              <a:t>whole</a:t>
            </a:r>
            <a:r>
              <a:rPr lang="fr-CH" sz="20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Zero</a:t>
            </a:r>
            <a:r>
              <a:rPr lang="fr-CH" sz="2000" dirty="0" smtClean="0"/>
              <a:t> </a:t>
            </a:r>
            <a:r>
              <a:rPr lang="fr-CH" sz="2000" dirty="0" err="1" smtClean="0"/>
              <a:t>growth</a:t>
            </a:r>
            <a:r>
              <a:rPr lang="fr-CH" sz="2000" dirty="0" smtClean="0"/>
              <a:t> rate </a:t>
            </a:r>
            <a:r>
              <a:rPr lang="fr-CH" sz="2000" dirty="0" err="1" smtClean="0"/>
              <a:t>every</a:t>
            </a:r>
            <a:r>
              <a:rPr lang="fr-CH" sz="2000" dirty="0" smtClean="0"/>
              <a:t> 20 MHz.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Single-</a:t>
            </a:r>
            <a:r>
              <a:rPr lang="fr-CH" sz="2000" dirty="0" err="1" smtClean="0"/>
              <a:t>macroparticle</a:t>
            </a:r>
            <a:r>
              <a:rPr lang="fr-CH" sz="2000" dirty="0" smtClean="0"/>
              <a:t> model </a:t>
            </a:r>
            <a:r>
              <a:rPr lang="fr-CH" sz="2000" dirty="0" err="1" smtClean="0"/>
              <a:t>exhibits</a:t>
            </a:r>
            <a:r>
              <a:rPr lang="fr-CH" sz="2000" dirty="0" smtClean="0"/>
              <a:t> </a:t>
            </a:r>
            <a:r>
              <a:rPr lang="fr-CH" sz="2000" dirty="0" err="1" smtClean="0"/>
              <a:t>this</a:t>
            </a:r>
            <a:r>
              <a:rPr lang="fr-CH" sz="2000" dirty="0" smtClean="0"/>
              <a:t> </a:t>
            </a:r>
            <a:r>
              <a:rPr lang="fr-CH" sz="2000" dirty="0" err="1" smtClean="0"/>
              <a:t>behavior</a:t>
            </a:r>
            <a:r>
              <a:rPr lang="fr-CH" sz="20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Study</a:t>
            </a:r>
            <a:r>
              <a:rPr lang="fr-CH" sz="2000" dirty="0" smtClean="0"/>
              <a:t> </a:t>
            </a:r>
            <a:r>
              <a:rPr lang="fr-CH" sz="2000" dirty="0" err="1" smtClean="0"/>
              <a:t>ongoing</a:t>
            </a:r>
            <a:r>
              <a:rPr lang="fr-CH" sz="2000" dirty="0" smtClean="0"/>
              <a:t> to </a:t>
            </a:r>
            <a:r>
              <a:rPr lang="fr-CH" sz="2000" dirty="0" err="1" smtClean="0"/>
              <a:t>explain</a:t>
            </a:r>
            <a:r>
              <a:rPr lang="fr-CH" sz="2000" dirty="0" smtClean="0"/>
              <a:t> the </a:t>
            </a:r>
            <a:r>
              <a:rPr lang="fr-CH" sz="2000" dirty="0" err="1" smtClean="0"/>
              <a:t>asymmetry</a:t>
            </a:r>
            <a:r>
              <a:rPr lang="fr-CH" sz="20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Accuracy</a:t>
            </a:r>
            <a:r>
              <a:rPr lang="fr-CH" sz="2000" dirty="0" smtClean="0"/>
              <a:t> of high </a:t>
            </a:r>
            <a:r>
              <a:rPr lang="fr-CH" sz="2000" dirty="0" err="1" smtClean="0"/>
              <a:t>resonant</a:t>
            </a:r>
            <a:r>
              <a:rPr lang="fr-CH" sz="2000" dirty="0" smtClean="0"/>
              <a:t> </a:t>
            </a:r>
            <a:r>
              <a:rPr lang="fr-CH" sz="2000" dirty="0" err="1" smtClean="0"/>
              <a:t>frequencies</a:t>
            </a:r>
            <a:r>
              <a:rPr lang="fr-CH" sz="2000" dirty="0" smtClean="0"/>
              <a:t> </a:t>
            </a:r>
            <a:r>
              <a:rPr lang="fr-CH" sz="2000" dirty="0" err="1" smtClean="0"/>
              <a:t>should</a:t>
            </a:r>
            <a:r>
              <a:rPr lang="fr-CH" sz="2000" dirty="0" smtClean="0"/>
              <a:t> </a:t>
            </a:r>
            <a:r>
              <a:rPr lang="fr-CH" sz="2000" dirty="0" err="1" smtClean="0"/>
              <a:t>be</a:t>
            </a:r>
            <a:r>
              <a:rPr lang="fr-CH" sz="2000" dirty="0" smtClean="0"/>
              <a:t> </a:t>
            </a:r>
            <a:r>
              <a:rPr lang="fr-CH" sz="2000" dirty="0" err="1" smtClean="0"/>
              <a:t>assess</a:t>
            </a:r>
            <a:r>
              <a:rPr lang="fr-CH" sz="20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Study</a:t>
            </a:r>
            <a:r>
              <a:rPr lang="fr-CH" sz="2000" dirty="0" smtClean="0"/>
              <a:t> </a:t>
            </a:r>
            <a:r>
              <a:rPr lang="fr-CH" sz="2000" dirty="0" err="1" smtClean="0"/>
              <a:t>threshold</a:t>
            </a:r>
            <a:r>
              <a:rPr lang="fr-CH" sz="2000" dirty="0" smtClean="0"/>
              <a:t> for </a:t>
            </a:r>
            <a:r>
              <a:rPr lang="fr-CH" sz="2000" dirty="0" err="1" smtClean="0"/>
              <a:t>microwave</a:t>
            </a:r>
            <a:r>
              <a:rPr lang="fr-CH" sz="2000" dirty="0" smtClean="0"/>
              <a:t> </a:t>
            </a:r>
            <a:r>
              <a:rPr lang="fr-CH" sz="2000" dirty="0" err="1" smtClean="0"/>
              <a:t>instability</a:t>
            </a:r>
            <a:r>
              <a:rPr lang="fr-CH" sz="2000" dirty="0" smtClean="0"/>
              <a:t>.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242457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83685" y="2096220"/>
            <a:ext cx="8129644" cy="239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5706" y="1026494"/>
            <a:ext cx="7545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Thank you for your attention.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65400" y="2881223"/>
            <a:ext cx="8166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Acknowledgements</a:t>
            </a:r>
          </a:p>
          <a:p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Thank to R. Calaga to have suggested this study.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Thank to the BLonD team for countless fruitful discussions along with constant developments and improvements of the BLonD code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285" y="2651126"/>
            <a:ext cx="3463665" cy="1325563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b="1" dirty="0" smtClean="0"/>
              <a:t>SPS IMPEDANCE MODEL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6" y="1208337"/>
            <a:ext cx="4155099" cy="31163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055" y="3435376"/>
            <a:ext cx="4358741" cy="3269056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1729525" y="3362761"/>
            <a:ext cx="687154" cy="7223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095246" y="5816184"/>
            <a:ext cx="604212" cy="57990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19438" y="944657"/>
            <a:ext cx="110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PRESENT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97352" y="3144875"/>
            <a:ext cx="121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TWC 200 MHz impedance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144800" y="2046951"/>
          <a:ext cx="2711450" cy="3429000"/>
        </p:xfrm>
        <a:graphic>
          <a:graphicData uri="http://schemas.openxmlformats.org/drawingml/2006/table">
            <a:tbl>
              <a:tblPr/>
              <a:tblGrid>
                <a:gridCol w="501650"/>
                <a:gridCol w="736600"/>
                <a:gridCol w="736600"/>
                <a:gridCol w="736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[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GHz]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Rsh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kOhm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R/Q 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[Ohm]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1888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5056400" y="2046951"/>
          <a:ext cx="2946400" cy="3429000"/>
        </p:xfrm>
        <a:graphic>
          <a:graphicData uri="http://schemas.openxmlformats.org/drawingml/2006/table">
            <a:tbl>
              <a:tblPr/>
              <a:tblGrid>
                <a:gridCol w="736600"/>
                <a:gridCol w="736600"/>
                <a:gridCol w="736600"/>
                <a:gridCol w="736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[GHz]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Rsh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kOhm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R/Q [Ohm]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6486.5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3666.7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65292" y="1473820"/>
            <a:ext cx="287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</a:t>
            </a:r>
            <a:r>
              <a:rPr lang="en-US" dirty="0" smtClean="0"/>
              <a:t>4 </a:t>
            </a:r>
            <a:r>
              <a:rPr lang="en-US" dirty="0"/>
              <a:t>tank 200 MHz Cavities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94367" y="1473820"/>
            <a:ext cx="287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</a:t>
            </a:r>
            <a:r>
              <a:rPr lang="en-US" dirty="0" smtClean="0"/>
              <a:t>5 </a:t>
            </a:r>
            <a:r>
              <a:rPr lang="en-US" dirty="0"/>
              <a:t>tank 200 MHz Cavities</a:t>
            </a:r>
          </a:p>
        </p:txBody>
      </p:sp>
    </p:spTree>
    <p:extLst>
      <p:ext uri="{BB962C8B-B14F-4D97-AF65-F5344CB8AC3E}">
        <p14:creationId xmlns:p14="http://schemas.microsoft.com/office/powerpoint/2010/main" val="13903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TWC 200 MHz HOMs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80" y="1124261"/>
            <a:ext cx="6813030" cy="510977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77521" y="1319134"/>
            <a:ext cx="599607" cy="38225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77128" y="1583960"/>
            <a:ext cx="599607" cy="38225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TWC 200 MHz HOMs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1097280"/>
            <a:ext cx="7315215" cy="548641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3632" y="2421857"/>
            <a:ext cx="3882454" cy="430887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sz="2200" dirty="0" err="1" smtClean="0"/>
              <a:t>Effects</a:t>
            </a:r>
            <a:r>
              <a:rPr lang="fr-CH" sz="2200" dirty="0" smtClean="0"/>
              <a:t> of </a:t>
            </a:r>
            <a:r>
              <a:rPr lang="fr-CH" sz="2200" dirty="0" err="1" smtClean="0"/>
              <a:t>higher</a:t>
            </a:r>
            <a:r>
              <a:rPr lang="fr-CH" sz="2200" dirty="0" smtClean="0"/>
              <a:t> HOM </a:t>
            </a:r>
            <a:r>
              <a:rPr lang="fr-CH" sz="2200" b="1" dirty="0" err="1" smtClean="0"/>
              <a:t>negligible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6888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SPS 200 MHz TWC spectrum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88" y="2905710"/>
            <a:ext cx="6674121" cy="3754193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093888" y="3387259"/>
            <a:ext cx="99060" cy="38862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176507" y="3387259"/>
            <a:ext cx="107315" cy="255351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7848" y="3088152"/>
            <a:ext cx="651140" cy="246221"/>
          </a:xfrm>
          <a:prstGeom prst="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630 MHz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906591" y="3078158"/>
            <a:ext cx="651140" cy="246221"/>
          </a:xfrm>
          <a:prstGeom prst="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914 MHz</a:t>
            </a:r>
            <a:endParaRPr lang="en-US" sz="1000" dirty="0"/>
          </a:p>
        </p:txBody>
      </p:sp>
      <p:sp>
        <p:nvSpPr>
          <p:cNvPr id="10" name="Down Arrow 9"/>
          <p:cNvSpPr/>
          <p:nvPr/>
        </p:nvSpPr>
        <p:spPr>
          <a:xfrm>
            <a:off x="6007821" y="3387259"/>
            <a:ext cx="99060" cy="38862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98919" y="3114190"/>
            <a:ext cx="716863" cy="246221"/>
          </a:xfrm>
          <a:prstGeom prst="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1133 MHz</a:t>
            </a:r>
            <a:endParaRPr lang="en-US" sz="1000" dirty="0"/>
          </a:p>
        </p:txBody>
      </p:sp>
      <p:sp>
        <p:nvSpPr>
          <p:cNvPr id="12" name="Up Arrow 11"/>
          <p:cNvSpPr/>
          <p:nvPr/>
        </p:nvSpPr>
        <p:spPr>
          <a:xfrm>
            <a:off x="7442784" y="3976449"/>
            <a:ext cx="74950" cy="187378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99342" y="4201302"/>
            <a:ext cx="716863" cy="246221"/>
          </a:xfrm>
          <a:prstGeom prst="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1507 MHz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579" y="907193"/>
            <a:ext cx="83571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630 MHz HOM has been identified to be the critical one for stability.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Actual damping already efficient, another factor 2-3 seems to be difficult to achieve.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Spreading of </a:t>
            </a:r>
            <a:r>
              <a:rPr lang="fr-CH" dirty="0" smtClean="0"/>
              <a:t>HOM </a:t>
            </a:r>
            <a:r>
              <a:rPr lang="fr-CH" dirty="0" err="1" smtClean="0"/>
              <a:t>peaks</a:t>
            </a:r>
            <a:r>
              <a:rPr lang="fr-CH" dirty="0" smtClean="0"/>
              <a:t> </a:t>
            </a:r>
            <a:r>
              <a:rPr lang="fr-CH" dirty="0" err="1"/>
              <a:t>from</a:t>
            </a:r>
            <a:r>
              <a:rPr lang="fr-CH" dirty="0"/>
              <a:t> 6 </a:t>
            </a:r>
            <a:r>
              <a:rPr lang="fr-CH" dirty="0" err="1"/>
              <a:t>cavities</a:t>
            </a:r>
            <a:r>
              <a:rPr lang="fr-CH" dirty="0"/>
              <a:t> in </a:t>
            </a:r>
            <a:r>
              <a:rPr lang="fr-CH" dirty="0" err="1"/>
              <a:t>frequency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equivalent</a:t>
            </a:r>
            <a:r>
              <a:rPr lang="fr-CH" dirty="0"/>
              <a:t> to </a:t>
            </a:r>
            <a:r>
              <a:rPr lang="fr-CH" dirty="0" err="1"/>
              <a:t>damping</a:t>
            </a:r>
            <a:r>
              <a:rPr lang="fr-CH" dirty="0" smtClean="0"/>
              <a:t>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Simulations: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dirty="0" smtClean="0"/>
              <a:t>630 </a:t>
            </a:r>
            <a:r>
              <a:rPr lang="fr-CH" dirty="0"/>
              <a:t>MHz </a:t>
            </a:r>
            <a:r>
              <a:rPr lang="fr-CH" dirty="0" smtClean="0"/>
              <a:t>HOM 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each</a:t>
            </a:r>
            <a:r>
              <a:rPr lang="fr-CH" dirty="0" smtClean="0"/>
              <a:t> </a:t>
            </a:r>
            <a:r>
              <a:rPr lang="fr-CH" dirty="0" err="1" smtClean="0"/>
              <a:t>cavity</a:t>
            </a:r>
            <a:r>
              <a:rPr lang="fr-CH" dirty="0" smtClean="0"/>
              <a:t> </a:t>
            </a:r>
            <a:r>
              <a:rPr lang="fr-CH" dirty="0" err="1"/>
              <a:t>can</a:t>
            </a:r>
            <a:r>
              <a:rPr lang="fr-CH" dirty="0"/>
              <a:t>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moved</a:t>
            </a:r>
            <a:r>
              <a:rPr lang="fr-CH" dirty="0"/>
              <a:t> </a:t>
            </a:r>
            <a:r>
              <a:rPr lang="fr-CH" dirty="0" err="1"/>
              <a:t>independently</a:t>
            </a:r>
            <a:r>
              <a:rPr lang="fr-CH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dirty="0" smtClean="0"/>
              <a:t>HL-HLC </a:t>
            </a:r>
            <a:r>
              <a:rPr lang="fr-CH" dirty="0" err="1" smtClean="0"/>
              <a:t>beam</a:t>
            </a:r>
            <a:r>
              <a:rPr lang="fr-CH" dirty="0" smtClean="0"/>
              <a:t> (72 </a:t>
            </a:r>
            <a:r>
              <a:rPr lang="fr-CH" dirty="0" err="1" smtClean="0"/>
              <a:t>bunches</a:t>
            </a:r>
            <a:r>
              <a:rPr lang="fr-CH" dirty="0"/>
              <a:t> </a:t>
            </a:r>
            <a:r>
              <a:rPr lang="fr-CH" dirty="0" err="1" smtClean="0"/>
              <a:t>spaced</a:t>
            </a:r>
            <a:r>
              <a:rPr lang="fr-CH" dirty="0" smtClean="0"/>
              <a:t> by 25ns) on Flat Top (FT).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dirty="0" smtClean="0"/>
              <a:t>DRF: 10 MV + 1 MV, LIU </a:t>
            </a:r>
            <a:r>
              <a:rPr lang="fr-CH" dirty="0" err="1" smtClean="0"/>
              <a:t>baseline</a:t>
            </a:r>
            <a:r>
              <a:rPr lang="fr-CH" dirty="0" smtClean="0"/>
              <a:t> </a:t>
            </a:r>
            <a:r>
              <a:rPr lang="fr-CH" dirty="0" err="1" smtClean="0"/>
              <a:t>impedance</a:t>
            </a:r>
            <a:r>
              <a:rPr lang="fr-CH" dirty="0" smtClean="0"/>
              <a:t> model.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4763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657600"/>
            <a:ext cx="3413760" cy="2560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2286000"/>
            <a:ext cx="5120639" cy="3840480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V="1">
            <a:off x="2156604" y="2907102"/>
            <a:ext cx="3045124" cy="11645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251494" y="2587926"/>
            <a:ext cx="2398144" cy="259654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2693" y="1092816"/>
            <a:ext cx="4487509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Nominal bunch length (1.65 ns):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amping by a factor 3 (R/Q = </a:t>
            </a:r>
            <a:r>
              <a:rPr lang="en-US" i="1" dirty="0" err="1" smtClean="0"/>
              <a:t>const</a:t>
            </a:r>
            <a:r>
              <a:rPr lang="en-US" dirty="0" smtClean="0"/>
              <a:t>) improves stability threshold by 25%.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flipH="1" flipV="1">
            <a:off x="7548113" y="2449902"/>
            <a:ext cx="8627" cy="3165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Damping of 630 MHz HOM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33251" y="1814907"/>
                <a:ext cx="16392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1.65 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𝑛𝑠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 4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𝐹𝑊𝐻𝑀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251" y="1814907"/>
                <a:ext cx="163929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974" r="-743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7548113" y="2156604"/>
            <a:ext cx="0" cy="2932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497253" y="4128603"/>
            <a:ext cx="120770" cy="1207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12853" y="3957363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HL-LHC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5383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653123"/>
            <a:ext cx="3413760" cy="2560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2286000"/>
            <a:ext cx="5120639" cy="38404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1094" y="972574"/>
            <a:ext cx="391725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For nominal </a:t>
            </a:r>
            <a:r>
              <a:rPr lang="en-US" dirty="0" smtClean="0"/>
              <a:t>bunch length (1.65 </a:t>
            </a:r>
            <a:r>
              <a:rPr lang="en-US" smtClean="0"/>
              <a:t>ns)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preading the new 3 sections cavities by +/- 1 MHz, improves stability threshold by 1%.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7548113" y="2449902"/>
            <a:ext cx="8627" cy="3165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2767931" y="4119177"/>
            <a:ext cx="129396" cy="14664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3097071" y="4119178"/>
            <a:ext cx="129396" cy="14664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24478" y="4250055"/>
            <a:ext cx="57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2x4sec.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2929343" y="4250056"/>
            <a:ext cx="57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4x3sec.</a:t>
            </a:r>
            <a:endParaRPr lang="en-US" sz="1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134045" y="2605177"/>
            <a:ext cx="1078302" cy="117882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23374" y="2096322"/>
            <a:ext cx="57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2x4sec.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6473261" y="2094906"/>
            <a:ext cx="57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4x3sec.</a:t>
            </a:r>
            <a:endParaRPr lang="en-US" sz="1000" dirty="0"/>
          </a:p>
        </p:txBody>
      </p:sp>
      <p:sp>
        <p:nvSpPr>
          <p:cNvPr id="24" name="Up Arrow 23"/>
          <p:cNvSpPr/>
          <p:nvPr/>
        </p:nvSpPr>
        <p:spPr>
          <a:xfrm>
            <a:off x="5944286" y="2317392"/>
            <a:ext cx="219211" cy="216183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6628437" y="2289123"/>
            <a:ext cx="219211" cy="216183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141220" y="2605178"/>
            <a:ext cx="2491165" cy="144104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Spreading 630 MHz HOMs in </a:t>
            </a:r>
            <a:r>
              <a:rPr lang="en-US" b="1" dirty="0" smtClean="0"/>
              <a:t>3 s.</a:t>
            </a:r>
            <a:r>
              <a:rPr lang="en-US" b="1" dirty="0" smtClean="0"/>
              <a:t> </a:t>
            </a:r>
            <a:r>
              <a:rPr lang="en-US" b="1" dirty="0" smtClean="0"/>
              <a:t>cavities</a:t>
            </a:r>
            <a:endParaRPr lang="en-US" sz="28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497253" y="4128603"/>
            <a:ext cx="120770" cy="1207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9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657600"/>
            <a:ext cx="3413760" cy="256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2286000"/>
            <a:ext cx="5120639" cy="38404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4202" y="1083189"/>
            <a:ext cx="365760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ominal bunch length (1.65 ns).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dding also a +/- 1 MHz spread to the 4 sections, improves stability threshold by 2%.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7548113" y="2449902"/>
            <a:ext cx="8627" cy="3165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80694" y="2587925"/>
            <a:ext cx="1000664" cy="106967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211049" y="2605178"/>
            <a:ext cx="2421336" cy="173447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Spreading 630 MHz HOMs in all cavities</a:t>
            </a:r>
            <a:endParaRPr lang="en-US" sz="2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497253" y="4128603"/>
            <a:ext cx="120770" cy="1207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6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657600"/>
            <a:ext cx="3413760" cy="256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2286000"/>
            <a:ext cx="5120639" cy="38404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4202" y="1195366"/>
            <a:ext cx="36576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ominal bunch length (1.65 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ore (up to 3 MHz) spread in the 3 sections, improves stability threshold by 20%.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7548113" y="2449902"/>
            <a:ext cx="8627" cy="3165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97947" y="2570672"/>
            <a:ext cx="704853" cy="8281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218544" y="2622430"/>
            <a:ext cx="2422467" cy="20769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Larger spreading of 630 MHz HOMs</a:t>
            </a:r>
            <a:endParaRPr lang="en-US" sz="2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497253" y="4128603"/>
            <a:ext cx="120770" cy="1207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3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2286000"/>
            <a:ext cx="5120640" cy="3840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657600"/>
            <a:ext cx="3413760" cy="256032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6957060" y="2651760"/>
            <a:ext cx="1303020" cy="502920"/>
          </a:xfrm>
          <a:prstGeom prst="straightConnector1">
            <a:avLst/>
          </a:prstGeom>
          <a:ln>
            <a:solidFill>
              <a:srgbClr val="41E0F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286000" y="2651760"/>
            <a:ext cx="2324100" cy="2196285"/>
          </a:xfrm>
          <a:prstGeom prst="straightConnector1">
            <a:avLst/>
          </a:prstGeom>
          <a:ln>
            <a:solidFill>
              <a:srgbClr val="41E0F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Larger spreading of 630 MHz HOMs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6746" y="1128201"/>
            <a:ext cx="3956653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ominal bunch length (1.65 ns).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Larger spread in both direction (up to 4 MHz)</a:t>
            </a:r>
            <a:r>
              <a:rPr lang="en-US" dirty="0" smtClean="0">
                <a:sym typeface="Wingdings" panose="05000000000000000000" pitchFamily="2" charset="2"/>
              </a:rPr>
              <a:t> damping by factor 3 recovered.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497253" y="4128603"/>
            <a:ext cx="120770" cy="1207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4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657600"/>
            <a:ext cx="3413760" cy="2560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2286000"/>
            <a:ext cx="5120640" cy="384048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2788170" y="2683240"/>
            <a:ext cx="1843791" cy="2106117"/>
          </a:xfrm>
          <a:prstGeom prst="straightConnector1">
            <a:avLst/>
          </a:prstGeom>
          <a:ln>
            <a:solidFill>
              <a:srgbClr val="19D596"/>
            </a:solidFill>
            <a:prstDash val="soli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0656" y="1329630"/>
            <a:ext cx="36576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If more extreme values are used (+/- 10 MHz) </a:t>
            </a:r>
            <a:r>
              <a:rPr lang="en-US" dirty="0" smtClean="0">
                <a:sym typeface="Wingdings" panose="05000000000000000000" pitchFamily="2" charset="2"/>
              </a:rPr>
              <a:t> larger effect than</a:t>
            </a:r>
            <a:r>
              <a:rPr lang="en-US" dirty="0" smtClean="0"/>
              <a:t> damping by a factor 3.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367666" y="2683240"/>
            <a:ext cx="517160" cy="532150"/>
          </a:xfrm>
          <a:prstGeom prst="straightConnector1">
            <a:avLst/>
          </a:prstGeom>
          <a:ln>
            <a:solidFill>
              <a:srgbClr val="19D596"/>
            </a:solidFill>
            <a:prstDash val="soli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Even more spreading of 630 MHz HOMs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497253" y="4128603"/>
            <a:ext cx="120770" cy="1207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38588</TotalTime>
  <Words>1256</Words>
  <Application>Microsoft Office PowerPoint</Application>
  <PresentationFormat>On-screen Show (4:3)</PresentationFormat>
  <Paragraphs>306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Wingdings</vt:lpstr>
      <vt:lpstr>Office Theme</vt:lpstr>
      <vt:lpstr>Beam stability after LS2 and 630 MHz HOM s 2nd of March 2017</vt:lpstr>
      <vt:lpstr>SPS 200 MHz RF system</vt:lpstr>
      <vt:lpstr>SPS 200 MHz TWC spectrum</vt:lpstr>
      <vt:lpstr>Damping of 630 MHz HOM</vt:lpstr>
      <vt:lpstr>Spreading 630 MHz HOMs in 3 s. cavities</vt:lpstr>
      <vt:lpstr>Spreading 630 MHz HOMs in all cavities</vt:lpstr>
      <vt:lpstr>Larger spreading of 630 MHz HOMs</vt:lpstr>
      <vt:lpstr>Larger spreading of 630 MHz HOMs</vt:lpstr>
      <vt:lpstr>Even more spreading of 630 MHz HOMs</vt:lpstr>
      <vt:lpstr>Shifting and spreading of 630 MHz HOMs</vt:lpstr>
      <vt:lpstr>Effect of 938 MHz transverse HOM coupler</vt:lpstr>
      <vt:lpstr>Effect of 938 MHz HOM transverse coupler</vt:lpstr>
      <vt:lpstr>Shifting of 630 MHz HOM</vt:lpstr>
      <vt:lpstr>Shifting of 630 MHz HOM (alone)</vt:lpstr>
      <vt:lpstr>Shifting of 630 MHz HOM (alone)</vt:lpstr>
      <vt:lpstr>Shifting of 630 MHz HOM (alone): different bunch spacings in 1 RF</vt:lpstr>
      <vt:lpstr>Shifting of 630 MHz HOM (alone): double RF</vt:lpstr>
      <vt:lpstr>Single-macroparticle model</vt:lpstr>
      <vt:lpstr>Single-macroparticle model</vt:lpstr>
      <vt:lpstr>Conclusion and future work</vt:lpstr>
      <vt:lpstr>Conclusion and future work</vt:lpstr>
      <vt:lpstr>Conclusion and future work</vt:lpstr>
      <vt:lpstr>PowerPoint Presentation</vt:lpstr>
      <vt:lpstr>Backup slides</vt:lpstr>
      <vt:lpstr>SPS IMPEDANCE MODEL</vt:lpstr>
      <vt:lpstr>TWC 200 MHz impedance</vt:lpstr>
      <vt:lpstr>TWC 200 MHz HOMs</vt:lpstr>
      <vt:lpstr>TWC 200 MHz HOMs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Joël Repond</dc:creator>
  <cp:lastModifiedBy>Joel Repond</cp:lastModifiedBy>
  <cp:revision>3426</cp:revision>
  <cp:lastPrinted>2015-09-17T13:23:21Z</cp:lastPrinted>
  <dcterms:created xsi:type="dcterms:W3CDTF">2014-07-23T07:54:45Z</dcterms:created>
  <dcterms:modified xsi:type="dcterms:W3CDTF">2017-03-02T13:58:25Z</dcterms:modified>
</cp:coreProperties>
</file>