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4" r:id="rId2"/>
  </p:sldMasterIdLst>
  <p:notesMasterIdLst>
    <p:notesMasterId r:id="rId6"/>
  </p:notesMasterIdLst>
  <p:handoutMasterIdLst>
    <p:handoutMasterId r:id="rId7"/>
  </p:handoutMasterIdLst>
  <p:sldIdLst>
    <p:sldId id="343" r:id="rId3"/>
    <p:sldId id="344" r:id="rId4"/>
    <p:sldId id="34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1756C3-357C-E54B-B55E-D493C7280BC9}">
          <p14:sldIdLst>
            <p14:sldId id="343"/>
            <p14:sldId id="344"/>
            <p14:sldId id="3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F8E3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18"/>
    <p:restoredTop sz="94712" autoAdjust="0"/>
  </p:normalViewPr>
  <p:slideViewPr>
    <p:cSldViewPr snapToGrid="0" snapToObjects="1">
      <p:cViewPr>
        <p:scale>
          <a:sx n="124" d="100"/>
          <a:sy n="124" d="100"/>
        </p:scale>
        <p:origin x="384" y="-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26A1C-BBD9-0847-ABD0-14A04A7525C9}" type="datetimeFigureOut">
              <a:rPr lang="en-US" smtClean="0"/>
              <a:pPr/>
              <a:t>3/2/17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38A31-F9C9-BE41-830A-D95865D75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84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67BDC-53E5-1341-8AA6-6C49E5B1D182}" type="datetimeFigureOut">
              <a:rPr lang="en-US" smtClean="0"/>
              <a:pPr/>
              <a:t>3/2/17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8F65A-26F9-F246-8DBF-932D918F0A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929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9025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292100" indent="-292100" algn="l">
              <a:buFont typeface="Wingdings" pitchFamily="2" charset="2"/>
              <a:buChar char="q"/>
              <a:defRPr/>
            </a:lvl1pPr>
            <a:lvl2pPr marL="690563" indent="-233363" algn="l">
              <a:buClr>
                <a:srgbClr val="0000FF"/>
              </a:buClr>
              <a:buFont typeface="Arial" pitchFamily="34" charset="0"/>
              <a:buChar char="–"/>
              <a:defRPr sz="1800"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54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23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2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C033-FD4E-E044-A74A-5E15F3DC60A2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1D0-060A-6D4F-9420-3876858DB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93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C033-FD4E-E044-A74A-5E15F3DC60A2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1D0-060A-6D4F-9420-3876858DB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41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C033-FD4E-E044-A74A-5E15F3DC60A2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1D0-060A-6D4F-9420-3876858DB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80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C033-FD4E-E044-A74A-5E15F3DC60A2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1D0-060A-6D4F-9420-3876858DB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4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C033-FD4E-E044-A74A-5E15F3DC60A2}" type="datetimeFigureOut">
              <a:rPr lang="en-US" smtClean="0"/>
              <a:t>3/2/17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1D0-060A-6D4F-9420-3876858DB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451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C033-FD4E-E044-A74A-5E15F3DC60A2}" type="datetimeFigureOut">
              <a:rPr lang="en-US" smtClean="0"/>
              <a:t>3/2/17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1D0-060A-6D4F-9420-3876858DB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83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C033-FD4E-E044-A74A-5E15F3DC60A2}" type="datetimeFigureOut">
              <a:rPr lang="en-US" smtClean="0"/>
              <a:t>3/2/17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1D0-060A-6D4F-9420-3876858DB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276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C033-FD4E-E044-A74A-5E15F3DC60A2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1D0-060A-6D4F-9420-3876858DB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39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F9EC-BBAD-9F46-BF96-F510AA1EEA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 userDrawn="1"/>
        </p:nvSpPr>
        <p:spPr>
          <a:xfrm>
            <a:off x="1695960" y="6629400"/>
            <a:ext cx="5826760" cy="2089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Post-LS2 Commissioning SPS</a:t>
            </a:r>
          </a:p>
        </p:txBody>
      </p:sp>
    </p:spTree>
    <p:extLst>
      <p:ext uri="{BB962C8B-B14F-4D97-AF65-F5344CB8AC3E}">
        <p14:creationId xmlns:p14="http://schemas.microsoft.com/office/powerpoint/2010/main" val="7404354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C033-FD4E-E044-A74A-5E15F3DC60A2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1D0-060A-6D4F-9420-3876858DB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45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C033-FD4E-E044-A74A-5E15F3DC60A2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1D0-060A-6D4F-9420-3876858DB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87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C033-FD4E-E044-A74A-5E15F3DC60A2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1D0-060A-6D4F-9420-3876858DB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7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F9EC-BBAD-9F46-BF96-F510AA1EEA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69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F9EC-BBAD-9F46-BF96-F510AA1EEA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0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60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2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866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578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759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0593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27" name="Line 7"/>
          <p:cNvSpPr>
            <a:spLocks noChangeShapeType="1"/>
          </p:cNvSpPr>
          <p:nvPr/>
        </p:nvSpPr>
        <p:spPr bwMode="auto">
          <a:xfrm>
            <a:off x="76200" y="6629400"/>
            <a:ext cx="89916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74320" tIns="45720" rIns="2743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543560" y="6629400"/>
            <a:ext cx="5826760" cy="2089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Post-LS2 Commissioning SPS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9720" y="6629400"/>
            <a:ext cx="1313680" cy="2089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F9EC-BBAD-9F46-BF96-F510AA1EE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EAEAEA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EAEAEA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EAEAEA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EAEAEA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EAEAEA"/>
          </a:solidFill>
          <a:latin typeface="Arial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ct val="0"/>
        </a:spcAft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har char="–"/>
        <a:defRPr>
          <a:solidFill>
            <a:srgbClr val="0033CC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Font typeface="Wingdings" charset="0"/>
        <a:buChar char="§"/>
        <a:defRPr sz="1600">
          <a:solidFill>
            <a:srgbClr val="008000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1C033-FD4E-E044-A74A-5E15F3DC60A2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CB1D0-060A-6D4F-9420-3876858DB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4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86312"/>
            <a:ext cx="9144000" cy="2915837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V="1">
            <a:off x="3759200" y="4523092"/>
            <a:ext cx="0" cy="8985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current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First beam: 24</a:t>
            </a:r>
            <a:r>
              <a:rPr lang="en-US" baseline="30000" dirty="0" smtClean="0"/>
              <a:t>th</a:t>
            </a:r>
            <a:r>
              <a:rPr lang="en-US" dirty="0" smtClean="0"/>
              <a:t> of April. </a:t>
            </a:r>
            <a:r>
              <a:rPr lang="en-US" dirty="0" smtClean="0">
                <a:solidFill>
                  <a:srgbClr val="FF0000"/>
                </a:solidFill>
              </a:rPr>
              <a:t>Conditioning of beam dump + scrubbing not indicated below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F9EC-BBAD-9F46-BF96-F510AA1EEAF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96572" y="4860158"/>
            <a:ext cx="3108543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mtClean="0"/>
              <a:t>Low intensity commissioning</a:t>
            </a:r>
            <a:endParaRPr lang="en-US" dirty="0" smtClean="0"/>
          </a:p>
        </p:txBody>
      </p:sp>
      <p:cxnSp>
        <p:nvCxnSpPr>
          <p:cNvPr id="9" name="Straight Arrow Connector 8"/>
          <p:cNvCxnSpPr>
            <a:stCxn id="7" idx="0"/>
          </p:cNvCxnSpPr>
          <p:nvPr/>
        </p:nvCxnSpPr>
        <p:spPr>
          <a:xfrm flipH="1" flipV="1">
            <a:off x="3149600" y="4557487"/>
            <a:ext cx="1244" cy="30267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29543" y="5421661"/>
            <a:ext cx="3634328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First high intensity commissioning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95287" y="1628303"/>
            <a:ext cx="214674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mtClean="0"/>
              <a:t>Scrubbing run LHC</a:t>
            </a:r>
            <a:endParaRPr lang="en-US" dirty="0" smtClean="0"/>
          </a:p>
        </p:txBody>
      </p:sp>
      <p:cxnSp>
        <p:nvCxnSpPr>
          <p:cNvPr id="8" name="Straight Arrow Connector 7"/>
          <p:cNvCxnSpPr>
            <a:stCxn id="11" idx="2"/>
          </p:cNvCxnSpPr>
          <p:nvPr/>
        </p:nvCxnSpPr>
        <p:spPr>
          <a:xfrm flipH="1">
            <a:off x="6762306" y="1997635"/>
            <a:ext cx="6352" cy="3734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86373" y="3778819"/>
            <a:ext cx="311306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LEIR commissioning: pm</a:t>
            </a:r>
            <a:endParaRPr lang="en-US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5417885" y="4769101"/>
            <a:ext cx="3630096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AWAKE start-up: physics run: 3 w</a:t>
            </a:r>
            <a:endParaRPr lang="en-US" dirty="0" smtClean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6226141" y="4473499"/>
            <a:ext cx="2508" cy="3161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88146" y="2089968"/>
            <a:ext cx="2133918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err="1" smtClean="0"/>
              <a:t>HiRadMat</a:t>
            </a:r>
            <a:r>
              <a:rPr lang="en-US" dirty="0" smtClean="0"/>
              <a:t> prep/run</a:t>
            </a:r>
            <a:endParaRPr lang="en-US" dirty="0" smtClean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941870" y="2445249"/>
            <a:ext cx="0" cy="1526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2"/>
          </p:cNvCxnSpPr>
          <p:nvPr/>
        </p:nvCxnSpPr>
        <p:spPr>
          <a:xfrm>
            <a:off x="5655105" y="2459300"/>
            <a:ext cx="0" cy="15928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226141" y="2459300"/>
            <a:ext cx="0" cy="1386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825447" y="3082247"/>
            <a:ext cx="667820" cy="35959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 constraints (1) – everything open for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0095"/>
            <a:ext cx="8229600" cy="5059363"/>
          </a:xfrm>
        </p:spPr>
        <p:txBody>
          <a:bodyPr/>
          <a:lstStyle/>
          <a:p>
            <a:r>
              <a:rPr lang="en-US" dirty="0" smtClean="0"/>
              <a:t>No MDs first two weeks</a:t>
            </a:r>
          </a:p>
          <a:p>
            <a:r>
              <a:rPr lang="en-US" dirty="0" smtClean="0"/>
              <a:t>Week 3 (=19): Wednesday MD, no parallel MDs:</a:t>
            </a:r>
          </a:p>
          <a:p>
            <a:pPr lvl="1"/>
            <a:r>
              <a:rPr lang="en-US" dirty="0" smtClean="0"/>
              <a:t>But LHC beam for: conditioning of beam dump + test runs; scrubbing</a:t>
            </a:r>
          </a:p>
          <a:p>
            <a:pPr lvl="1"/>
            <a:r>
              <a:rPr lang="en-US" dirty="0" smtClean="0"/>
              <a:t>LEIR commissioning in the afternoon</a:t>
            </a:r>
          </a:p>
          <a:p>
            <a:r>
              <a:rPr lang="en-US" dirty="0" smtClean="0"/>
              <a:t> Week 4 (=20): Wednesday MD, no parallel MDs:</a:t>
            </a:r>
          </a:p>
          <a:p>
            <a:pPr lvl="1"/>
            <a:r>
              <a:rPr lang="en-US" dirty="0" smtClean="0"/>
              <a:t>Continued: conditioning of beam dump towards 288 bunches</a:t>
            </a:r>
            <a:endParaRPr lang="en-US" dirty="0"/>
          </a:p>
          <a:p>
            <a:pPr lvl="1"/>
            <a:r>
              <a:rPr lang="en-US" dirty="0" smtClean="0"/>
              <a:t>commissioning of </a:t>
            </a:r>
            <a:r>
              <a:rPr lang="en-US" dirty="0" err="1" smtClean="0"/>
              <a:t>HiRadMat</a:t>
            </a:r>
            <a:r>
              <a:rPr lang="en-US" dirty="0" smtClean="0"/>
              <a:t> interlocks and BPMs </a:t>
            </a:r>
          </a:p>
          <a:p>
            <a:pPr lvl="1"/>
            <a:r>
              <a:rPr lang="en-US" dirty="0" smtClean="0"/>
              <a:t>LER commissioning in the afternoon</a:t>
            </a:r>
          </a:p>
          <a:p>
            <a:r>
              <a:rPr lang="en-US" dirty="0" smtClean="0"/>
              <a:t>Week 5(=21): Wednesday MD, possibly parallel MDs in the morning </a:t>
            </a:r>
          </a:p>
          <a:p>
            <a:pPr lvl="1"/>
            <a:r>
              <a:rPr lang="en-US" dirty="0" smtClean="0"/>
              <a:t>MDs can carry on in the afternoon: if no additional setting up needed</a:t>
            </a:r>
          </a:p>
          <a:p>
            <a:pPr lvl="1"/>
            <a:r>
              <a:rPr lang="en-US" dirty="0" smtClean="0"/>
              <a:t>But priority: </a:t>
            </a:r>
            <a:r>
              <a:rPr lang="en-US" dirty="0" err="1" smtClean="0"/>
              <a:t>HiRadMat</a:t>
            </a:r>
            <a:r>
              <a:rPr lang="en-US" dirty="0" smtClean="0"/>
              <a:t> preparation/run, LHC high intensity extractable (doublets possibly), LEIR commissioning in the afternoon, AWAKE cycle commissioning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F9EC-BBAD-9F46-BF96-F510AA1EEAF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55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 constraints (2) – everything open for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0499"/>
            <a:ext cx="8229600" cy="5059363"/>
          </a:xfrm>
        </p:spPr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eek 5 (=22)</a:t>
            </a:r>
          </a:p>
          <a:p>
            <a:pPr lvl="1"/>
            <a:r>
              <a:rPr lang="en-US" dirty="0" smtClean="0"/>
              <a:t>In addition to tasks of previous week: AWAKE start of physics run</a:t>
            </a:r>
          </a:p>
          <a:p>
            <a:pPr lvl="1"/>
            <a:r>
              <a:rPr lang="en-US" dirty="0" smtClean="0"/>
              <a:t>Have to finish </a:t>
            </a:r>
            <a:r>
              <a:rPr lang="en-US" dirty="0" err="1" smtClean="0"/>
              <a:t>HiRadMat</a:t>
            </a:r>
            <a:r>
              <a:rPr lang="en-US" dirty="0" smtClean="0"/>
              <a:t> at the latest </a:t>
            </a:r>
          </a:p>
          <a:p>
            <a:r>
              <a:rPr lang="en-US" dirty="0" smtClean="0"/>
              <a:t>Week 7(=23): LHC scrubbing run, no parallel MDs</a:t>
            </a:r>
          </a:p>
          <a:p>
            <a:pPr lvl="1"/>
            <a:r>
              <a:rPr lang="en-US" dirty="0" smtClean="0"/>
              <a:t>LEIR commissioning in the afternoon</a:t>
            </a:r>
          </a:p>
          <a:p>
            <a:pPr lvl="1"/>
            <a:r>
              <a:rPr lang="en-US" dirty="0" smtClean="0"/>
              <a:t>AWAKE physics run</a:t>
            </a:r>
          </a:p>
          <a:p>
            <a:r>
              <a:rPr lang="en-US" dirty="0" smtClean="0"/>
              <a:t>Week 8 (=24): MDs a la 2016</a:t>
            </a:r>
          </a:p>
          <a:p>
            <a:pPr lvl="1"/>
            <a:r>
              <a:rPr lang="en-US" dirty="0" smtClean="0"/>
              <a:t>Program should be more in accordance with other activities.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F9EC-BBAD-9F46-BF96-F510AA1EEAF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4928"/>
      </p:ext>
    </p:extLst>
  </p:cSld>
  <p:clrMapOvr>
    <a:masterClrMapping/>
  </p:clrMapOvr>
</p:sld>
</file>

<file path=ppt/theme/theme1.xml><?xml version="1.0" encoding="utf-8"?>
<a:theme xmlns:a="http://schemas.openxmlformats.org/drawingml/2006/main" name="LPC Presentatio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bg1">
            <a:lumMod val="85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non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133377</TotalTime>
  <Words>250</Words>
  <Application>Microsoft Macintosh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Calibri</vt:lpstr>
      <vt:lpstr>Comic Sans MS</vt:lpstr>
      <vt:lpstr>ＭＳ Ｐゴシック</vt:lpstr>
      <vt:lpstr>Wingdings</vt:lpstr>
      <vt:lpstr>Arial</vt:lpstr>
      <vt:lpstr>LPC Presentation</vt:lpstr>
      <vt:lpstr>Custom Design</vt:lpstr>
      <vt:lpstr>The current schedule</vt:lpstr>
      <vt:lpstr>MD constraints (1) – everything open for debate</vt:lpstr>
      <vt:lpstr>MD constraints (2) – everything open for debate</vt:lpstr>
    </vt:vector>
  </TitlesOfParts>
  <Manager/>
  <Company>CERN - European Organization for Nuclear Research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the Scene - LHC Transfer Line Collimators</dc:title>
  <dc:subject/>
  <dc:creator>Verena Kain</dc:creator>
  <cp:keywords/>
  <dc:description/>
  <cp:lastModifiedBy>Microsoft Office User</cp:lastModifiedBy>
  <cp:revision>1222</cp:revision>
  <cp:lastPrinted>2013-09-02T09:30:36Z</cp:lastPrinted>
  <dcterms:created xsi:type="dcterms:W3CDTF">2012-12-19T15:15:22Z</dcterms:created>
  <dcterms:modified xsi:type="dcterms:W3CDTF">2017-03-02T08:41:43Z</dcterms:modified>
  <cp:category/>
</cp:coreProperties>
</file>