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75" r:id="rId2"/>
    <p:sldId id="443" r:id="rId3"/>
    <p:sldId id="441" r:id="rId4"/>
    <p:sldId id="446" r:id="rId5"/>
    <p:sldId id="447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48584"/>
    <a:srgbClr val="22B6FF"/>
    <a:srgbClr val="E23FDD"/>
    <a:srgbClr val="DE33E6"/>
    <a:srgbClr val="0055A0"/>
    <a:srgbClr val="0E5396"/>
    <a:srgbClr val="6E0A49"/>
    <a:srgbClr val="3F062A"/>
    <a:srgbClr val="FF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714" autoAdjust="0"/>
  </p:normalViewPr>
  <p:slideViewPr>
    <p:cSldViewPr snapToGrid="0" snapToObjects="1">
      <p:cViewPr varScale="1">
        <p:scale>
          <a:sx n="93" d="100"/>
          <a:sy n="93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02/03/17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02/03/17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LIU-SPS MDs </a:t>
            </a:r>
            <a:r>
              <a:rPr lang="en-US" sz="3000" dirty="0" smtClean="0"/>
              <a:t>2017: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starting point for discussion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924300"/>
            <a:ext cx="8701471" cy="19431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LIU-SPS related MD </a:t>
            </a:r>
            <a:r>
              <a:rPr lang="en-US" dirty="0" smtClean="0"/>
              <a:t>subjects -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Further </a:t>
            </a:r>
            <a:r>
              <a:rPr lang="en-US" dirty="0"/>
              <a:t>characterization and minimization of </a:t>
            </a:r>
            <a:r>
              <a:rPr lang="en-US" dirty="0" smtClean="0"/>
              <a:t>losses </a:t>
            </a:r>
            <a:r>
              <a:rPr lang="en-US" dirty="0"/>
              <a:t>(to define mitigation strategy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Q22 optics (commissioning, </a:t>
            </a:r>
            <a:r>
              <a:rPr lang="en-US" dirty="0" smtClean="0"/>
              <a:t>instabilities, losses, 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Longitudinal </a:t>
            </a:r>
            <a:r>
              <a:rPr lang="en-US" dirty="0" smtClean="0"/>
              <a:t>instabilities, intensity limitations and impedance </a:t>
            </a:r>
            <a:r>
              <a:rPr lang="en-US" dirty="0"/>
              <a:t>reduction</a:t>
            </a:r>
          </a:p>
          <a:p>
            <a:pPr lvl="1"/>
            <a:r>
              <a:rPr lang="en-US" dirty="0" smtClean="0"/>
              <a:t>Transverse coupled bunch instabilities and usage of octupoles</a:t>
            </a:r>
          </a:p>
          <a:p>
            <a:pPr lvl="1"/>
            <a:r>
              <a:rPr lang="en-US" dirty="0"/>
              <a:t>Transverse damper and high-bandwidth feedback</a:t>
            </a:r>
          </a:p>
          <a:p>
            <a:pPr lvl="1"/>
            <a:r>
              <a:rPr lang="en-US" dirty="0" smtClean="0"/>
              <a:t>Electron </a:t>
            </a:r>
            <a:r>
              <a:rPr lang="en-US" dirty="0" smtClean="0"/>
              <a:t>cloud and high intensity </a:t>
            </a:r>
            <a:r>
              <a:rPr lang="en-US" dirty="0" smtClean="0"/>
              <a:t>run?</a:t>
            </a:r>
          </a:p>
          <a:p>
            <a:pPr lvl="1"/>
            <a:r>
              <a:rPr lang="en-US" dirty="0" smtClean="0"/>
              <a:t>Space </a:t>
            </a:r>
            <a:r>
              <a:rPr lang="en-US" dirty="0"/>
              <a:t>charge and non-linear model (also in view of ions)</a:t>
            </a:r>
          </a:p>
          <a:p>
            <a:pPr lvl="1"/>
            <a:r>
              <a:rPr lang="en-US" dirty="0" smtClean="0"/>
              <a:t>Studies in view of collimation system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18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94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(I)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715000"/>
          </a:xfrm>
        </p:spPr>
        <p:txBody>
          <a:bodyPr>
            <a:normAutofit/>
          </a:bodyPr>
          <a:lstStyle/>
          <a:p>
            <a:r>
              <a:rPr lang="en-US" dirty="0"/>
              <a:t>Further characterization and minimization of losses </a:t>
            </a:r>
            <a:r>
              <a:rPr lang="en-US" dirty="0" smtClean="0"/>
              <a:t>(to define mitigation strategy)</a:t>
            </a:r>
          </a:p>
          <a:p>
            <a:pPr lvl="1"/>
            <a:r>
              <a:rPr lang="en-US" dirty="0" smtClean="0"/>
              <a:t>Losses </a:t>
            </a:r>
            <a:r>
              <a:rPr lang="en-US" dirty="0"/>
              <a:t>for different beam types </a:t>
            </a:r>
            <a:r>
              <a:rPr lang="en-US" dirty="0" smtClean="0"/>
              <a:t>to </a:t>
            </a:r>
            <a:r>
              <a:rPr lang="en-US" dirty="0"/>
              <a:t>isolate effects of limited RF power from e-cloud</a:t>
            </a:r>
          </a:p>
          <a:p>
            <a:pPr lvl="1"/>
            <a:r>
              <a:rPr lang="en-US" dirty="0" smtClean="0"/>
              <a:t>8b4e studies for </a:t>
            </a:r>
            <a:r>
              <a:rPr lang="en-US" dirty="0"/>
              <a:t>LLRF specifications to </a:t>
            </a:r>
            <a:r>
              <a:rPr lang="en-US" dirty="0" smtClean="0"/>
              <a:t>improve beam loading compensation</a:t>
            </a:r>
          </a:p>
          <a:p>
            <a:pPr lvl="1"/>
            <a:r>
              <a:rPr lang="en-US" dirty="0" smtClean="0"/>
              <a:t>PS</a:t>
            </a:r>
            <a:r>
              <a:rPr lang="en-US" dirty="0"/>
              <a:t>-to-SPS transfer studies (bunch rotation optimization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Studies in view of exotic options (RF capture system in SPS, </a:t>
            </a:r>
            <a:r>
              <a:rPr lang="is-IS" smtClean="0"/>
              <a:t>…)</a:t>
            </a:r>
            <a:endParaRPr lang="en-US" dirty="0"/>
          </a:p>
          <a:p>
            <a:r>
              <a:rPr lang="en-US" dirty="0" smtClean="0"/>
              <a:t>Q22 optics</a:t>
            </a:r>
          </a:p>
          <a:p>
            <a:pPr lvl="1"/>
            <a:r>
              <a:rPr lang="en-US" dirty="0" smtClean="0"/>
              <a:t>Commissioning of MD cycles including transverse damper!</a:t>
            </a:r>
          </a:p>
          <a:p>
            <a:pPr lvl="1"/>
            <a:r>
              <a:rPr lang="en-US" dirty="0" smtClean="0"/>
              <a:t>Instabilities (TMCI threshold, </a:t>
            </a:r>
            <a:r>
              <a:rPr lang="en-US" dirty="0" err="1" smtClean="0"/>
              <a:t>longtudinal</a:t>
            </a:r>
            <a:r>
              <a:rPr lang="en-US" dirty="0" smtClean="0"/>
              <a:t> instabilities in comparison to Q20, </a:t>
            </a:r>
            <a:r>
              <a:rPr lang="is-IS" dirty="0" smtClean="0"/>
              <a:t>…)</a:t>
            </a:r>
          </a:p>
          <a:p>
            <a:pPr lvl="1"/>
            <a:r>
              <a:rPr lang="en-US" dirty="0" smtClean="0"/>
              <a:t>Losses at start of acceleration (more efficient use of available RF power?)</a:t>
            </a:r>
          </a:p>
          <a:p>
            <a:pPr lvl="1"/>
            <a:r>
              <a:rPr lang="en-US" dirty="0" smtClean="0"/>
              <a:t>Maximum intensity reach with 25 ns beam and present RF</a:t>
            </a:r>
          </a:p>
          <a:p>
            <a:pPr lvl="1"/>
            <a:r>
              <a:rPr lang="en-US" dirty="0" smtClean="0"/>
              <a:t>Studies of incoherent effects </a:t>
            </a:r>
            <a:r>
              <a:rPr lang="is-IS" dirty="0" smtClean="0"/>
              <a:t>… any showstoppers?</a:t>
            </a:r>
            <a:endParaRPr lang="en-US" dirty="0"/>
          </a:p>
          <a:p>
            <a:r>
              <a:rPr lang="en-US" dirty="0" smtClean="0"/>
              <a:t>Longitudinal </a:t>
            </a:r>
            <a:r>
              <a:rPr lang="en-US" dirty="0"/>
              <a:t>impedance, instabilities and intensity limitations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bunch vs. coupled bunch instability </a:t>
            </a:r>
            <a:r>
              <a:rPr lang="en-US" dirty="0" smtClean="0"/>
              <a:t>thresholds </a:t>
            </a:r>
            <a:r>
              <a:rPr lang="en-US" dirty="0"/>
              <a:t>and impedance </a:t>
            </a:r>
            <a:r>
              <a:rPr lang="en-US" dirty="0" smtClean="0"/>
              <a:t>identification</a:t>
            </a:r>
            <a:endParaRPr lang="en-US" dirty="0"/>
          </a:p>
          <a:p>
            <a:pPr lvl="1"/>
            <a:r>
              <a:rPr lang="en-US" dirty="0"/>
              <a:t>Extraction of longer bunches to LHC </a:t>
            </a:r>
            <a:r>
              <a:rPr lang="en-US" dirty="0">
                <a:sym typeface="Wingdings"/>
              </a:rPr>
              <a:t>(for LIU beam parameter reach)</a:t>
            </a:r>
          </a:p>
          <a:p>
            <a:pPr lvl="1"/>
            <a:r>
              <a:rPr lang="en-US" dirty="0" smtClean="0"/>
              <a:t>Further </a:t>
            </a:r>
            <a:r>
              <a:rPr lang="en-US" dirty="0" smtClean="0"/>
              <a:t>explore intensity limit for 25 ns beam with present RF</a:t>
            </a:r>
          </a:p>
          <a:p>
            <a:pPr lvl="1"/>
            <a:r>
              <a:rPr lang="en-US" dirty="0" smtClean="0"/>
              <a:t>Bunch </a:t>
            </a:r>
            <a:r>
              <a:rPr lang="en-US" dirty="0"/>
              <a:t>rotation at 450 </a:t>
            </a:r>
            <a:r>
              <a:rPr lang="en-US" dirty="0" err="1"/>
              <a:t>GeV</a:t>
            </a:r>
            <a:r>
              <a:rPr lang="en-US" dirty="0"/>
              <a:t> for high intensity 25 ns beams</a:t>
            </a:r>
          </a:p>
          <a:p>
            <a:pPr lvl="1"/>
            <a:r>
              <a:rPr lang="en-US" dirty="0" smtClean="0"/>
              <a:t>Longitudinal </a:t>
            </a:r>
            <a:r>
              <a:rPr lang="en-US" dirty="0"/>
              <a:t>space charge at different </a:t>
            </a:r>
            <a:r>
              <a:rPr lang="en-US" dirty="0" smtClean="0"/>
              <a:t>energies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3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(II)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Transverse coupled bunch instabilities and usage of octupoles</a:t>
            </a:r>
          </a:p>
          <a:p>
            <a:pPr lvl="1"/>
            <a:r>
              <a:rPr lang="en-US" dirty="0"/>
              <a:t>Coupled bunch instability studies for benchmarking existing SPS impedance </a:t>
            </a:r>
            <a:r>
              <a:rPr lang="en-US" dirty="0" smtClean="0"/>
              <a:t>model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of octupoles (is mainly </a:t>
            </a:r>
            <a:r>
              <a:rPr lang="en-US" dirty="0" smtClean="0"/>
              <a:t>amplitude </a:t>
            </a:r>
            <a:r>
              <a:rPr lang="en-US" dirty="0"/>
              <a:t>detuning or Q’’ the stabilizing </a:t>
            </a:r>
            <a:r>
              <a:rPr lang="en-US" dirty="0" smtClean="0"/>
              <a:t>mechanism?)</a:t>
            </a:r>
          </a:p>
          <a:p>
            <a:pPr lvl="1"/>
            <a:r>
              <a:rPr lang="en-US" dirty="0"/>
              <a:t>Study effect of Q’’ on single bunch mode 0 negative chromaticity instability (using LOE extraction octupoles to cancel amplitude detuning)</a:t>
            </a:r>
          </a:p>
          <a:p>
            <a:r>
              <a:rPr lang="en-US" dirty="0" smtClean="0"/>
              <a:t>Transverse damper and high-bandwidth feedback</a:t>
            </a:r>
          </a:p>
          <a:p>
            <a:pPr lvl="1"/>
            <a:r>
              <a:rPr lang="en-US" dirty="0" smtClean="0"/>
              <a:t>Further </a:t>
            </a:r>
            <a:r>
              <a:rPr lang="en-US" dirty="0"/>
              <a:t>optimization and improvements for LHC beams including high intensity (high bandwidth, sensitivity to tunes, horizontal coupled bunch instability with high intensity 25 ns beam)</a:t>
            </a:r>
          </a:p>
          <a:p>
            <a:pPr lvl="1"/>
            <a:r>
              <a:rPr lang="en-US" dirty="0" smtClean="0"/>
              <a:t>Continuation of high</a:t>
            </a:r>
            <a:r>
              <a:rPr lang="en-US" dirty="0"/>
              <a:t>-bandwidth transverse feedback </a:t>
            </a:r>
            <a:r>
              <a:rPr lang="en-US" dirty="0" smtClean="0"/>
              <a:t>studies</a:t>
            </a:r>
          </a:p>
          <a:p>
            <a:pPr lvl="1"/>
            <a:r>
              <a:rPr lang="en-US" dirty="0"/>
              <a:t>TMCI in presence of transverse damper</a:t>
            </a:r>
          </a:p>
          <a:p>
            <a:r>
              <a:rPr lang="en-US" dirty="0" smtClean="0"/>
              <a:t>Electron </a:t>
            </a:r>
            <a:r>
              <a:rPr lang="en-US" dirty="0"/>
              <a:t>cloud and high </a:t>
            </a:r>
            <a:r>
              <a:rPr lang="en-US" dirty="0" smtClean="0"/>
              <a:t>intensity: </a:t>
            </a:r>
            <a:r>
              <a:rPr lang="en-US" dirty="0" smtClean="0">
                <a:solidFill>
                  <a:srgbClr val="FF0000"/>
                </a:solidFill>
              </a:rPr>
              <a:t>request few days of dedicated floating MD?</a:t>
            </a:r>
          </a:p>
          <a:p>
            <a:pPr lvl="1"/>
            <a:r>
              <a:rPr lang="en-US" dirty="0"/>
              <a:t>Impact of transverse emittance on beam stability and losses (BCMS vs. standard)</a:t>
            </a:r>
          </a:p>
          <a:p>
            <a:pPr lvl="1"/>
            <a:r>
              <a:rPr lang="en-US" dirty="0"/>
              <a:t>Studies on beam stability and </a:t>
            </a:r>
            <a:r>
              <a:rPr lang="en-US" dirty="0" smtClean="0"/>
              <a:t>lifetime with full bunch train</a:t>
            </a:r>
            <a:endParaRPr lang="en-US" dirty="0"/>
          </a:p>
          <a:p>
            <a:pPr lvl="1"/>
            <a:r>
              <a:rPr lang="en-US" dirty="0" smtClean="0"/>
              <a:t>Pressure </a:t>
            </a:r>
            <a:r>
              <a:rPr lang="en-US" dirty="0"/>
              <a:t>rise in </a:t>
            </a:r>
            <a:r>
              <a:rPr lang="en-US" dirty="0" err="1" smtClean="0"/>
              <a:t>aC</a:t>
            </a:r>
            <a:r>
              <a:rPr lang="en-US" dirty="0"/>
              <a:t>-coated sector </a:t>
            </a:r>
          </a:p>
          <a:p>
            <a:pPr lvl="1"/>
            <a:r>
              <a:rPr lang="en-US" dirty="0" smtClean="0"/>
              <a:t>Comparison </a:t>
            </a:r>
            <a:r>
              <a:rPr lang="en-US" dirty="0"/>
              <a:t>of different optics configurations in terms of losses and beam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5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(III)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Space charge and non-linear model (also in view of ions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Scaling of losses with single bunch beam (e.g. as function of brightness, emittance, </a:t>
            </a:r>
            <a:r>
              <a:rPr lang="is-IS" dirty="0"/>
              <a:t>…)</a:t>
            </a:r>
          </a:p>
          <a:p>
            <a:pPr lvl="1"/>
            <a:r>
              <a:rPr lang="en-US" dirty="0" smtClean="0"/>
              <a:t>Difference with de-</a:t>
            </a:r>
            <a:r>
              <a:rPr lang="en-US" dirty="0" err="1" smtClean="0"/>
              <a:t>Gaussing</a:t>
            </a:r>
            <a:r>
              <a:rPr lang="en-US" dirty="0" smtClean="0"/>
              <a:t> of nonlinear elements? </a:t>
            </a:r>
          </a:p>
          <a:p>
            <a:pPr lvl="1"/>
            <a:r>
              <a:rPr lang="en-US" dirty="0" smtClean="0"/>
              <a:t>Losses and emittance blow-up close to resonances in view of ions (benchmark experiments), resonance compensation?</a:t>
            </a:r>
            <a:endParaRPr lang="en-US" dirty="0"/>
          </a:p>
          <a:p>
            <a:r>
              <a:rPr lang="en-US" dirty="0" smtClean="0"/>
              <a:t>Studies </a:t>
            </a:r>
            <a:r>
              <a:rPr lang="en-US" dirty="0"/>
              <a:t>in view of collimation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Benchmarking of loss location with and without present momentum scraper</a:t>
            </a:r>
          </a:p>
          <a:p>
            <a:pPr lvl="1"/>
            <a:r>
              <a:rPr lang="en-US" dirty="0" smtClean="0"/>
              <a:t>Closed orbit stability along the run</a:t>
            </a:r>
          </a:p>
          <a:p>
            <a:r>
              <a:rPr lang="en-US" dirty="0"/>
              <a:t>Miscellaneous</a:t>
            </a:r>
          </a:p>
          <a:p>
            <a:pPr lvl="1"/>
            <a:r>
              <a:rPr lang="en-US" dirty="0"/>
              <a:t>Commissioning of new wire scanner prototype</a:t>
            </a:r>
          </a:p>
          <a:p>
            <a:pPr lvl="1"/>
            <a:r>
              <a:rPr lang="en-US" dirty="0"/>
              <a:t>Commissioning of BSRT, DOROS BPM electronics and diamond BLMs in LSS4/LSS6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5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38580</TotalTime>
  <Words>552</Words>
  <Application>Microsoft Macintosh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LIU_PowerPoint_Template</vt:lpstr>
      <vt:lpstr>LIU-SPS MDs 2017:  starting point for discussion</vt:lpstr>
      <vt:lpstr>Main LIU-SPS related MD subjects - Overview</vt:lpstr>
      <vt:lpstr>More details (I)</vt:lpstr>
      <vt:lpstr>More details (II)</vt:lpstr>
      <vt:lpstr>More details (III)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1206</cp:revision>
  <dcterms:created xsi:type="dcterms:W3CDTF">2013-04-17T22:56:34Z</dcterms:created>
  <dcterms:modified xsi:type="dcterms:W3CDTF">2017-03-02T11:53:26Z</dcterms:modified>
  <cp:category/>
</cp:coreProperties>
</file>