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sldIdLst>
    <p:sldId id="263" r:id="rId2"/>
    <p:sldId id="264" r:id="rId3"/>
    <p:sldId id="265" r:id="rId4"/>
    <p:sldId id="266" r:id="rId5"/>
    <p:sldId id="258" r:id="rId6"/>
    <p:sldId id="259" r:id="rId7"/>
    <p:sldId id="260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D030A-3392-4EDB-817B-3D0F1CA337E3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3C0C5-49DA-41E7-9A7B-635754B4B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6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3C0C5-49DA-41E7-9A7B-635754B4BC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54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3C0C5-49DA-41E7-9A7B-635754B4BC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79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>
                <a:solidFill>
                  <a:prstClr val="black"/>
                </a:solidFill>
              </a:rPr>
              <a:pPr/>
              <a:t>5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9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>
                <a:solidFill>
                  <a:prstClr val="black"/>
                </a:solidFill>
              </a:rPr>
              <a:pPr/>
              <a:t>6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1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181663"/>
            <a:ext cx="336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49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131241" y="6526098"/>
            <a:ext cx="2282272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4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7" y="2703285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40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131242" y="6526097"/>
            <a:ext cx="2282271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0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120641" y="6526097"/>
            <a:ext cx="2292873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2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31241" y="6534048"/>
            <a:ext cx="2282272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8021"/>
            <a:ext cx="38608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8021"/>
            <a:ext cx="668565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8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26097"/>
            <a:ext cx="2292872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1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7" y="2703285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38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1690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51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87" y="2878269"/>
            <a:ext cx="1629261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10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26098"/>
            <a:ext cx="2292872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7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733" y="1318162"/>
            <a:ext cx="11021312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26098"/>
            <a:ext cx="2292872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8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131242" y="6526098"/>
            <a:ext cx="2282271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8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101967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5101967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269778"/>
            <a:ext cx="5389033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120641" y="6526098"/>
            <a:ext cx="2292873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19941" y="6520071"/>
            <a:ext cx="38608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3435" y="6520071"/>
            <a:ext cx="66856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6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34129"/>
            <a:ext cx="9960864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5131242" y="6526097"/>
            <a:ext cx="2282271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6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69139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12192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19740"/>
            <a:ext cx="2236967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48439" y="6519740"/>
            <a:ext cx="38060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19740"/>
            <a:ext cx="668565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7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edms.cern.ch/document/1709280/1.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33180" y="6520070"/>
            <a:ext cx="3860800" cy="337929"/>
          </a:xfrm>
        </p:spPr>
        <p:txBody>
          <a:bodyPr/>
          <a:lstStyle/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823915" y="712177"/>
            <a:ext cx="8265984" cy="131533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alibri Light" panose="020F0302020204030204" pitchFamily="34" charset="0"/>
              </a:rPr>
              <a:t>Status of Vacuum Flange Shielding/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alibri Light" panose="020F0302020204030204" pitchFamily="34" charset="0"/>
              </a:rPr>
              <a:t>Comparison of RF-shielding Designs</a:t>
            </a:r>
            <a:endParaRPr lang="en-GB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3107" y="2971800"/>
            <a:ext cx="46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Christine Vollinger, Thomas Kaltenbacher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22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338886" y="2486161"/>
            <a:ext cx="1969124" cy="3890376"/>
            <a:chOff x="1338886" y="2486161"/>
            <a:chExt cx="1969124" cy="389037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34" r="40017"/>
            <a:stretch/>
          </p:blipFill>
          <p:spPr>
            <a:xfrm rot="10800000">
              <a:off x="1338886" y="2486161"/>
              <a:ext cx="1969124" cy="3890376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1759388" y="3991698"/>
              <a:ext cx="69417" cy="804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-418390" y="77760"/>
            <a:ext cx="8265984" cy="73855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alibri Light" panose="020F0302020204030204" pitchFamily="34" charset="0"/>
              </a:rPr>
              <a:t>RF-shielding Designs – Recall (1/3)</a:t>
            </a:r>
            <a:endParaRPr lang="en-GB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465" y="844043"/>
            <a:ext cx="8904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shielding designs proposed by TE/VSC: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“double-tube shield”;</a:t>
            </a:r>
          </a:p>
          <a:p>
            <a:pPr marL="342900" indent="-342900">
              <a:buAutoNum type="arabicPeriod"/>
            </a:pPr>
            <a:r>
              <a:rPr lang="en-US" dirty="0" smtClean="0"/>
              <a:t>“interpolated shield design” → </a:t>
            </a:r>
            <a:r>
              <a:rPr lang="en-US" dirty="0" smtClean="0">
                <a:hlinkClick r:id="rId4"/>
              </a:rPr>
              <a:t>ECR 1709280</a:t>
            </a:r>
            <a:r>
              <a:rPr lang="en-US" dirty="0" smtClean="0"/>
              <a:t>, currently deployed in EYETS16/17</a:t>
            </a:r>
            <a:r>
              <a:rPr lang="en-GB" dirty="0" smtClean="0"/>
              <a:t>.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18899" r="40351" b="14561"/>
          <a:stretch/>
        </p:blipFill>
        <p:spPr>
          <a:xfrm>
            <a:off x="9202976" y="189484"/>
            <a:ext cx="2177765" cy="1660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66622" y="487112"/>
            <a:ext cx="16847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Unshielded VF 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7008692" y="2250047"/>
            <a:ext cx="4372049" cy="4161639"/>
            <a:chOff x="7008692" y="2250047"/>
            <a:chExt cx="4372049" cy="4161639"/>
          </a:xfrm>
        </p:grpSpPr>
        <p:grpSp>
          <p:nvGrpSpPr>
            <p:cNvPr id="24" name="Group 23"/>
            <p:cNvGrpSpPr/>
            <p:nvPr/>
          </p:nvGrpSpPr>
          <p:grpSpPr>
            <a:xfrm>
              <a:off x="7008692" y="2403990"/>
              <a:ext cx="4372049" cy="4007696"/>
              <a:chOff x="6339432" y="308951"/>
              <a:chExt cx="5446130" cy="487691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51" r="36147"/>
              <a:stretch/>
            </p:blipFill>
            <p:spPr>
              <a:xfrm>
                <a:off x="7581213" y="556467"/>
                <a:ext cx="3312694" cy="4629398"/>
              </a:xfrm>
              <a:prstGeom prst="rect">
                <a:avLst/>
              </a:prstGeom>
            </p:spPr>
          </p:pic>
          <p:cxnSp>
            <p:nvCxnSpPr>
              <p:cNvPr id="10" name="Straight Arrow Connector 9"/>
              <p:cNvCxnSpPr/>
              <p:nvPr/>
            </p:nvCxnSpPr>
            <p:spPr>
              <a:xfrm>
                <a:off x="7581213" y="556467"/>
                <a:ext cx="1161734" cy="24363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689557" y="308951"/>
                <a:ext cx="891656" cy="3745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gasket</a:t>
                </a:r>
                <a:endParaRPr lang="en-GB" sz="1400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7532914" y="1329168"/>
                <a:ext cx="1161734" cy="24363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389290" y="1091490"/>
                <a:ext cx="1164198" cy="3745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gap filler</a:t>
                </a:r>
                <a:endParaRPr lang="en-GB" sz="14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10090485" y="2007302"/>
                <a:ext cx="481262" cy="38136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0488272" y="1421095"/>
                <a:ext cx="1164198" cy="786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fixed</a:t>
                </a:r>
                <a:r>
                  <a:rPr lang="en-GB" dirty="0" smtClean="0"/>
                  <a:t> RF contact</a:t>
                </a:r>
                <a:endParaRPr lang="en-GB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V="1">
                <a:off x="8205537" y="4019923"/>
                <a:ext cx="625642" cy="5323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109452" y="4496761"/>
                <a:ext cx="1164198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support plate</a:t>
                </a:r>
                <a:endParaRPr lang="en-GB" sz="1400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7503630" y="2145035"/>
                <a:ext cx="1161734" cy="24363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339432" y="1777909"/>
                <a:ext cx="1164198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spiral contact</a:t>
                </a:r>
                <a:endParaRPr lang="en-GB" sz="1400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8261684" y="3281608"/>
                <a:ext cx="625642" cy="5323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994358" y="3622089"/>
                <a:ext cx="1335439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FF0000"/>
                    </a:solidFill>
                  </a:rPr>
                  <a:t>moving RF contact</a:t>
                </a:r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9773670" y="3277001"/>
                <a:ext cx="714601" cy="66825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0450123" y="3541899"/>
                <a:ext cx="1335439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MBA beam pipe</a:t>
                </a:r>
                <a:endParaRPr lang="en-GB" sz="14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856590" y="2250047"/>
              <a:ext cx="18306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Interpolated shield design</a:t>
              </a:r>
              <a:endParaRPr lang="en-GB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108592" y="2257292"/>
            <a:ext cx="183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Double-tube shield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87865" y="2299614"/>
            <a:ext cx="7158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gasket</a:t>
            </a:r>
            <a:endParaRPr lang="en-GB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03669" y="2444159"/>
            <a:ext cx="581169" cy="4594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1465" y="2803035"/>
            <a:ext cx="9345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gap filler</a:t>
            </a:r>
            <a:endParaRPr lang="en-GB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140868" y="2999162"/>
            <a:ext cx="643970" cy="4434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4860" y="3200944"/>
            <a:ext cx="934596" cy="5311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spiral contact</a:t>
            </a:r>
            <a:endParaRPr lang="en-GB" sz="1400" dirty="0"/>
          </a:p>
        </p:txBody>
      </p:sp>
      <p:cxnSp>
        <p:nvCxnSpPr>
          <p:cNvPr id="38" name="Straight Arrow Connector 37"/>
          <p:cNvCxnSpPr>
            <a:endCxn id="35" idx="1"/>
          </p:cNvCxnSpPr>
          <p:nvPr/>
        </p:nvCxnSpPr>
        <p:spPr>
          <a:xfrm>
            <a:off x="1039456" y="3458691"/>
            <a:ext cx="730098" cy="5447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005440" y="3354833"/>
            <a:ext cx="647995" cy="5996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56516" y="2994749"/>
            <a:ext cx="9345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fixed</a:t>
            </a:r>
            <a:r>
              <a:rPr lang="en-GB" dirty="0" smtClean="0"/>
              <a:t> RF contact</a:t>
            </a:r>
            <a:endParaRPr lang="en-GB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1936707" y="4654789"/>
            <a:ext cx="1716728" cy="629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079121" y="4478553"/>
            <a:ext cx="615279" cy="6788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60544" y="4929363"/>
            <a:ext cx="1072065" cy="5311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MBA beam pipe</a:t>
            </a:r>
            <a:endParaRPr lang="en-GB" sz="1400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984737" y="5326293"/>
            <a:ext cx="951970" cy="3060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53692" y="5495442"/>
            <a:ext cx="934596" cy="5311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support plate</a:t>
            </a:r>
            <a:endParaRPr lang="en-GB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161033" y="4003486"/>
            <a:ext cx="1162414" cy="9347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7276" y="4699894"/>
            <a:ext cx="10720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Fixed RF fingers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95848" y="3649176"/>
            <a:ext cx="2101787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Both </a:t>
            </a:r>
            <a:r>
              <a:rPr lang="en-US" dirty="0">
                <a:solidFill>
                  <a:srgbClr val="C00000"/>
                </a:solidFill>
              </a:rPr>
              <a:t>designs “suffer” from the </a:t>
            </a:r>
            <a:r>
              <a:rPr lang="en-US" dirty="0" smtClean="0">
                <a:solidFill>
                  <a:srgbClr val="C00000"/>
                </a:solidFill>
              </a:rPr>
              <a:t>gasket gap that is not closed.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9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-418390" y="77760"/>
            <a:ext cx="8265984" cy="73855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alibri Light" panose="020F0302020204030204" pitchFamily="34" charset="0"/>
              </a:rPr>
              <a:t>RF-shielding Designs – Recall (2/3)</a:t>
            </a:r>
            <a:endParaRPr lang="en-GB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alibri Light" panose="020F03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61643" y="879599"/>
            <a:ext cx="10418885" cy="5059170"/>
            <a:chOff x="0" y="879599"/>
            <a:chExt cx="10418885" cy="5059170"/>
          </a:xfrm>
        </p:grpSpPr>
        <p:pic>
          <p:nvPicPr>
            <p:cNvPr id="9" name="Picture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2" t="5971" r="7712" b="5311"/>
            <a:stretch/>
          </p:blipFill>
          <p:spPr>
            <a:xfrm>
              <a:off x="0" y="1729891"/>
              <a:ext cx="8746748" cy="4208878"/>
            </a:xfrm>
            <a:prstGeom prst="rect">
              <a:avLst/>
            </a:prstGeom>
            <a:effectLst/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3411415" y="1525930"/>
              <a:ext cx="961959" cy="164809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714602" y="1462645"/>
              <a:ext cx="892568" cy="244114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81840" y="879599"/>
              <a:ext cx="7876310" cy="646331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Both </a:t>
              </a:r>
              <a:r>
                <a:rPr lang="en-US" dirty="0">
                  <a:solidFill>
                    <a:srgbClr val="C00000"/>
                  </a:solidFill>
                </a:rPr>
                <a:t>designs “suffer” from the </a:t>
              </a:r>
              <a:r>
                <a:rPr lang="en-US" dirty="0" smtClean="0">
                  <a:solidFill>
                    <a:srgbClr val="C00000"/>
                  </a:solidFill>
                </a:rPr>
                <a:t>gasket gap that is not closed and causes the remaining resonance at about 1.5 GHz (+/-  about 150 MHz).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95210" y="5511359"/>
              <a:ext cx="3423675" cy="3693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Results with gasket gap closed.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4160886" y="5008850"/>
              <a:ext cx="2834324" cy="68717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017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-418390" y="77760"/>
            <a:ext cx="8265984" cy="73855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alibri Light" panose="020F0302020204030204" pitchFamily="34" charset="0"/>
              </a:rPr>
              <a:t>RF-shielding Designs – Recall (3/3)</a:t>
            </a:r>
            <a:endParaRPr lang="en-GB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690" y="800597"/>
            <a:ext cx="10717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designs show similar behavior for beam impedance, however, the </a:t>
            </a:r>
            <a:r>
              <a:rPr lang="en-US" dirty="0" smtClean="0">
                <a:solidFill>
                  <a:srgbClr val="C00000"/>
                </a:solidFill>
              </a:rPr>
              <a:t>double tube shield is considered to be mechanically more robust.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Only reason why the “interpolated design” is used for EYETS instead of the “double-tube” design was its faster availability, (double tube design </a:t>
            </a:r>
            <a:r>
              <a:rPr lang="en-US" dirty="0" smtClean="0">
                <a:solidFill>
                  <a:srgbClr val="C00000"/>
                </a:solidFill>
              </a:rPr>
              <a:t>availabi</a:t>
            </a:r>
            <a:r>
              <a:rPr lang="en-US" dirty="0" smtClean="0">
                <a:solidFill>
                  <a:srgbClr val="C00000"/>
                </a:solidFill>
              </a:rPr>
              <a:t>lity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not even to the level of production drawings);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9531" y="3258661"/>
            <a:ext cx="337010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Since the successful test of the soft-clamps in the SPS → electrical separation is no longer required!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7863" y="2609801"/>
            <a:ext cx="3213736" cy="29339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1690" y="5543734"/>
            <a:ext cx="1117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Alternatively, we suggest a “braided” </a:t>
            </a:r>
            <a:r>
              <a:rPr lang="en-US" dirty="0" smtClean="0">
                <a:solidFill>
                  <a:srgbClr val="C00000"/>
                </a:solidFill>
              </a:rPr>
              <a:t>RF-shield;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this should be in team work with TE/VSC (comments/suggestions are welcome &amp; required)!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1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64481" y="6526098"/>
            <a:ext cx="2168433" cy="331903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247" y="26438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Braided RF-shield for QF/MBA VF 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203" y="745253"/>
            <a:ext cx="1058494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Allows to overcome the shortcomings </a:t>
            </a:r>
            <a:r>
              <a:rPr lang="en-GB" dirty="0" smtClean="0">
                <a:solidFill>
                  <a:srgbClr val="0055A0"/>
                </a:solidFill>
              </a:rPr>
              <a:t>of the other designs:</a:t>
            </a:r>
          </a:p>
          <a:p>
            <a:pPr marL="800100" lvl="1" indent="-342900">
              <a:buAutoNum type="arabicPeriod"/>
            </a:pPr>
            <a:r>
              <a:rPr lang="en-GB" u="sng" dirty="0" smtClean="0">
                <a:solidFill>
                  <a:srgbClr val="0055A0"/>
                </a:solidFill>
              </a:rPr>
              <a:t>Mechanically robust due to full connection on both ends</a:t>
            </a:r>
            <a:r>
              <a:rPr lang="en-GB" dirty="0" smtClean="0">
                <a:solidFill>
                  <a:srgbClr val="0055A0"/>
                </a:solidFill>
              </a:rPr>
              <a:t>,</a:t>
            </a:r>
          </a:p>
          <a:p>
            <a:pPr marL="800100" lvl="1" indent="-342900">
              <a:buAutoNum type="arabicPeriod"/>
            </a:pPr>
            <a:r>
              <a:rPr lang="en-GB" dirty="0" smtClean="0">
                <a:solidFill>
                  <a:srgbClr val="0055A0"/>
                </a:solidFill>
              </a:rPr>
              <a:t>(!) even if beam pipe shape changes, e.g. QF/MBA VF;</a:t>
            </a:r>
          </a:p>
          <a:p>
            <a:pPr marL="800100" lvl="1" indent="-342900">
              <a:buAutoNum type="arabicPeriod"/>
            </a:pPr>
            <a:r>
              <a:rPr lang="en-GB" u="sng" dirty="0" smtClean="0">
                <a:solidFill>
                  <a:srgbClr val="0055A0"/>
                </a:solidFill>
              </a:rPr>
              <a:t>Closed gasket gap</a:t>
            </a:r>
            <a:r>
              <a:rPr lang="en-GB" dirty="0" smtClean="0">
                <a:solidFill>
                  <a:srgbClr val="0055A0"/>
                </a:solidFill>
              </a:rPr>
              <a:t> with blank seal equipped with RF-contacts and beam pipe shaped opening.</a:t>
            </a:r>
          </a:p>
          <a:p>
            <a:pPr marL="800100" lvl="1" indent="-342900">
              <a:buAutoNum type="arabicPeriod"/>
            </a:pPr>
            <a:r>
              <a:rPr lang="en-GB" dirty="0" smtClean="0">
                <a:solidFill>
                  <a:srgbClr val="0055A0"/>
                </a:solidFill>
              </a:rPr>
              <a:t>Smooth transition between cross-sectional changes with metal braid.</a:t>
            </a:r>
            <a:endParaRPr lang="en-GB" dirty="0">
              <a:solidFill>
                <a:srgbClr val="0055A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06551" y="2666426"/>
            <a:ext cx="4197806" cy="2573310"/>
            <a:chOff x="4935433" y="2233232"/>
            <a:chExt cx="3600792" cy="22835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5143" y="2233232"/>
              <a:ext cx="3321372" cy="201039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935433" y="4243624"/>
              <a:ext cx="3600792" cy="273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  <a:latin typeface="TeXGyreTermes-Regular"/>
                </a:rPr>
                <a:t>[N. </a:t>
              </a:r>
              <a:r>
                <a:rPr lang="en-GB" sz="1400" dirty="0" err="1">
                  <a:solidFill>
                    <a:srgbClr val="002060"/>
                  </a:solidFill>
                  <a:latin typeface="TeXGyreTermes-Regular"/>
                </a:rPr>
                <a:t>Ogiwara</a:t>
              </a:r>
              <a:r>
                <a:rPr lang="en-GB" sz="1400" dirty="0">
                  <a:solidFill>
                    <a:srgbClr val="002060"/>
                  </a:solidFill>
                  <a:latin typeface="TeXGyreTermes-Regular"/>
                </a:rPr>
                <a:t> </a:t>
              </a:r>
              <a:r>
                <a:rPr lang="en-GB" sz="1400" i="1" dirty="0">
                  <a:solidFill>
                    <a:srgbClr val="002060"/>
                  </a:solidFill>
                  <a:latin typeface="TeXGyreTermes-Italic"/>
                </a:rPr>
                <a:t>et al.</a:t>
              </a:r>
              <a:r>
                <a:rPr lang="en-GB" sz="1400" dirty="0">
                  <a:solidFill>
                    <a:srgbClr val="002060"/>
                  </a:solidFill>
                  <a:latin typeface="TeXGyreTermes-Regular"/>
                </a:rPr>
                <a:t>, </a:t>
              </a:r>
              <a:r>
                <a:rPr lang="en-GB" sz="1400" i="1" dirty="0">
                  <a:solidFill>
                    <a:srgbClr val="002060"/>
                  </a:solidFill>
                  <a:latin typeface="TeXGyreTermes-Italic"/>
                </a:rPr>
                <a:t>IPAC’13</a:t>
              </a:r>
              <a:r>
                <a:rPr lang="en-GB" sz="1400" dirty="0">
                  <a:solidFill>
                    <a:srgbClr val="002060"/>
                  </a:solidFill>
                  <a:latin typeface="TeXGyreTermes-Regular"/>
                </a:rPr>
                <a:t>, Shanghai, </a:t>
              </a:r>
              <a:r>
                <a:rPr lang="en-GB" sz="1400" dirty="0">
                  <a:solidFill>
                    <a:srgbClr val="002060"/>
                  </a:solidFill>
                </a:rPr>
                <a:t>THPFI014</a:t>
              </a:r>
              <a:r>
                <a:rPr lang="en-GB" sz="1400" dirty="0">
                  <a:solidFill>
                    <a:srgbClr val="002060"/>
                  </a:solidFill>
                  <a:latin typeface="TeXGyreTermes-Regular"/>
                </a:rPr>
                <a:t>]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8" t="4444" r="29132" b="3629"/>
          <a:stretch/>
        </p:blipFill>
        <p:spPr>
          <a:xfrm>
            <a:off x="1202933" y="2156371"/>
            <a:ext cx="3998674" cy="452965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121269" y="4167554"/>
            <a:ext cx="5846885" cy="159926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364481" y="6526098"/>
            <a:ext cx="2168433" cy="331903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0523" y="207573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Braided RF-shield for QF/MBA Shield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r="33982"/>
          <a:stretch/>
        </p:blipFill>
        <p:spPr>
          <a:xfrm>
            <a:off x="4593515" y="2137188"/>
            <a:ext cx="3220023" cy="3572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2" r="25747"/>
          <a:stretch/>
        </p:blipFill>
        <p:spPr>
          <a:xfrm>
            <a:off x="7964487" y="-165173"/>
            <a:ext cx="4690334" cy="4201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1" t="-2048" r="30988" b="2048"/>
          <a:stretch/>
        </p:blipFill>
        <p:spPr>
          <a:xfrm>
            <a:off x="460523" y="664414"/>
            <a:ext cx="3690780" cy="325902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12" idx="3"/>
          </p:cNvCxnSpPr>
          <p:nvPr/>
        </p:nvCxnSpPr>
        <p:spPr>
          <a:xfrm flipH="1">
            <a:off x="2813538" y="1320776"/>
            <a:ext cx="2762373" cy="11132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03846" y="1059166"/>
            <a:ext cx="107206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Fixed RF fingers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26507" y="4036024"/>
            <a:ext cx="282436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Filled gasket with beam-pipe shaped opening and RF-fingers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2000717" y="2989386"/>
            <a:ext cx="258704" cy="14171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89570" y="4185139"/>
            <a:ext cx="2519710" cy="4923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3656" y="4406556"/>
            <a:ext cx="2831530" cy="116955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Flexible but full connected braid for shielding taking “any” shape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dirty="0" smtClean="0">
                <a:solidFill>
                  <a:srgbClr val="FF0000"/>
                </a:solidFill>
              </a:rPr>
              <a:t>llows longitudinal and transverse displacements.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88148" y="4652777"/>
            <a:ext cx="389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Seen at: Y. </a:t>
            </a:r>
            <a:r>
              <a:rPr lang="en-GB" sz="1200" dirty="0"/>
              <a:t>Li and </a:t>
            </a:r>
            <a:r>
              <a:rPr lang="en-GB" sz="1200" dirty="0" smtClean="0"/>
              <a:t>X. </a:t>
            </a:r>
            <a:r>
              <a:rPr lang="en-GB" sz="1200" dirty="0"/>
              <a:t>Liu, </a:t>
            </a:r>
            <a:r>
              <a:rPr lang="en-GB" sz="1200" dirty="0" smtClean="0"/>
              <a:t>presentation as USPAS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537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602" y="1101213"/>
            <a:ext cx="7387911" cy="4954062"/>
            <a:chOff x="268557" y="884903"/>
            <a:chExt cx="7387911" cy="4954062"/>
          </a:xfrm>
        </p:grpSpPr>
        <p:sp>
          <p:nvSpPr>
            <p:cNvPr id="6" name="Rectangle 5"/>
            <p:cNvSpPr/>
            <p:nvPr/>
          </p:nvSpPr>
          <p:spPr>
            <a:xfrm>
              <a:off x="268557" y="5561966"/>
              <a:ext cx="38904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/>
                <a:t>Seen at: Y. </a:t>
              </a:r>
              <a:r>
                <a:rPr lang="en-GB" sz="1200" dirty="0"/>
                <a:t>Li and </a:t>
              </a:r>
              <a:r>
                <a:rPr lang="en-GB" sz="1200" dirty="0" smtClean="0"/>
                <a:t>X. </a:t>
              </a:r>
              <a:r>
                <a:rPr lang="en-GB" sz="1200" dirty="0"/>
                <a:t>Liu, </a:t>
              </a:r>
              <a:r>
                <a:rPr lang="en-GB" sz="1200" dirty="0" smtClean="0"/>
                <a:t>presentation as USPAS 2015</a:t>
              </a:r>
              <a:endParaRPr lang="en-GB" sz="12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31" y="884903"/>
              <a:ext cx="7286037" cy="467706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77" y="470259"/>
            <a:ext cx="3726758" cy="2660905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25602" y="84481"/>
            <a:ext cx="8265984" cy="59252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 Light" panose="020F0302020204030204" pitchFamily="34" charset="0"/>
              </a:rPr>
              <a:t>Solution for the Vacuum Gasket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00361" y="3147356"/>
            <a:ext cx="2919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Example of industry-available </a:t>
            </a:r>
          </a:p>
          <a:p>
            <a:r>
              <a:rPr lang="en-US" sz="1600" dirty="0" smtClean="0"/>
              <a:t>RF-spring contacts.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1682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4255" r="6031"/>
          <a:stretch/>
        </p:blipFill>
        <p:spPr>
          <a:xfrm>
            <a:off x="940777" y="738553"/>
            <a:ext cx="9223131" cy="539946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97106" y="233362"/>
            <a:ext cx="11026329" cy="59252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 Light" panose="020F0302020204030204" pitchFamily="34" charset="0"/>
              </a:rPr>
              <a:t>Comparison of Simulated Longitudinal Beam Impedance </a:t>
            </a:r>
            <a:endParaRPr lang="en-GB" sz="4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5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3" y="122408"/>
            <a:ext cx="11021312" cy="6073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LIU-SPS-BD-WG, 02-Feb-2017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prstClr val="white"/>
                </a:solidFill>
              </a:rPr>
              <a:t>Christine Vollinger, Thomas Kaltenbacher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137" y="1230923"/>
            <a:ext cx="104601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Braided shield design was proposed and shows a mechanically robust solution</a:t>
            </a:r>
            <a:r>
              <a:rPr lang="en-US" sz="22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Impedance performance is excellent;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Solution was found for gasket gap filler;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We suggest </a:t>
            </a:r>
            <a:r>
              <a:rPr lang="en-US" sz="2200" dirty="0" smtClean="0">
                <a:solidFill>
                  <a:srgbClr val="C00000"/>
                </a:solidFill>
              </a:rPr>
              <a:t>a </a:t>
            </a:r>
            <a:r>
              <a:rPr lang="en-US" sz="2200" dirty="0" smtClean="0">
                <a:solidFill>
                  <a:srgbClr val="C00000"/>
                </a:solidFill>
              </a:rPr>
              <a:t>prototype production that can be measured and evaluated as learning </a:t>
            </a:r>
            <a:r>
              <a:rPr lang="en-US" sz="2200" dirty="0">
                <a:solidFill>
                  <a:srgbClr val="C00000"/>
                </a:solidFill>
              </a:rPr>
              <a:t>curve (team effort with </a:t>
            </a:r>
            <a:r>
              <a:rPr lang="en-US" sz="2200" dirty="0" smtClean="0">
                <a:solidFill>
                  <a:srgbClr val="C00000"/>
                </a:solidFill>
              </a:rPr>
              <a:t>TE/VSC required)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05807" y="4496237"/>
            <a:ext cx="6075135" cy="607353"/>
          </a:xfrm>
          <a:prstGeom prst="rect">
            <a:avLst/>
          </a:prstGeom>
        </p:spPr>
        <p:txBody>
          <a:bodyPr vert="horz" lIns="45720" tIns="0" rIns="45720" bIns="0" anchor="t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Many thanks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447461"/>
      </p:ext>
    </p:extLst>
  </p:cSld>
  <p:clrMapOvr>
    <a:masterClrMapping/>
  </p:clrMapOvr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528</Words>
  <Application>Microsoft Office PowerPoint</Application>
  <PresentationFormat>Widescreen</PresentationFormat>
  <Paragraphs>93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TeXGyreTermes-Italic</vt:lpstr>
      <vt:lpstr>TeXGyreTermes-Regular</vt:lpstr>
      <vt:lpstr>CERN(4-3)</vt:lpstr>
      <vt:lpstr>PowerPoint Presentation</vt:lpstr>
      <vt:lpstr>PowerPoint Presentation</vt:lpstr>
      <vt:lpstr>PowerPoint Presentation</vt:lpstr>
      <vt:lpstr>PowerPoint Presentation</vt:lpstr>
      <vt:lpstr>Braided RF-shield for QF/MBA VF </vt:lpstr>
      <vt:lpstr>Braided RF-shield for QF/MBA Shield</vt:lpstr>
      <vt:lpstr>Solution for the Vacuum Gasket</vt:lpstr>
      <vt:lpstr>Comparison of Simulated Longitudinal Beam Impedance </vt:lpstr>
      <vt:lpstr>Conclusion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Suggestion for QF/MBA Shield</dc:title>
  <dc:creator>Thomas Roland Kaltenbacher</dc:creator>
  <cp:lastModifiedBy>Christine Vollinger</cp:lastModifiedBy>
  <cp:revision>39</cp:revision>
  <dcterms:created xsi:type="dcterms:W3CDTF">2017-02-01T18:54:07Z</dcterms:created>
  <dcterms:modified xsi:type="dcterms:W3CDTF">2017-02-06T12:35:25Z</dcterms:modified>
</cp:coreProperties>
</file>