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2"/>
  </p:notesMasterIdLst>
  <p:handoutMasterIdLst>
    <p:handoutMasterId r:id="rId23"/>
  </p:handoutMasterIdLst>
  <p:sldIdLst>
    <p:sldId id="288" r:id="rId2"/>
    <p:sldId id="411" r:id="rId3"/>
    <p:sldId id="430" r:id="rId4"/>
    <p:sldId id="425" r:id="rId5"/>
    <p:sldId id="426" r:id="rId6"/>
    <p:sldId id="435" r:id="rId7"/>
    <p:sldId id="436" r:id="rId8"/>
    <p:sldId id="437" r:id="rId9"/>
    <p:sldId id="428" r:id="rId10"/>
    <p:sldId id="427" r:id="rId11"/>
    <p:sldId id="433" r:id="rId12"/>
    <p:sldId id="429" r:id="rId13"/>
    <p:sldId id="434" r:id="rId14"/>
    <p:sldId id="439" r:id="rId15"/>
    <p:sldId id="440" r:id="rId16"/>
    <p:sldId id="441" r:id="rId17"/>
    <p:sldId id="424" r:id="rId18"/>
    <p:sldId id="406" r:id="rId19"/>
    <p:sldId id="409" r:id="rId20"/>
    <p:sldId id="438" r:id="rId21"/>
  </p:sldIdLst>
  <p:sldSz cx="9144000" cy="6858000" type="screen4x3"/>
  <p:notesSz cx="9601200" cy="7315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29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00"/>
    <a:srgbClr val="0000FF"/>
    <a:srgbClr val="19D596"/>
    <a:srgbClr val="41E0F1"/>
    <a:srgbClr val="EB7DC6"/>
    <a:srgbClr val="0053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604" autoAdjust="0"/>
    <p:restoredTop sz="95701" autoAdjust="0"/>
  </p:normalViewPr>
  <p:slideViewPr>
    <p:cSldViewPr snapToGrid="0">
      <p:cViewPr varScale="1">
        <p:scale>
          <a:sx n="67" d="100"/>
          <a:sy n="67" d="100"/>
        </p:scale>
        <p:origin x="720" y="78"/>
      </p:cViewPr>
      <p:guideLst>
        <p:guide orient="horz" pos="2160"/>
        <p:guide pos="2880"/>
        <p:guide pos="29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160520" cy="36703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438459" y="1"/>
            <a:ext cx="4160520" cy="36703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C64C58-C7F4-46DF-877F-89F37E80852E}" type="datetimeFigureOut">
              <a:rPr lang="en-US" smtClean="0"/>
              <a:t>10/21/2017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948172"/>
            <a:ext cx="4160520" cy="36702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438459" y="6948172"/>
            <a:ext cx="4160520" cy="36702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7B8596-93B5-45D9-AA7E-794FF3E0F1C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857996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160520" cy="36703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438459" y="1"/>
            <a:ext cx="4160520" cy="36703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29D56E-B78E-4961-B86C-F98E5B945B3E}" type="datetimeFigureOut">
              <a:rPr lang="en-US" smtClean="0"/>
              <a:t>10/21/2017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155950" y="914400"/>
            <a:ext cx="3289300" cy="24685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60120" y="3520440"/>
            <a:ext cx="7680960" cy="2880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948172"/>
            <a:ext cx="4160520" cy="36702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438459" y="6948172"/>
            <a:ext cx="4160520" cy="36702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3CF955-FC90-41D1-8275-F7A2CC83ED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296963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55638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29388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79788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48725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37377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95717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21237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978165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901999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203948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32128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60449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40822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73261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01822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94154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82546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7022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10889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08911-81DF-40FF-B8C3-F5DDD91B14CE}" type="datetime1">
              <a:rPr lang="en-US" smtClean="0"/>
              <a:t>10/21/2017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B3C45-6916-4A09-AEE0-4725868A11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6418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92B91-5CEF-4B98-A74C-802504CDABF2}" type="datetime1">
              <a:rPr lang="en-US" smtClean="0"/>
              <a:t>10/21/2017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B3C45-6916-4A09-AEE0-4725868A11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13623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3DBE6-FC89-41EE-B231-28A4E3C16F1C}" type="datetime1">
              <a:rPr lang="en-US" smtClean="0"/>
              <a:t>10/21/2017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B3C45-6916-4A09-AEE0-4725868A11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505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451E6-15AF-4B42-8DBD-377A1D01E9B6}" type="datetime1">
              <a:rPr lang="en-US" smtClean="0"/>
              <a:t>10/21/2017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B3C45-6916-4A09-AEE0-4725868A11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84550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FF7EF-7F45-4446-8E0A-8A62475A4F52}" type="datetime1">
              <a:rPr lang="en-US" smtClean="0"/>
              <a:t>10/21/2017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B3C45-6916-4A09-AEE0-4725868A11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65727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DB9D7-AD75-40F7-8E08-8A1773C06D56}" type="datetime1">
              <a:rPr lang="en-US" smtClean="0"/>
              <a:t>10/21/2017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B3C45-6916-4A09-AEE0-4725868A11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8414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57898-A4DE-4853-85A5-4FF8272B33EF}" type="datetime1">
              <a:rPr lang="en-US" smtClean="0"/>
              <a:t>10/21/2017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B3C45-6916-4A09-AEE0-4725868A11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9047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ADF0F-7106-431D-A2BE-908BBED6AE24}" type="datetime1">
              <a:rPr lang="en-US" smtClean="0"/>
              <a:t>10/21/2017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B3C45-6916-4A09-AEE0-4725868A11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99632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E53F6-38FD-464C-B1D2-D4CCB228DC18}" type="datetime1">
              <a:rPr lang="en-US" smtClean="0"/>
              <a:t>10/21/2017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B3C45-6916-4A09-AEE0-4725868A11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68674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D4CD9-55F3-44E2-8064-A3C11C15E617}" type="datetime1">
              <a:rPr lang="en-US" smtClean="0"/>
              <a:t>10/21/2017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B3C45-6916-4A09-AEE0-4725868A11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6521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12082-693E-4A0E-BD59-95766A750A6C}" type="datetime1">
              <a:rPr lang="en-US" smtClean="0"/>
              <a:t>10/21/2017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B3C45-6916-4A09-AEE0-4725868A11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4234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2795AC-357D-48FA-AB7B-73D794C89959}" type="datetime1">
              <a:rPr lang="en-US" smtClean="0"/>
              <a:t>10/21/2017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B3C45-6916-4A09-AEE0-4725868A11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7041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0.png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3.png"/><Relationship Id="rId5" Type="http://schemas.openxmlformats.org/officeDocument/2006/relationships/image" Target="../media/image18.png"/><Relationship Id="rId10" Type="http://schemas.openxmlformats.org/officeDocument/2006/relationships/image" Target="../media/image220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76795"/>
            <a:ext cx="7772400" cy="3235380"/>
          </a:xfrm>
          <a:ln w="508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>
            <a:normAutofit fontScale="90000"/>
          </a:bodyPr>
          <a:lstStyle/>
          <a:p>
            <a:r>
              <a:rPr lang="en-GB" sz="4800" b="1" dirty="0" smtClean="0"/>
              <a:t>Preliminary results from the high intensity run</a:t>
            </a:r>
            <a:br>
              <a:rPr lang="en-GB" sz="4800" b="1" dirty="0" smtClean="0"/>
            </a:br>
            <a:r>
              <a:rPr lang="en-GB" sz="4800" b="1" dirty="0" smtClean="0"/>
              <a:t>---</a:t>
            </a:r>
            <a:br>
              <a:rPr lang="en-GB" sz="4800" b="1" dirty="0" smtClean="0"/>
            </a:br>
            <a:r>
              <a:rPr lang="en-GB" sz="4800" b="1" dirty="0" smtClean="0"/>
              <a:t>Observations, </a:t>
            </a:r>
            <a:r>
              <a:rPr lang="en-GB" sz="4800" b="1" smtClean="0"/>
              <a:t>longitudinal plan</a:t>
            </a:r>
            <a:r>
              <a:rPr lang="en-GB" sz="5400" b="1" dirty="0" smtClean="0"/>
              <a:t/>
            </a:r>
            <a:br>
              <a:rPr lang="en-GB" sz="5400" b="1" dirty="0" smtClean="0"/>
            </a:br>
            <a:r>
              <a:rPr lang="en-GB" sz="2700" b="1" dirty="0" smtClean="0">
                <a:solidFill>
                  <a:schemeClr val="bg1"/>
                </a:solidFill>
              </a:rPr>
              <a:t>s</a:t>
            </a:r>
            <a:r>
              <a:rPr lang="en-GB" sz="5400" dirty="0" smtClean="0"/>
              <a:t/>
            </a:r>
            <a:br>
              <a:rPr lang="en-GB" sz="5400" dirty="0" smtClean="0"/>
            </a:br>
            <a:r>
              <a:rPr lang="en-GB" sz="3100" dirty="0" smtClean="0"/>
              <a:t>19</a:t>
            </a:r>
            <a:r>
              <a:rPr lang="en-GB" sz="3100" baseline="30000" dirty="0" smtClean="0"/>
              <a:t>th</a:t>
            </a:r>
            <a:r>
              <a:rPr lang="en-GB" sz="3100" dirty="0" smtClean="0"/>
              <a:t> of October 2017</a:t>
            </a:r>
            <a:endParaRPr lang="en-US" sz="3100" i="1" dirty="0"/>
          </a:p>
        </p:txBody>
      </p:sp>
      <p:sp>
        <p:nvSpPr>
          <p:cNvPr id="7" name="TextBox 6"/>
          <p:cNvSpPr txBox="1"/>
          <p:nvPr/>
        </p:nvSpPr>
        <p:spPr>
          <a:xfrm>
            <a:off x="0" y="4428371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J. Repond</a:t>
            </a:r>
            <a:endParaRPr lang="en-US" sz="2400" i="1" dirty="0" smtClean="0"/>
          </a:p>
        </p:txBody>
      </p:sp>
      <p:sp>
        <p:nvSpPr>
          <p:cNvPr id="5" name="ZoneTexte 4"/>
          <p:cNvSpPr txBox="1"/>
          <p:nvPr/>
        </p:nvSpPr>
        <p:spPr>
          <a:xfrm flipH="1">
            <a:off x="757361" y="5163600"/>
            <a:ext cx="80445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err="1" smtClean="0"/>
              <a:t>Acknowledgement</a:t>
            </a:r>
            <a:r>
              <a:rPr lang="fr-FR" sz="2400" dirty="0" smtClean="0"/>
              <a:t>: E. Shaposhnikova, T. Bohl, A. Lasheen, G. Papotti, </a:t>
            </a:r>
            <a:r>
              <a:rPr lang="fr-FR" sz="2400" dirty="0"/>
              <a:t>H. </a:t>
            </a:r>
            <a:r>
              <a:rPr lang="fr-FR" sz="2400" dirty="0" smtClean="0"/>
              <a:t>Bartosik, H. Damerau, P. Kramer, A. Farricker, OP </a:t>
            </a:r>
            <a:r>
              <a:rPr lang="fr-FR" sz="2400" dirty="0" err="1" smtClean="0"/>
              <a:t>crew</a:t>
            </a:r>
            <a:r>
              <a:rPr lang="fr-FR" sz="2400" dirty="0" smtClean="0"/>
              <a:t> 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4172819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30445"/>
          </a:xfrm>
        </p:spPr>
        <p:txBody>
          <a:bodyPr>
            <a:noAutofit/>
          </a:bodyPr>
          <a:lstStyle/>
          <a:p>
            <a:pPr algn="ctr"/>
            <a:r>
              <a:rPr lang="fr-CH" sz="3600" b="1" dirty="0" err="1" smtClean="0"/>
              <a:t>Losses</a:t>
            </a:r>
            <a:r>
              <a:rPr lang="fr-CH" sz="3600" b="1" dirty="0" smtClean="0"/>
              <a:t> – 1RF, 200 MHz voltage scan</a:t>
            </a:r>
            <a:endParaRPr lang="en-US" sz="20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144800" y="653650"/>
            <a:ext cx="6858000" cy="0"/>
          </a:xfrm>
          <a:prstGeom prst="line">
            <a:avLst/>
          </a:prstGeom>
          <a:ln w="3175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11949" y="3314518"/>
            <a:ext cx="3981639" cy="347787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 smtClean="0"/>
              <a:t>Best transmission for 4.5-5 MV, overall losses ~ 6-7% (no ramp!)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0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 smtClean="0"/>
              <a:t>Increasing bucket area decreases uncaptured beam</a:t>
            </a:r>
          </a:p>
          <a:p>
            <a:pPr marL="800100" lvl="1" indent="-342900">
              <a:buFont typeface="Wingdings" panose="05000000000000000000" pitchFamily="2" charset="2"/>
              <a:buChar char="à"/>
            </a:pPr>
            <a:r>
              <a:rPr lang="en-US" sz="2000" b="1" dirty="0" smtClean="0">
                <a:sym typeface="Wingdings" panose="05000000000000000000" pitchFamily="2" charset="2"/>
              </a:rPr>
              <a:t>Limitation of bunch shape?</a:t>
            </a:r>
          </a:p>
          <a:p>
            <a:pPr lvl="1"/>
            <a:endParaRPr lang="en-US" sz="2000" b="1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 smtClean="0"/>
              <a:t>Larger voltage increases losses on flat bottom</a:t>
            </a:r>
          </a:p>
          <a:p>
            <a:pPr lvl="1"/>
            <a:r>
              <a:rPr lang="en-US" sz="2000" dirty="0" smtClean="0">
                <a:sym typeface="Wingdings" panose="05000000000000000000" pitchFamily="2" charset="2"/>
              </a:rPr>
              <a:t> </a:t>
            </a:r>
            <a:r>
              <a:rPr lang="en-US" sz="2000" b="1" dirty="0" smtClean="0">
                <a:sym typeface="Wingdings" panose="05000000000000000000" pitchFamily="2" charset="2"/>
              </a:rPr>
              <a:t>Momentum aperture limitation?</a:t>
            </a:r>
            <a:endParaRPr lang="en-US" sz="2000" b="1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869635" y="759919"/>
                <a:ext cx="2666114" cy="646331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 algn="ctr"/>
                <a:r>
                  <a:rPr lang="en-US" b="1" dirty="0" smtClean="0"/>
                  <a:t>BCMS beam, 48 bunches</a:t>
                </a:r>
              </a:p>
              <a:p>
                <a:pPr algn="ctr"/>
                <a:r>
                  <a:rPr lang="en-US" dirty="0" smtClean="0"/>
                  <a:t>Intensity ~ </a:t>
                </a:r>
                <a14:m>
                  <m:oMath xmlns:m="http://schemas.openxmlformats.org/officeDocument/2006/math">
                    <m:r>
                      <a:rPr lang="fr-CH" b="0" i="1" smtClean="0">
                        <a:latin typeface="Cambria Math" panose="02040503050406030204" pitchFamily="18" charset="0"/>
                      </a:rPr>
                      <m:t>2.0×</m:t>
                    </m:r>
                    <m:sSup>
                      <m:sSupPr>
                        <m:ctrlPr>
                          <a:rPr lang="fr-CH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CH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fr-CH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sup>
                    </m:sSup>
                  </m:oMath>
                </a14:m>
                <a:r>
                  <a:rPr lang="en-US" dirty="0" smtClean="0"/>
                  <a:t> ppb</a:t>
                </a:r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9635" y="759919"/>
                <a:ext cx="2666114" cy="646331"/>
              </a:xfrm>
              <a:prstGeom prst="rect">
                <a:avLst/>
              </a:prstGeom>
              <a:blipFill rotWithShape="0">
                <a:blip r:embed="rId3"/>
                <a:stretch>
                  <a:fillRect l="-1595" t="-4630" r="-1139" b="-129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1" t="3442" r="11813" b="1609"/>
          <a:stretch/>
        </p:blipFill>
        <p:spPr>
          <a:xfrm>
            <a:off x="5723422" y="731009"/>
            <a:ext cx="2999155" cy="224278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2" t="4238" r="11812" b="1928"/>
          <a:stretch/>
        </p:blipFill>
        <p:spPr>
          <a:xfrm>
            <a:off x="5714156" y="2703493"/>
            <a:ext cx="3008112" cy="223427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9" t="3920" r="11915" b="1769"/>
          <a:stretch/>
        </p:blipFill>
        <p:spPr>
          <a:xfrm>
            <a:off x="5723422" y="4667522"/>
            <a:ext cx="2999154" cy="2079334"/>
          </a:xfrm>
          <a:prstGeom prst="rect">
            <a:avLst/>
          </a:prstGeom>
        </p:spPr>
      </p:pic>
      <p:cxnSp>
        <p:nvCxnSpPr>
          <p:cNvPr id="18" name="Straight Connector 17"/>
          <p:cNvCxnSpPr/>
          <p:nvPr/>
        </p:nvCxnSpPr>
        <p:spPr>
          <a:xfrm flipV="1">
            <a:off x="6440554" y="967692"/>
            <a:ext cx="0" cy="5489174"/>
          </a:xfrm>
          <a:prstGeom prst="line">
            <a:avLst/>
          </a:prstGeom>
          <a:ln>
            <a:prstDash val="sysDot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6650827" y="959741"/>
            <a:ext cx="0" cy="5509594"/>
          </a:xfrm>
          <a:prstGeom prst="line">
            <a:avLst/>
          </a:prstGeom>
          <a:ln>
            <a:prstDash val="sysDot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6864624" y="959342"/>
            <a:ext cx="0" cy="5520281"/>
          </a:xfrm>
          <a:prstGeom prst="line">
            <a:avLst/>
          </a:prstGeom>
          <a:ln>
            <a:prstDash val="sysDot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 rot="16200000">
            <a:off x="6034523" y="3141441"/>
            <a:ext cx="5164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3 MV</a:t>
            </a:r>
            <a:endParaRPr lang="en-US" sz="1200" dirty="0"/>
          </a:p>
        </p:txBody>
      </p:sp>
      <p:cxnSp>
        <p:nvCxnSpPr>
          <p:cNvPr id="24" name="Straight Connector 23"/>
          <p:cNvCxnSpPr/>
          <p:nvPr/>
        </p:nvCxnSpPr>
        <p:spPr>
          <a:xfrm flipV="1">
            <a:off x="7017028" y="959342"/>
            <a:ext cx="0" cy="5560334"/>
          </a:xfrm>
          <a:prstGeom prst="line">
            <a:avLst/>
          </a:prstGeom>
          <a:ln>
            <a:prstDash val="sysDot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7280747" y="967692"/>
            <a:ext cx="0" cy="5520579"/>
          </a:xfrm>
          <a:prstGeom prst="line">
            <a:avLst/>
          </a:prstGeom>
          <a:ln>
            <a:prstDash val="sysDot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7488809" y="959342"/>
            <a:ext cx="0" cy="5497524"/>
          </a:xfrm>
          <a:prstGeom prst="line">
            <a:avLst/>
          </a:prstGeom>
          <a:ln>
            <a:prstDash val="sysDot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8078530" y="967693"/>
            <a:ext cx="0" cy="5501642"/>
          </a:xfrm>
          <a:prstGeom prst="line">
            <a:avLst/>
          </a:prstGeom>
          <a:ln>
            <a:prstDash val="sysDot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 rot="16200000">
            <a:off x="6228883" y="3097821"/>
            <a:ext cx="6335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3.5 MV</a:t>
            </a:r>
            <a:endParaRPr lang="en-US" sz="1200" dirty="0"/>
          </a:p>
        </p:txBody>
      </p:sp>
      <p:sp>
        <p:nvSpPr>
          <p:cNvPr id="29" name="TextBox 28"/>
          <p:cNvSpPr txBox="1"/>
          <p:nvPr/>
        </p:nvSpPr>
        <p:spPr>
          <a:xfrm rot="16200000">
            <a:off x="6479370" y="3156330"/>
            <a:ext cx="5164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4 MV</a:t>
            </a:r>
            <a:endParaRPr lang="en-US" sz="1200" dirty="0"/>
          </a:p>
        </p:txBody>
      </p:sp>
      <p:sp>
        <p:nvSpPr>
          <p:cNvPr id="30" name="TextBox 29"/>
          <p:cNvSpPr txBox="1"/>
          <p:nvPr/>
        </p:nvSpPr>
        <p:spPr>
          <a:xfrm rot="16200000">
            <a:off x="6628934" y="3101080"/>
            <a:ext cx="6335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4.5 MV</a:t>
            </a:r>
            <a:endParaRPr lang="en-US" sz="1200" dirty="0"/>
          </a:p>
        </p:txBody>
      </p:sp>
      <p:sp>
        <p:nvSpPr>
          <p:cNvPr id="31" name="TextBox 30"/>
          <p:cNvSpPr txBox="1"/>
          <p:nvPr/>
        </p:nvSpPr>
        <p:spPr>
          <a:xfrm rot="16200000">
            <a:off x="6901517" y="3156329"/>
            <a:ext cx="5164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5 MV</a:t>
            </a:r>
            <a:endParaRPr lang="en-US" sz="1200" dirty="0"/>
          </a:p>
        </p:txBody>
      </p:sp>
      <p:sp>
        <p:nvSpPr>
          <p:cNvPr id="32" name="TextBox 31"/>
          <p:cNvSpPr txBox="1"/>
          <p:nvPr/>
        </p:nvSpPr>
        <p:spPr>
          <a:xfrm rot="16200000">
            <a:off x="7074660" y="3099035"/>
            <a:ext cx="6335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5.5 MV</a:t>
            </a:r>
            <a:endParaRPr lang="en-US" sz="1200" dirty="0"/>
          </a:p>
        </p:txBody>
      </p:sp>
      <p:sp>
        <p:nvSpPr>
          <p:cNvPr id="34" name="TextBox 33"/>
          <p:cNvSpPr txBox="1"/>
          <p:nvPr/>
        </p:nvSpPr>
        <p:spPr>
          <a:xfrm rot="16200000">
            <a:off x="7328279" y="3144660"/>
            <a:ext cx="5374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6 MV</a:t>
            </a:r>
            <a:endParaRPr lang="en-US" sz="1200" dirty="0"/>
          </a:p>
        </p:txBody>
      </p:sp>
      <p:cxnSp>
        <p:nvCxnSpPr>
          <p:cNvPr id="35" name="Straight Connector 34"/>
          <p:cNvCxnSpPr/>
          <p:nvPr/>
        </p:nvCxnSpPr>
        <p:spPr>
          <a:xfrm flipV="1">
            <a:off x="7711149" y="959342"/>
            <a:ext cx="0" cy="5520281"/>
          </a:xfrm>
          <a:prstGeom prst="line">
            <a:avLst/>
          </a:prstGeom>
          <a:ln>
            <a:prstDash val="sysDot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 rot="16200000">
            <a:off x="7566539" y="3106330"/>
            <a:ext cx="6335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6.5 MV</a:t>
            </a:r>
            <a:endParaRPr lang="en-US" sz="1200" dirty="0"/>
          </a:p>
        </p:txBody>
      </p:sp>
      <p:sp>
        <p:nvSpPr>
          <p:cNvPr id="37" name="TextBox 36"/>
          <p:cNvSpPr txBox="1"/>
          <p:nvPr/>
        </p:nvSpPr>
        <p:spPr>
          <a:xfrm rot="16200000">
            <a:off x="8117502" y="3175948"/>
            <a:ext cx="5164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7</a:t>
            </a:r>
            <a:r>
              <a:rPr lang="en-US" sz="1200" dirty="0" smtClean="0"/>
              <a:t> MV</a:t>
            </a:r>
            <a:endParaRPr lang="en-US" sz="1200" dirty="0"/>
          </a:p>
        </p:txBody>
      </p:sp>
      <p:sp>
        <p:nvSpPr>
          <p:cNvPr id="38" name="TextBox 37"/>
          <p:cNvSpPr txBox="1"/>
          <p:nvPr/>
        </p:nvSpPr>
        <p:spPr>
          <a:xfrm rot="16200000">
            <a:off x="5150393" y="1629704"/>
            <a:ext cx="1337803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Total losses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 rot="16200000">
            <a:off x="4866557" y="3537803"/>
            <a:ext cx="1959143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Uncaptured beam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 rot="16200000">
            <a:off x="4866811" y="5594466"/>
            <a:ext cx="1959143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Flat bottom losses</a:t>
            </a:r>
            <a:endParaRPr lang="en-US" dirty="0"/>
          </a:p>
        </p:txBody>
      </p:sp>
      <p:cxnSp>
        <p:nvCxnSpPr>
          <p:cNvPr id="42" name="Straight Arrow Connector 41"/>
          <p:cNvCxnSpPr>
            <a:stCxn id="43" idx="0"/>
          </p:cNvCxnSpPr>
          <p:nvPr/>
        </p:nvCxnSpPr>
        <p:spPr>
          <a:xfrm flipH="1" flipV="1">
            <a:off x="7970987" y="1558457"/>
            <a:ext cx="82863" cy="420048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7407908" y="1978505"/>
            <a:ext cx="12918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/!\ Change in cavities partition</a:t>
            </a:r>
            <a:endParaRPr lang="en-US" sz="1200" dirty="0"/>
          </a:p>
        </p:txBody>
      </p:sp>
      <p:sp>
        <p:nvSpPr>
          <p:cNvPr id="4" name="TextBox 3"/>
          <p:cNvSpPr txBox="1"/>
          <p:nvPr/>
        </p:nvSpPr>
        <p:spPr>
          <a:xfrm>
            <a:off x="153240" y="2894943"/>
            <a:ext cx="19594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Observations:</a:t>
            </a:r>
            <a:endParaRPr lang="en-US" sz="2400" b="1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6237541" y="6336337"/>
            <a:ext cx="2385392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6265832" y="4483684"/>
            <a:ext cx="2385392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6265832" y="2514225"/>
            <a:ext cx="2385392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153240" y="1352705"/>
            <a:ext cx="16401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Conditions:</a:t>
            </a:r>
            <a:endParaRPr lang="en-US" sz="2400" b="1" dirty="0"/>
          </a:p>
        </p:txBody>
      </p:sp>
      <p:sp>
        <p:nvSpPr>
          <p:cNvPr id="46" name="TextBox 45"/>
          <p:cNvSpPr txBox="1"/>
          <p:nvPr/>
        </p:nvSpPr>
        <p:spPr>
          <a:xfrm>
            <a:off x="752617" y="1790590"/>
            <a:ext cx="4148217" cy="123110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0" tIns="0" rIns="0" bIns="0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Feedback: 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Longitudinal damper: 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Feedforward: off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Constant voltage on flat </a:t>
            </a:r>
            <a:r>
              <a:rPr lang="en-US" sz="2000" dirty="0" smtClean="0"/>
              <a:t>bottom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197980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30445"/>
          </a:xfrm>
        </p:spPr>
        <p:txBody>
          <a:bodyPr>
            <a:noAutofit/>
          </a:bodyPr>
          <a:lstStyle/>
          <a:p>
            <a:pPr algn="ctr"/>
            <a:r>
              <a:rPr lang="fr-CH" sz="3600" b="1" dirty="0" err="1" smtClean="0"/>
              <a:t>Losses</a:t>
            </a:r>
            <a:r>
              <a:rPr lang="fr-CH" sz="3600" b="1" dirty="0" smtClean="0"/>
              <a:t> – 2RF, 200 MHz voltage scan</a:t>
            </a:r>
            <a:endParaRPr lang="en-US" sz="20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144800" y="653650"/>
            <a:ext cx="6858000" cy="0"/>
          </a:xfrm>
          <a:prstGeom prst="line">
            <a:avLst/>
          </a:prstGeom>
          <a:ln w="3175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6" t="4556" r="11811" b="1609"/>
          <a:stretch/>
        </p:blipFill>
        <p:spPr>
          <a:xfrm>
            <a:off x="5734736" y="708125"/>
            <a:ext cx="3012397" cy="224028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2" t="4079" r="11812" b="2087"/>
          <a:stretch/>
        </p:blipFill>
        <p:spPr>
          <a:xfrm>
            <a:off x="5734736" y="2650996"/>
            <a:ext cx="3016201" cy="22402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3" t="4398" r="11812" b="2247"/>
          <a:stretch/>
        </p:blipFill>
        <p:spPr>
          <a:xfrm>
            <a:off x="5734736" y="4593867"/>
            <a:ext cx="3031641" cy="224028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625328" y="856711"/>
                <a:ext cx="2664512" cy="92333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CH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800</m:t>
                          </m:r>
                        </m:sub>
                      </m:sSub>
                      <m:r>
                        <a:rPr lang="fr-CH" b="0" i="1" smtClean="0">
                          <a:latin typeface="Cambria Math" panose="02040503050406030204" pitchFamily="18" charset="0"/>
                        </a:rPr>
                        <m:t>=0.1×</m:t>
                      </m:r>
                      <m:sSub>
                        <m:sSubPr>
                          <m:ctrlPr>
                            <a:rPr lang="fr-CH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200</m:t>
                          </m:r>
                        </m:sub>
                      </m:sSub>
                    </m:oMath>
                  </m:oMathPara>
                </a14:m>
                <a:endParaRPr lang="en-US" dirty="0" smtClean="0"/>
              </a:p>
              <a:p>
                <a:pPr algn="ctr"/>
                <a:r>
                  <a:rPr lang="en-US" b="1" dirty="0" smtClean="0"/>
                  <a:t>BCMS beam, 48 bunches</a:t>
                </a:r>
              </a:p>
              <a:p>
                <a:pPr algn="ctr"/>
                <a:r>
                  <a:rPr lang="en-US" dirty="0" smtClean="0"/>
                  <a:t>Intensity ~ </a:t>
                </a:r>
                <a14:m>
                  <m:oMath xmlns:m="http://schemas.openxmlformats.org/officeDocument/2006/math">
                    <m:r>
                      <a:rPr lang="fr-CH" b="0" i="1" smtClean="0">
                        <a:latin typeface="Cambria Math" panose="02040503050406030204" pitchFamily="18" charset="0"/>
                      </a:rPr>
                      <m:t>2.0×</m:t>
                    </m:r>
                    <m:sSup>
                      <m:sSupPr>
                        <m:ctrlPr>
                          <a:rPr lang="fr-CH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CH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fr-CH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sup>
                    </m:sSup>
                  </m:oMath>
                </a14:m>
                <a:r>
                  <a:rPr lang="en-US" dirty="0" smtClean="0"/>
                  <a:t> ppb</a:t>
                </a:r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5328" y="856711"/>
                <a:ext cx="2664512" cy="923330"/>
              </a:xfrm>
              <a:prstGeom prst="rect">
                <a:avLst/>
              </a:prstGeom>
              <a:blipFill rotWithShape="0">
                <a:blip r:embed="rId6"/>
                <a:stretch>
                  <a:fillRect l="-1595" r="-1139" b="-91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Connector 12"/>
          <p:cNvCxnSpPr/>
          <p:nvPr/>
        </p:nvCxnSpPr>
        <p:spPr>
          <a:xfrm flipV="1">
            <a:off x="6679097" y="943839"/>
            <a:ext cx="0" cy="5583541"/>
          </a:xfrm>
          <a:prstGeom prst="line">
            <a:avLst/>
          </a:prstGeom>
          <a:ln>
            <a:prstDash val="sysDot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7016628" y="943839"/>
            <a:ext cx="0" cy="5598269"/>
          </a:xfrm>
          <a:prstGeom prst="line">
            <a:avLst/>
          </a:prstGeom>
          <a:ln>
            <a:prstDash val="sysDot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7201179" y="943839"/>
            <a:ext cx="0" cy="5598267"/>
          </a:xfrm>
          <a:prstGeom prst="line">
            <a:avLst/>
          </a:prstGeom>
          <a:ln>
            <a:prstDash val="sysDot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 rot="16200000">
            <a:off x="6180567" y="2175924"/>
            <a:ext cx="5164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3 MV</a:t>
            </a:r>
            <a:endParaRPr lang="en-US" sz="1200" dirty="0"/>
          </a:p>
        </p:txBody>
      </p:sp>
      <p:cxnSp>
        <p:nvCxnSpPr>
          <p:cNvPr id="18" name="Straight Connector 17"/>
          <p:cNvCxnSpPr/>
          <p:nvPr/>
        </p:nvCxnSpPr>
        <p:spPr>
          <a:xfrm flipV="1">
            <a:off x="7411097" y="943839"/>
            <a:ext cx="0" cy="5591491"/>
          </a:xfrm>
          <a:prstGeom prst="line">
            <a:avLst/>
          </a:prstGeom>
          <a:ln>
            <a:prstDash val="sysDot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7636231" y="943839"/>
            <a:ext cx="0" cy="5597946"/>
          </a:xfrm>
          <a:prstGeom prst="line">
            <a:avLst/>
          </a:prstGeom>
          <a:ln>
            <a:prstDash val="sysDot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8115349" y="943839"/>
            <a:ext cx="0" cy="5576635"/>
          </a:xfrm>
          <a:prstGeom prst="line">
            <a:avLst/>
          </a:prstGeom>
          <a:ln>
            <a:prstDash val="sysDot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8390689" y="943839"/>
            <a:ext cx="0" cy="5560334"/>
          </a:xfrm>
          <a:prstGeom prst="line">
            <a:avLst/>
          </a:prstGeom>
          <a:ln>
            <a:prstDash val="sysDot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 rot="16200000">
            <a:off x="6509558" y="2122224"/>
            <a:ext cx="6335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3.5 MV</a:t>
            </a:r>
            <a:endParaRPr lang="en-US" sz="1200" dirty="0"/>
          </a:p>
        </p:txBody>
      </p:sp>
      <p:sp>
        <p:nvSpPr>
          <p:cNvPr id="23" name="TextBox 22"/>
          <p:cNvSpPr txBox="1"/>
          <p:nvPr/>
        </p:nvSpPr>
        <p:spPr>
          <a:xfrm rot="16200000">
            <a:off x="6844191" y="2175925"/>
            <a:ext cx="5164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4 MV</a:t>
            </a:r>
            <a:endParaRPr lang="en-US" sz="1200" dirty="0"/>
          </a:p>
        </p:txBody>
      </p:sp>
      <p:sp>
        <p:nvSpPr>
          <p:cNvPr id="24" name="TextBox 23"/>
          <p:cNvSpPr txBox="1"/>
          <p:nvPr/>
        </p:nvSpPr>
        <p:spPr>
          <a:xfrm rot="16200000">
            <a:off x="6986159" y="2117416"/>
            <a:ext cx="6335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4.5 MV</a:t>
            </a:r>
            <a:endParaRPr lang="en-US" sz="1200" dirty="0"/>
          </a:p>
        </p:txBody>
      </p:sp>
      <p:sp>
        <p:nvSpPr>
          <p:cNvPr id="25" name="TextBox 24"/>
          <p:cNvSpPr txBox="1"/>
          <p:nvPr/>
        </p:nvSpPr>
        <p:spPr>
          <a:xfrm rot="16200000">
            <a:off x="7265986" y="2175924"/>
            <a:ext cx="5164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5 MV</a:t>
            </a:r>
            <a:endParaRPr lang="en-US" sz="1200" dirty="0"/>
          </a:p>
        </p:txBody>
      </p:sp>
      <p:sp>
        <p:nvSpPr>
          <p:cNvPr id="26" name="TextBox 25"/>
          <p:cNvSpPr txBox="1"/>
          <p:nvPr/>
        </p:nvSpPr>
        <p:spPr>
          <a:xfrm rot="16200000">
            <a:off x="7440678" y="2117415"/>
            <a:ext cx="6335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5.5 MV</a:t>
            </a:r>
            <a:endParaRPr lang="en-US" sz="1200" dirty="0"/>
          </a:p>
        </p:txBody>
      </p:sp>
      <p:sp>
        <p:nvSpPr>
          <p:cNvPr id="27" name="TextBox 26"/>
          <p:cNvSpPr txBox="1"/>
          <p:nvPr/>
        </p:nvSpPr>
        <p:spPr>
          <a:xfrm rot="16200000">
            <a:off x="7744143" y="2151280"/>
            <a:ext cx="5374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6 MV</a:t>
            </a:r>
            <a:endParaRPr lang="en-US" sz="1200" dirty="0"/>
          </a:p>
        </p:txBody>
      </p:sp>
      <p:cxnSp>
        <p:nvCxnSpPr>
          <p:cNvPr id="28" name="Straight Connector 27"/>
          <p:cNvCxnSpPr/>
          <p:nvPr/>
        </p:nvCxnSpPr>
        <p:spPr>
          <a:xfrm flipV="1">
            <a:off x="7909937" y="943840"/>
            <a:ext cx="0" cy="5591490"/>
          </a:xfrm>
          <a:prstGeom prst="line">
            <a:avLst/>
          </a:prstGeom>
          <a:ln>
            <a:prstDash val="sysDot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 rot="16200000">
            <a:off x="7927478" y="2103275"/>
            <a:ext cx="6335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6.5 MV</a:t>
            </a:r>
            <a:endParaRPr lang="en-US" sz="1200" dirty="0"/>
          </a:p>
        </p:txBody>
      </p:sp>
      <p:sp>
        <p:nvSpPr>
          <p:cNvPr id="30" name="TextBox 29"/>
          <p:cNvSpPr txBox="1"/>
          <p:nvPr/>
        </p:nvSpPr>
        <p:spPr>
          <a:xfrm rot="16200000">
            <a:off x="8302717" y="2151397"/>
            <a:ext cx="5164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7</a:t>
            </a:r>
            <a:r>
              <a:rPr lang="en-US" sz="1200" dirty="0" smtClean="0"/>
              <a:t> MV</a:t>
            </a:r>
            <a:endParaRPr lang="en-US" sz="1200" dirty="0"/>
          </a:p>
        </p:txBody>
      </p:sp>
      <p:sp>
        <p:nvSpPr>
          <p:cNvPr id="34" name="TextBox 33"/>
          <p:cNvSpPr txBox="1"/>
          <p:nvPr/>
        </p:nvSpPr>
        <p:spPr>
          <a:xfrm>
            <a:off x="300380" y="3386787"/>
            <a:ext cx="19594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Observations:</a:t>
            </a:r>
            <a:endParaRPr lang="en-US" sz="24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894483" y="3896382"/>
            <a:ext cx="3981639" cy="286232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/>
              <a:t>Transmission not improved by 800 </a:t>
            </a:r>
            <a:r>
              <a:rPr lang="en-US" sz="2000" dirty="0" smtClean="0"/>
              <a:t>MHz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0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 smtClean="0"/>
              <a:t>No effect of 800 MHz on uncaptured beam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0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 smtClean="0"/>
              <a:t>Overall </a:t>
            </a:r>
            <a:r>
              <a:rPr lang="en-US" sz="2000" dirty="0"/>
              <a:t>losses higher, </a:t>
            </a:r>
            <a:r>
              <a:rPr lang="en-US" sz="2000" dirty="0" smtClean="0"/>
              <a:t>~ 10% (but more scattered)</a:t>
            </a:r>
            <a:endParaRPr lang="en-US" sz="2000" b="1" dirty="0" smtClean="0">
              <a:sym typeface="Wingdings" panose="05000000000000000000" pitchFamily="2" charset="2"/>
            </a:endParaRPr>
          </a:p>
          <a:p>
            <a:pPr lvl="1"/>
            <a:endParaRPr lang="en-US" sz="2000" b="1" dirty="0" smtClean="0"/>
          </a:p>
        </p:txBody>
      </p:sp>
      <p:sp>
        <p:nvSpPr>
          <p:cNvPr id="46" name="TextBox 45"/>
          <p:cNvSpPr txBox="1"/>
          <p:nvPr/>
        </p:nvSpPr>
        <p:spPr>
          <a:xfrm rot="16200000">
            <a:off x="5150393" y="1629704"/>
            <a:ext cx="1337803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Total losses</a:t>
            </a:r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 rot="16200000">
            <a:off x="4866557" y="3537803"/>
            <a:ext cx="1959143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Uncaptured beam</a:t>
            </a:r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 rot="16200000">
            <a:off x="4866811" y="5594466"/>
            <a:ext cx="1959143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Flat bottom losses</a:t>
            </a:r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6300311" y="6403898"/>
            <a:ext cx="2385392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6300311" y="4435976"/>
            <a:ext cx="2385392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6290216" y="2515076"/>
            <a:ext cx="2385392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280540" y="1717908"/>
            <a:ext cx="16401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Conditions:</a:t>
            </a:r>
            <a:endParaRPr lang="en-US" sz="2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844191" y="2107752"/>
            <a:ext cx="4148217" cy="123110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0" tIns="0" rIns="0" bIns="0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Feedback 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Longitudinal damper 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Feedforward off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Constant voltage </a:t>
            </a:r>
            <a:r>
              <a:rPr lang="en-US" sz="2000" dirty="0" smtClean="0"/>
              <a:t>on flat bottom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929177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30445"/>
          </a:xfrm>
        </p:spPr>
        <p:txBody>
          <a:bodyPr>
            <a:noAutofit/>
          </a:bodyPr>
          <a:lstStyle/>
          <a:p>
            <a:pPr algn="ctr"/>
            <a:r>
              <a:rPr lang="fr-CH" sz="3600" b="1" dirty="0" err="1" smtClean="0"/>
              <a:t>Losses</a:t>
            </a:r>
            <a:r>
              <a:rPr lang="fr-CH" sz="3600" b="1" dirty="0" smtClean="0"/>
              <a:t> – 800 MHz phase scan</a:t>
            </a:r>
            <a:endParaRPr lang="en-US" sz="20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144800" y="653650"/>
            <a:ext cx="6858000" cy="0"/>
          </a:xfrm>
          <a:prstGeom prst="line">
            <a:avLst/>
          </a:prstGeom>
          <a:ln w="3175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863187" y="891189"/>
            <a:ext cx="2809572" cy="553998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>
            <a:spAutoFit/>
          </a:bodyPr>
          <a:lstStyle/>
          <a:p>
            <a:pPr algn="ctr"/>
            <a:r>
              <a:rPr lang="en-US" dirty="0" smtClean="0"/>
              <a:t>Tilt observed with operational phase of 800 MHz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3" t="12027" r="11194" b="1769"/>
          <a:stretch/>
        </p:blipFill>
        <p:spPr>
          <a:xfrm>
            <a:off x="4699220" y="962108"/>
            <a:ext cx="4023625" cy="272493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1" t="11589" r="11093" b="2087"/>
          <a:stretch/>
        </p:blipFill>
        <p:spPr>
          <a:xfrm>
            <a:off x="4658740" y="3792773"/>
            <a:ext cx="4064105" cy="2763078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6711032" y="2043485"/>
            <a:ext cx="580314" cy="354628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 flipH="1">
                <a:off x="4794701" y="2633323"/>
                <a:ext cx="1916330" cy="646331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Best transmission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CH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H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fr-CH" b="0" i="1" smtClean="0">
                            <a:latin typeface="Cambria Math" panose="02040503050406030204" pitchFamily="18" charset="0"/>
                          </a:rPr>
                          <m:t>800</m:t>
                        </m:r>
                      </m:sub>
                    </m:sSub>
                    <m:r>
                      <a:rPr lang="fr-CH" b="0" i="1" smtClean="0">
                        <a:latin typeface="Cambria Math" panose="02040503050406030204" pitchFamily="18" charset="0"/>
                      </a:rPr>
                      <m:t>≈−108°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4794701" y="2633323"/>
                <a:ext cx="1916330" cy="646331"/>
              </a:xfrm>
              <a:prstGeom prst="rect">
                <a:avLst/>
              </a:prstGeom>
              <a:blipFill rotWithShape="0">
                <a:blip r:embed="rId5"/>
                <a:stretch>
                  <a:fillRect l="-2532" t="-4630" b="-129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55" t="22970" r="19131" b="20409"/>
          <a:stretch/>
        </p:blipFill>
        <p:spPr>
          <a:xfrm>
            <a:off x="298625" y="1671557"/>
            <a:ext cx="4129527" cy="2297927"/>
          </a:xfrm>
          <a:prstGeom prst="rect">
            <a:avLst/>
          </a:prstGeom>
        </p:spPr>
      </p:pic>
      <p:cxnSp>
        <p:nvCxnSpPr>
          <p:cNvPr id="12" name="Straight Arrow Connector 11"/>
          <p:cNvCxnSpPr>
            <a:stCxn id="3" idx="2"/>
          </p:cNvCxnSpPr>
          <p:nvPr/>
        </p:nvCxnSpPr>
        <p:spPr>
          <a:xfrm flipH="1" flipV="1">
            <a:off x="5748859" y="3336030"/>
            <a:ext cx="962174" cy="351008"/>
          </a:xfrm>
          <a:prstGeom prst="straightConnector1">
            <a:avLst/>
          </a:prstGeom>
          <a:ln w="317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11726" y="4533517"/>
                <a:ext cx="4029686" cy="1477328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Exact bunch shortening mode is not the more stable working point</a:t>
                </a:r>
              </a:p>
              <a:p>
                <a:endParaRPr lang="en-US" dirty="0"/>
              </a:p>
              <a:p>
                <a:pPr marL="742950" lvl="1" indent="-285750"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r>
                      <a:rPr lang="fr-CH" b="1" i="0" smtClean="0">
                        <a:latin typeface="Cambria Math" panose="02040503050406030204" pitchFamily="18" charset="0"/>
                      </a:rPr>
                      <m:t>𝚫</m:t>
                    </m:r>
                    <m:sSub>
                      <m:sSubPr>
                        <m:ctrlPr>
                          <a:rPr lang="fr-CH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H" b="1" i="1" smtClean="0">
                            <a:latin typeface="Cambria Math" panose="02040503050406030204" pitchFamily="18" charset="0"/>
                          </a:rPr>
                          <m:t>𝝓</m:t>
                        </m:r>
                      </m:e>
                      <m:sub>
                        <m:r>
                          <a:rPr lang="fr-CH" b="1" i="1" smtClean="0">
                            <a:latin typeface="Cambria Math" panose="02040503050406030204" pitchFamily="18" charset="0"/>
                          </a:rPr>
                          <m:t>𝟖𝟎𝟎</m:t>
                        </m:r>
                      </m:sub>
                    </m:sSub>
                    <m:r>
                      <a:rPr lang="fr-CH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fr-CH" b="1" i="1" smtClean="0">
                        <a:latin typeface="Cambria Math" panose="02040503050406030204" pitchFamily="18" charset="0"/>
                      </a:rPr>
                      <m:t>𝟒𝟓</m:t>
                    </m:r>
                    <m:r>
                      <a:rPr lang="fr-CH" b="1" i="1" smtClean="0">
                        <a:latin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b="1" dirty="0" smtClean="0"/>
                  <a:t> (from operational one) seems better for stability.</a:t>
                </a:r>
                <a:endParaRPr lang="en-US" b="1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726" y="4533517"/>
                <a:ext cx="4029686" cy="1477328"/>
              </a:xfrm>
              <a:prstGeom prst="rect">
                <a:avLst/>
              </a:prstGeom>
              <a:blipFill rotWithShape="0">
                <a:blip r:embed="rId7"/>
                <a:stretch>
                  <a:fillRect l="-1056" t="-2049" r="-302" b="-53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5596403" y="1181030"/>
            <a:ext cx="1114628" cy="276999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>
            <a:spAutoFit/>
          </a:bodyPr>
          <a:lstStyle/>
          <a:p>
            <a:pPr algn="ctr"/>
            <a:r>
              <a:rPr lang="en-US" dirty="0" smtClean="0"/>
              <a:t>Total losses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445486" y="3974581"/>
            <a:ext cx="1114628" cy="553998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>
            <a:spAutoFit/>
          </a:bodyPr>
          <a:lstStyle/>
          <a:p>
            <a:pPr algn="ctr"/>
            <a:r>
              <a:rPr lang="en-US" dirty="0" smtClean="0"/>
              <a:t>Flat bottom losses</a:t>
            </a:r>
          </a:p>
        </p:txBody>
      </p:sp>
    </p:spTree>
    <p:extLst>
      <p:ext uri="{BB962C8B-B14F-4D97-AF65-F5344CB8AC3E}">
        <p14:creationId xmlns:p14="http://schemas.microsoft.com/office/powerpoint/2010/main" val="2279626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72" t="4238" r="7993" b="2087"/>
          <a:stretch/>
        </p:blipFill>
        <p:spPr>
          <a:xfrm>
            <a:off x="6006538" y="690391"/>
            <a:ext cx="2782957" cy="228225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97" t="3761" r="11297" b="1769"/>
          <a:stretch/>
        </p:blipFill>
        <p:spPr>
          <a:xfrm>
            <a:off x="6029566" y="2680153"/>
            <a:ext cx="2759929" cy="2279439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91" t="4238" r="11915" b="1928"/>
          <a:stretch/>
        </p:blipFill>
        <p:spPr>
          <a:xfrm>
            <a:off x="6014330" y="4559882"/>
            <a:ext cx="2767371" cy="228288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0" y="0"/>
                <a:ext cx="9144000" cy="630445"/>
              </a:xfrm>
            </p:spPr>
            <p:txBody>
              <a:bodyPr>
                <a:noAutofit/>
              </a:bodyPr>
              <a:lstStyle/>
              <a:p>
                <a:pPr algn="ctr"/>
                <a:r>
                  <a:rPr lang="fr-CH" sz="3200" b="1" dirty="0" smtClean="0"/>
                  <a:t>Losses – 2RF, 200 MHz voltage scan </a:t>
                </a:r>
                <a:r>
                  <a:rPr lang="fr-CH" sz="3200" b="1" dirty="0" err="1" smtClean="0"/>
                  <a:t>with</a:t>
                </a:r>
                <a:r>
                  <a:rPr lang="fr-CH" sz="3200" b="1" dirty="0" smtClean="0"/>
                  <a:t> optimal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CH" sz="32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H" sz="3200" b="1" i="1" smtClean="0">
                            <a:latin typeface="Cambria Math" panose="02040503050406030204" pitchFamily="18" charset="0"/>
                          </a:rPr>
                          <m:t>𝝓</m:t>
                        </m:r>
                      </m:e>
                      <m:sub>
                        <m:r>
                          <a:rPr lang="fr-CH" sz="3200" b="1" i="1" smtClean="0">
                            <a:latin typeface="Cambria Math" panose="02040503050406030204" pitchFamily="18" charset="0"/>
                          </a:rPr>
                          <m:t>𝟖𝟎𝟎</m:t>
                        </m:r>
                      </m:sub>
                    </m:sSub>
                  </m:oMath>
                </a14:m>
                <a:endParaRPr lang="en-US" sz="1800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0" y="0"/>
                <a:ext cx="9144000" cy="630445"/>
              </a:xfrm>
              <a:blipFill rotWithShape="0">
                <a:blip r:embed="rId6"/>
                <a:stretch>
                  <a:fillRect l="-333" t="-11650" b="-252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/>
          <p:cNvCxnSpPr/>
          <p:nvPr/>
        </p:nvCxnSpPr>
        <p:spPr>
          <a:xfrm>
            <a:off x="1144800" y="653650"/>
            <a:ext cx="6858000" cy="0"/>
          </a:xfrm>
          <a:prstGeom prst="line">
            <a:avLst/>
          </a:prstGeom>
          <a:ln w="3175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6631777" y="878463"/>
            <a:ext cx="1" cy="5636295"/>
          </a:xfrm>
          <a:prstGeom prst="line">
            <a:avLst/>
          </a:prstGeom>
          <a:ln>
            <a:prstDash val="sysDot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7151806" y="983594"/>
            <a:ext cx="0" cy="5560334"/>
          </a:xfrm>
          <a:prstGeom prst="line">
            <a:avLst/>
          </a:prstGeom>
          <a:ln>
            <a:prstDash val="sysDot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7514580" y="954424"/>
            <a:ext cx="0" cy="5560334"/>
          </a:xfrm>
          <a:prstGeom prst="line">
            <a:avLst/>
          </a:prstGeom>
          <a:ln>
            <a:prstDash val="sysDot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 rot="16200000">
            <a:off x="7492893" y="2188106"/>
            <a:ext cx="5164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3 MV</a:t>
            </a:r>
            <a:endParaRPr lang="en-US" sz="1200" dirty="0"/>
          </a:p>
        </p:txBody>
      </p:sp>
      <p:cxnSp>
        <p:nvCxnSpPr>
          <p:cNvPr id="20" name="Straight Connector 19"/>
          <p:cNvCxnSpPr/>
          <p:nvPr/>
        </p:nvCxnSpPr>
        <p:spPr>
          <a:xfrm flipV="1">
            <a:off x="8178963" y="975643"/>
            <a:ext cx="0" cy="5560334"/>
          </a:xfrm>
          <a:prstGeom prst="line">
            <a:avLst/>
          </a:prstGeom>
          <a:ln>
            <a:prstDash val="sysDot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 rot="16200000">
            <a:off x="7086973" y="2176795"/>
            <a:ext cx="5164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4 MV</a:t>
            </a:r>
            <a:endParaRPr lang="en-US" sz="1200" dirty="0"/>
          </a:p>
        </p:txBody>
      </p:sp>
      <p:sp>
        <p:nvSpPr>
          <p:cNvPr id="24" name="TextBox 23"/>
          <p:cNvSpPr txBox="1"/>
          <p:nvPr/>
        </p:nvSpPr>
        <p:spPr>
          <a:xfrm rot="16200000">
            <a:off x="6091046" y="2118286"/>
            <a:ext cx="6335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4.5 MV</a:t>
            </a:r>
            <a:endParaRPr lang="en-US" sz="1200" dirty="0"/>
          </a:p>
        </p:txBody>
      </p:sp>
      <p:sp>
        <p:nvSpPr>
          <p:cNvPr id="25" name="TextBox 24"/>
          <p:cNvSpPr txBox="1"/>
          <p:nvPr/>
        </p:nvSpPr>
        <p:spPr>
          <a:xfrm rot="16200000">
            <a:off x="6625978" y="2166794"/>
            <a:ext cx="5164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5 MV</a:t>
            </a:r>
            <a:endParaRPr lang="en-US" sz="1200" dirty="0"/>
          </a:p>
        </p:txBody>
      </p:sp>
      <p:sp>
        <p:nvSpPr>
          <p:cNvPr id="27" name="TextBox 26"/>
          <p:cNvSpPr txBox="1"/>
          <p:nvPr/>
        </p:nvSpPr>
        <p:spPr>
          <a:xfrm rot="16200000">
            <a:off x="7813345" y="2187299"/>
            <a:ext cx="5374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6 MV</a:t>
            </a:r>
            <a:endParaRPr lang="en-US" sz="1200" dirty="0"/>
          </a:p>
        </p:txBody>
      </p:sp>
      <p:cxnSp>
        <p:nvCxnSpPr>
          <p:cNvPr id="28" name="Straight Connector 27"/>
          <p:cNvCxnSpPr/>
          <p:nvPr/>
        </p:nvCxnSpPr>
        <p:spPr>
          <a:xfrm flipV="1">
            <a:off x="7969811" y="975643"/>
            <a:ext cx="0" cy="5560334"/>
          </a:xfrm>
          <a:prstGeom prst="line">
            <a:avLst/>
          </a:prstGeom>
          <a:ln>
            <a:prstDash val="sysDot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 rot="16200000">
            <a:off x="8220792" y="2200779"/>
            <a:ext cx="5164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7</a:t>
            </a:r>
            <a:r>
              <a:rPr lang="en-US" sz="1200" dirty="0" smtClean="0"/>
              <a:t> MV</a:t>
            </a:r>
            <a:endParaRPr lang="en-US" sz="1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2446191" y="774944"/>
                <a:ext cx="2666114" cy="92333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CH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800</m:t>
                          </m:r>
                        </m:sub>
                      </m:sSub>
                      <m:r>
                        <a:rPr lang="fr-CH" b="0" i="1" smtClean="0">
                          <a:latin typeface="Cambria Math" panose="02040503050406030204" pitchFamily="18" charset="0"/>
                        </a:rPr>
                        <m:t>=0.1×</m:t>
                      </m:r>
                      <m:sSub>
                        <m:sSubPr>
                          <m:ctrlPr>
                            <a:rPr lang="fr-CH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200</m:t>
                          </m:r>
                        </m:sub>
                      </m:sSub>
                    </m:oMath>
                  </m:oMathPara>
                </a14:m>
                <a:endParaRPr lang="en-US" dirty="0" smtClean="0"/>
              </a:p>
              <a:p>
                <a:pPr algn="ctr"/>
                <a:r>
                  <a:rPr lang="en-US" b="1" dirty="0" smtClean="0"/>
                  <a:t>25 ns beam 48 bunches</a:t>
                </a:r>
              </a:p>
              <a:p>
                <a:pPr algn="ctr"/>
                <a:r>
                  <a:rPr lang="en-US" dirty="0" smtClean="0"/>
                  <a:t>Intensity ~ </a:t>
                </a:r>
                <a14:m>
                  <m:oMath xmlns:m="http://schemas.openxmlformats.org/officeDocument/2006/math">
                    <m:r>
                      <a:rPr lang="fr-CH" b="0" i="1" smtClean="0">
                        <a:latin typeface="Cambria Math" panose="02040503050406030204" pitchFamily="18" charset="0"/>
                      </a:rPr>
                      <m:t>2.0×</m:t>
                    </m:r>
                    <m:sSup>
                      <m:sSupPr>
                        <m:ctrlPr>
                          <a:rPr lang="fr-CH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CH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fr-CH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sup>
                    </m:sSup>
                  </m:oMath>
                </a14:m>
                <a:r>
                  <a:rPr lang="en-US" dirty="0" smtClean="0"/>
                  <a:t> ppb</a:t>
                </a:r>
                <a:endParaRPr lang="en-US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6191" y="774944"/>
                <a:ext cx="2666114" cy="923330"/>
              </a:xfrm>
              <a:prstGeom prst="rect">
                <a:avLst/>
              </a:prstGeom>
              <a:blipFill rotWithShape="0">
                <a:blip r:embed="rId7"/>
                <a:stretch>
                  <a:fillRect l="-1364" r="-1136" b="-84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28"/>
          <p:cNvSpPr txBox="1"/>
          <p:nvPr/>
        </p:nvSpPr>
        <p:spPr>
          <a:xfrm rot="16200000">
            <a:off x="5150393" y="1629704"/>
            <a:ext cx="1337803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Total losses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 rot="16200000">
            <a:off x="4866557" y="3537803"/>
            <a:ext cx="1959143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Uncaptured beam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 rot="16200000">
            <a:off x="4866811" y="5594466"/>
            <a:ext cx="1959143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Flat bottom losses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236402" y="3210641"/>
            <a:ext cx="19594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Observations:</a:t>
            </a:r>
            <a:endParaRPr lang="en-US" sz="2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818455" y="3711809"/>
            <a:ext cx="4148217" cy="307776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0" tIns="0" rIns="0" bIns="0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 smtClean="0"/>
              <a:t>Transmissions similar to BCMS with 2RF</a:t>
            </a:r>
          </a:p>
          <a:p>
            <a:pPr lvl="1"/>
            <a:r>
              <a:rPr lang="en-US" sz="2000" dirty="0" smtClean="0">
                <a:sym typeface="Wingdings" panose="05000000000000000000" pitchFamily="2" charset="2"/>
              </a:rPr>
              <a:t> More points would be needed due to the big scattering observed</a:t>
            </a:r>
            <a:endParaRPr lang="en-US" sz="20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000" b="1" dirty="0"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 smtClean="0">
                <a:sym typeface="Wingdings" panose="05000000000000000000" pitchFamily="2" charset="2"/>
              </a:rPr>
              <a:t> Uncaptured beam decreases with higher voltage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000" dirty="0"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 smtClean="0">
                <a:sym typeface="Wingdings" panose="05000000000000000000" pitchFamily="2" charset="2"/>
              </a:rPr>
              <a:t>Flat bottom losses decreases with voltage</a:t>
            </a:r>
          </a:p>
        </p:txBody>
      </p:sp>
      <p:cxnSp>
        <p:nvCxnSpPr>
          <p:cNvPr id="34" name="Straight Connector 33"/>
          <p:cNvCxnSpPr/>
          <p:nvPr/>
        </p:nvCxnSpPr>
        <p:spPr>
          <a:xfrm>
            <a:off x="6291021" y="6399949"/>
            <a:ext cx="2385392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6291021" y="4519274"/>
            <a:ext cx="2385392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6269300" y="2538079"/>
            <a:ext cx="2385392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204785" y="1544371"/>
            <a:ext cx="16401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Conditions:</a:t>
            </a:r>
            <a:endParaRPr lang="en-US" sz="2400" b="1" dirty="0"/>
          </a:p>
        </p:txBody>
      </p:sp>
      <p:sp>
        <p:nvSpPr>
          <p:cNvPr id="40" name="TextBox 39"/>
          <p:cNvSpPr txBox="1"/>
          <p:nvPr/>
        </p:nvSpPr>
        <p:spPr>
          <a:xfrm>
            <a:off x="875880" y="1940032"/>
            <a:ext cx="4148217" cy="123110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0" tIns="0" rIns="0" bIns="0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Feedback 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Longitudinal damper 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Feedforward off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Constant voltage on flat </a:t>
            </a:r>
            <a:r>
              <a:rPr lang="en-US" sz="2000" dirty="0" smtClean="0"/>
              <a:t>bottom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516605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elogbook.cern.ch/eLogbook/attach_reader?attach_id=176690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2" t="3496" r="6096" b="13078"/>
          <a:stretch/>
        </p:blipFill>
        <p:spPr bwMode="auto">
          <a:xfrm>
            <a:off x="5814330" y="721061"/>
            <a:ext cx="3141270" cy="1926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elogbook.cern.ch/eLogbook/attach_reader?attach_id=176690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7" t="4213" r="7110" b="1794"/>
          <a:stretch/>
        </p:blipFill>
        <p:spPr bwMode="auto">
          <a:xfrm>
            <a:off x="5874671" y="4627377"/>
            <a:ext cx="3069502" cy="2155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30445"/>
          </a:xfrm>
        </p:spPr>
        <p:txBody>
          <a:bodyPr>
            <a:noAutofit/>
          </a:bodyPr>
          <a:lstStyle/>
          <a:p>
            <a:pPr algn="ctr"/>
            <a:r>
              <a:rPr lang="fr-CH" sz="3200" b="1" dirty="0" smtClean="0"/>
              <a:t>Q20 vs Q22 MD – Q22 1RF, 200 MHz voltage scan</a:t>
            </a:r>
            <a:endParaRPr lang="en-US" sz="18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144800" y="653650"/>
            <a:ext cx="6858000" cy="0"/>
          </a:xfrm>
          <a:prstGeom prst="line">
            <a:avLst/>
          </a:prstGeom>
          <a:ln w="3175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 rot="16200000">
            <a:off x="4879938" y="1542579"/>
            <a:ext cx="1942582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Total losses (ramp)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 rot="16200000">
            <a:off x="4866557" y="3537803"/>
            <a:ext cx="1959143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Uncaptured beam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 rot="16200000">
            <a:off x="4866811" y="5594466"/>
            <a:ext cx="1959143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Flat bottom losses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332297" y="4279850"/>
            <a:ext cx="19594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Observations:</a:t>
            </a:r>
            <a:endParaRPr lang="en-US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732735" y="4971139"/>
                <a:ext cx="4148217" cy="923330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square" lIns="0" tIns="0" rIns="0" bIns="0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sz="2000" dirty="0" smtClean="0"/>
                  <a:t>Best transmission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CH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H" sz="20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fr-CH" sz="2000" b="0" i="1" smtClean="0">
                            <a:latin typeface="Cambria Math" panose="02040503050406030204" pitchFamily="18" charset="0"/>
                          </a:rPr>
                          <m:t>200</m:t>
                        </m:r>
                      </m:sub>
                    </m:sSub>
                    <m:r>
                      <a:rPr lang="fr-CH" sz="2000" b="0" i="1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US" sz="2000" dirty="0" smtClean="0"/>
                  <a:t> MV (scaling from Q20 for same bucket area gives 3.6 MV)</a:t>
                </a: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735" y="4971139"/>
                <a:ext cx="4148217" cy="923330"/>
              </a:xfrm>
              <a:prstGeom prst="rect">
                <a:avLst/>
              </a:prstGeom>
              <a:blipFill rotWithShape="0">
                <a:blip r:embed="rId5"/>
                <a:stretch>
                  <a:fillRect l="-3367" t="-7792" b="-14935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/>
          <p:cNvGrpSpPr/>
          <p:nvPr/>
        </p:nvGrpSpPr>
        <p:grpSpPr>
          <a:xfrm>
            <a:off x="6030795" y="2796055"/>
            <a:ext cx="2759559" cy="1700394"/>
            <a:chOff x="6149774" y="2886853"/>
            <a:chExt cx="2812575" cy="1733062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6"/>
            <a:srcRect l="19116" t="14111" r="10983" b="12278"/>
            <a:stretch/>
          </p:blipFill>
          <p:spPr>
            <a:xfrm>
              <a:off x="6415273" y="2886853"/>
              <a:ext cx="2547076" cy="1733062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6149774" y="3248898"/>
              <a:ext cx="35779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 smtClean="0"/>
                <a:t>5%</a:t>
              </a:r>
              <a:endParaRPr lang="en-US" sz="1050" dirty="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6149774" y="3744375"/>
              <a:ext cx="35779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 smtClean="0"/>
                <a:t>0%</a:t>
              </a:r>
              <a:endParaRPr lang="en-US" sz="1050" dirty="0"/>
            </a:p>
          </p:txBody>
        </p:sp>
      </p:grpSp>
      <p:cxnSp>
        <p:nvCxnSpPr>
          <p:cNvPr id="28" name="Straight Connector 27"/>
          <p:cNvCxnSpPr/>
          <p:nvPr/>
        </p:nvCxnSpPr>
        <p:spPr>
          <a:xfrm flipV="1">
            <a:off x="8522667" y="923541"/>
            <a:ext cx="0" cy="5560334"/>
          </a:xfrm>
          <a:prstGeom prst="line">
            <a:avLst/>
          </a:prstGeom>
          <a:ln>
            <a:prstDash val="sysDot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 rot="16200000">
            <a:off x="8399420" y="3955683"/>
            <a:ext cx="5374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6 MV</a:t>
            </a:r>
            <a:endParaRPr lang="en-US" sz="1200" dirty="0"/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8238150" y="956394"/>
            <a:ext cx="0" cy="5560334"/>
          </a:xfrm>
          <a:prstGeom prst="line">
            <a:avLst/>
          </a:prstGeom>
          <a:ln>
            <a:prstDash val="sysDot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 rot="16200000">
            <a:off x="8082462" y="3914492"/>
            <a:ext cx="6335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5.5 MV</a:t>
            </a:r>
            <a:endParaRPr lang="en-US" sz="1200" dirty="0"/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8019419" y="923541"/>
            <a:ext cx="0" cy="5560334"/>
          </a:xfrm>
          <a:prstGeom prst="line">
            <a:avLst/>
          </a:prstGeom>
          <a:ln>
            <a:prstDash val="sysDot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 rot="16200000">
            <a:off x="7864869" y="3973324"/>
            <a:ext cx="5164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5 MV</a:t>
            </a:r>
            <a:endParaRPr lang="en-US" sz="1200" dirty="0"/>
          </a:p>
        </p:txBody>
      </p:sp>
      <p:sp>
        <p:nvSpPr>
          <p:cNvPr id="24" name="TextBox 23"/>
          <p:cNvSpPr txBox="1"/>
          <p:nvPr/>
        </p:nvSpPr>
        <p:spPr>
          <a:xfrm rot="16200000">
            <a:off x="7451394" y="3923540"/>
            <a:ext cx="6335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4.5 MV</a:t>
            </a:r>
            <a:endParaRPr lang="en-US" sz="1200" dirty="0"/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7483631" y="844864"/>
            <a:ext cx="1" cy="5636295"/>
          </a:xfrm>
          <a:prstGeom prst="line">
            <a:avLst/>
          </a:prstGeom>
          <a:ln>
            <a:prstDash val="sysDot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7369063" y="920825"/>
            <a:ext cx="0" cy="5560334"/>
          </a:xfrm>
          <a:prstGeom prst="line">
            <a:avLst/>
          </a:prstGeom>
          <a:ln>
            <a:prstDash val="sysDot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 rot="16200000">
            <a:off x="7164760" y="3973324"/>
            <a:ext cx="5164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4 MV</a:t>
            </a:r>
            <a:endParaRPr lang="en-US" sz="1200" dirty="0"/>
          </a:p>
        </p:txBody>
      </p:sp>
      <p:cxnSp>
        <p:nvCxnSpPr>
          <p:cNvPr id="34" name="Straight Connector 33"/>
          <p:cNvCxnSpPr/>
          <p:nvPr/>
        </p:nvCxnSpPr>
        <p:spPr>
          <a:xfrm flipV="1">
            <a:off x="7100043" y="942302"/>
            <a:ext cx="0" cy="5560334"/>
          </a:xfrm>
          <a:prstGeom prst="line">
            <a:avLst/>
          </a:prstGeom>
          <a:ln>
            <a:prstDash val="sysDot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 rot="16200000">
            <a:off x="6905475" y="3914815"/>
            <a:ext cx="6335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3</a:t>
            </a:r>
            <a:r>
              <a:rPr lang="en-US" sz="1200" dirty="0" smtClean="0"/>
              <a:t>.5 MV</a:t>
            </a:r>
            <a:endParaRPr lang="en-US" sz="1200" dirty="0"/>
          </a:p>
        </p:txBody>
      </p:sp>
      <p:cxnSp>
        <p:nvCxnSpPr>
          <p:cNvPr id="38" name="Straight Connector 37"/>
          <p:cNvCxnSpPr/>
          <p:nvPr/>
        </p:nvCxnSpPr>
        <p:spPr>
          <a:xfrm flipV="1">
            <a:off x="6862829" y="956394"/>
            <a:ext cx="0" cy="5560334"/>
          </a:xfrm>
          <a:prstGeom prst="line">
            <a:avLst/>
          </a:prstGeom>
          <a:ln>
            <a:prstDash val="sysDot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 rot="16200000">
            <a:off x="6718357" y="3966187"/>
            <a:ext cx="5164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3 MV</a:t>
            </a:r>
            <a:endParaRPr lang="en-US" sz="1200" dirty="0"/>
          </a:p>
        </p:txBody>
      </p:sp>
      <p:cxnSp>
        <p:nvCxnSpPr>
          <p:cNvPr id="40" name="Straight Connector 39"/>
          <p:cNvCxnSpPr/>
          <p:nvPr/>
        </p:nvCxnSpPr>
        <p:spPr>
          <a:xfrm flipV="1">
            <a:off x="6744885" y="942302"/>
            <a:ext cx="0" cy="5560334"/>
          </a:xfrm>
          <a:prstGeom prst="line">
            <a:avLst/>
          </a:prstGeom>
          <a:ln>
            <a:prstDash val="sysDot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 rot="16200000">
            <a:off x="6479267" y="3900723"/>
            <a:ext cx="6335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2.5 MV</a:t>
            </a:r>
            <a:endParaRPr lang="en-US" sz="1200" dirty="0"/>
          </a:p>
        </p:txBody>
      </p:sp>
      <p:sp>
        <p:nvSpPr>
          <p:cNvPr id="42" name="TextBox 41"/>
          <p:cNvSpPr txBox="1"/>
          <p:nvPr/>
        </p:nvSpPr>
        <p:spPr>
          <a:xfrm rot="16200000">
            <a:off x="6236945" y="3907678"/>
            <a:ext cx="5164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2 MV</a:t>
            </a:r>
            <a:endParaRPr lang="en-US" sz="1200" dirty="0"/>
          </a:p>
        </p:txBody>
      </p:sp>
      <p:sp>
        <p:nvSpPr>
          <p:cNvPr id="44" name="TextBox 43"/>
          <p:cNvSpPr txBox="1"/>
          <p:nvPr/>
        </p:nvSpPr>
        <p:spPr>
          <a:xfrm>
            <a:off x="313725" y="2010902"/>
            <a:ext cx="16401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Conditions:</a:t>
            </a:r>
            <a:endParaRPr lang="en-US" sz="2400" b="1" dirty="0"/>
          </a:p>
        </p:txBody>
      </p:sp>
      <p:sp>
        <p:nvSpPr>
          <p:cNvPr id="45" name="TextBox 44"/>
          <p:cNvSpPr txBox="1"/>
          <p:nvPr/>
        </p:nvSpPr>
        <p:spPr>
          <a:xfrm>
            <a:off x="758802" y="2531300"/>
            <a:ext cx="4148217" cy="153888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0" tIns="0" rIns="0" bIns="0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Feedback 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Longitudinal damper 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Feedforward off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Constant voltage on flat </a:t>
            </a:r>
            <a:r>
              <a:rPr lang="en-US" sz="2000" dirty="0" smtClean="0"/>
              <a:t>bottom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Single RF</a:t>
            </a: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1245685" y="1146460"/>
                <a:ext cx="3041217" cy="646331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 algn="ctr"/>
                <a:r>
                  <a:rPr lang="en-US" b="1" dirty="0" smtClean="0"/>
                  <a:t>BCMS beam, 48 bunches, Q22</a:t>
                </a:r>
              </a:p>
              <a:p>
                <a:pPr algn="ctr"/>
                <a:r>
                  <a:rPr lang="en-US" dirty="0" smtClean="0"/>
                  <a:t>Intensity ~ </a:t>
                </a:r>
                <a14:m>
                  <m:oMath xmlns:m="http://schemas.openxmlformats.org/officeDocument/2006/math">
                    <m:r>
                      <a:rPr lang="fr-CH" b="0" i="1" smtClean="0">
                        <a:latin typeface="Cambria Math" panose="02040503050406030204" pitchFamily="18" charset="0"/>
                      </a:rPr>
                      <m:t>1.35×</m:t>
                    </m:r>
                    <m:sSup>
                      <m:sSupPr>
                        <m:ctrlPr>
                          <a:rPr lang="fr-CH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CH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fr-CH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sup>
                    </m:sSup>
                  </m:oMath>
                </a14:m>
                <a:r>
                  <a:rPr lang="en-US" dirty="0" smtClean="0"/>
                  <a:t> ppb</a:t>
                </a:r>
                <a:endParaRPr lang="en-US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5685" y="1146460"/>
                <a:ext cx="3041217" cy="646331"/>
              </a:xfrm>
              <a:prstGeom prst="rect">
                <a:avLst/>
              </a:prstGeom>
              <a:blipFill rotWithShape="0">
                <a:blip r:embed="rId7"/>
                <a:stretch>
                  <a:fillRect l="-998" t="-3704" r="-998" b="-129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Connector 13"/>
          <p:cNvCxnSpPr/>
          <p:nvPr/>
        </p:nvCxnSpPr>
        <p:spPr>
          <a:xfrm flipH="1" flipV="1">
            <a:off x="6326184" y="3765753"/>
            <a:ext cx="2408513" cy="2218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H="1" flipV="1">
            <a:off x="6316646" y="2536416"/>
            <a:ext cx="2408513" cy="2218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H="1" flipV="1">
            <a:off x="6381841" y="6338248"/>
            <a:ext cx="2408513" cy="2218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4532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elogbook.cern.ch/eLogbook/attach_reader?attach_id=176705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7" t="3998" r="10190" b="13190"/>
          <a:stretch/>
        </p:blipFill>
        <p:spPr bwMode="auto">
          <a:xfrm>
            <a:off x="5898219" y="751170"/>
            <a:ext cx="2938336" cy="1888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30445"/>
          </a:xfrm>
        </p:spPr>
        <p:txBody>
          <a:bodyPr>
            <a:noAutofit/>
          </a:bodyPr>
          <a:lstStyle/>
          <a:p>
            <a:pPr algn="ctr"/>
            <a:r>
              <a:rPr lang="fr-CH" sz="3200" b="1" dirty="0" smtClean="0"/>
              <a:t>Q20 vs Q22 MD – Q20 1RF, 200 MHz voltage scan</a:t>
            </a:r>
            <a:endParaRPr lang="en-US" sz="18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144800" y="653650"/>
            <a:ext cx="6858000" cy="0"/>
          </a:xfrm>
          <a:prstGeom prst="line">
            <a:avLst/>
          </a:prstGeom>
          <a:ln w="3175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1471396" y="1252608"/>
                <a:ext cx="3041217" cy="646331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 algn="ctr"/>
                <a:r>
                  <a:rPr lang="en-US" b="1" dirty="0" smtClean="0"/>
                  <a:t>BCMS beam, 48 bunches, Q20</a:t>
                </a:r>
              </a:p>
              <a:p>
                <a:pPr algn="ctr"/>
                <a:r>
                  <a:rPr lang="en-US" dirty="0" smtClean="0"/>
                  <a:t>Intensity ~ </a:t>
                </a:r>
                <a14:m>
                  <m:oMath xmlns:m="http://schemas.openxmlformats.org/officeDocument/2006/math">
                    <m:r>
                      <a:rPr lang="fr-CH" b="0" i="1" smtClean="0">
                        <a:latin typeface="Cambria Math" panose="02040503050406030204" pitchFamily="18" charset="0"/>
                      </a:rPr>
                      <m:t>1.35×</m:t>
                    </m:r>
                    <m:sSup>
                      <m:sSupPr>
                        <m:ctrlPr>
                          <a:rPr lang="fr-CH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CH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fr-CH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sup>
                    </m:sSup>
                  </m:oMath>
                </a14:m>
                <a:r>
                  <a:rPr lang="en-US" dirty="0" smtClean="0"/>
                  <a:t> ppb</a:t>
                </a:r>
                <a:endParaRPr lang="en-US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1396" y="1252608"/>
                <a:ext cx="3041217" cy="646331"/>
              </a:xfrm>
              <a:prstGeom prst="rect">
                <a:avLst/>
              </a:prstGeom>
              <a:blipFill rotWithShape="0">
                <a:blip r:embed="rId4"/>
                <a:stretch>
                  <a:fillRect l="-998" t="-3670" r="-998" b="-119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28"/>
          <p:cNvSpPr txBox="1"/>
          <p:nvPr/>
        </p:nvSpPr>
        <p:spPr>
          <a:xfrm rot="16200000">
            <a:off x="4879938" y="1542579"/>
            <a:ext cx="1942582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Total losses (ramp)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324703" y="2061994"/>
            <a:ext cx="16401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Conditions:</a:t>
            </a:r>
            <a:endParaRPr lang="en-US" sz="2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717604" y="2578057"/>
            <a:ext cx="4148217" cy="153888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0" tIns="0" rIns="0" bIns="0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Feedback 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Longitudinal damper 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Feedforward off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Constant voltage on flat bottom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Single RF</a:t>
            </a:r>
          </a:p>
        </p:txBody>
      </p:sp>
      <p:sp>
        <p:nvSpPr>
          <p:cNvPr id="27" name="TextBox 26"/>
          <p:cNvSpPr txBox="1"/>
          <p:nvPr/>
        </p:nvSpPr>
        <p:spPr>
          <a:xfrm rot="16200000">
            <a:off x="7990831" y="2100248"/>
            <a:ext cx="5374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6 MV</a:t>
            </a:r>
            <a:endParaRPr lang="en-US" sz="1200" dirty="0"/>
          </a:p>
        </p:txBody>
      </p:sp>
      <p:sp>
        <p:nvSpPr>
          <p:cNvPr id="30" name="TextBox 29"/>
          <p:cNvSpPr txBox="1"/>
          <p:nvPr/>
        </p:nvSpPr>
        <p:spPr>
          <a:xfrm rot="16200000">
            <a:off x="8247409" y="2135907"/>
            <a:ext cx="5164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7</a:t>
            </a:r>
            <a:r>
              <a:rPr lang="en-US" sz="1200" dirty="0" smtClean="0"/>
              <a:t> MV</a:t>
            </a:r>
            <a:endParaRPr lang="en-US" sz="1200" dirty="0"/>
          </a:p>
        </p:txBody>
      </p:sp>
      <p:sp>
        <p:nvSpPr>
          <p:cNvPr id="25" name="TextBox 24"/>
          <p:cNvSpPr txBox="1"/>
          <p:nvPr/>
        </p:nvSpPr>
        <p:spPr>
          <a:xfrm rot="16200000">
            <a:off x="7876823" y="2135907"/>
            <a:ext cx="5164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5 MV</a:t>
            </a:r>
            <a:endParaRPr lang="en-US" sz="1200" dirty="0"/>
          </a:p>
        </p:txBody>
      </p:sp>
      <p:sp>
        <p:nvSpPr>
          <p:cNvPr id="24" name="TextBox 23"/>
          <p:cNvSpPr txBox="1"/>
          <p:nvPr/>
        </p:nvSpPr>
        <p:spPr>
          <a:xfrm rot="16200000">
            <a:off x="7578433" y="2082954"/>
            <a:ext cx="6335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4.5 MV</a:t>
            </a:r>
            <a:endParaRPr lang="en-US" sz="1200" dirty="0"/>
          </a:p>
        </p:txBody>
      </p:sp>
      <p:sp>
        <p:nvSpPr>
          <p:cNvPr id="23" name="TextBox 22"/>
          <p:cNvSpPr txBox="1"/>
          <p:nvPr/>
        </p:nvSpPr>
        <p:spPr>
          <a:xfrm rot="16200000">
            <a:off x="7508354" y="2135908"/>
            <a:ext cx="5164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4 MV</a:t>
            </a:r>
            <a:endParaRPr lang="en-US" sz="1200" dirty="0"/>
          </a:p>
        </p:txBody>
      </p:sp>
      <p:sp>
        <p:nvSpPr>
          <p:cNvPr id="35" name="TextBox 34"/>
          <p:cNvSpPr txBox="1"/>
          <p:nvPr/>
        </p:nvSpPr>
        <p:spPr>
          <a:xfrm rot="16200000">
            <a:off x="7251204" y="2088509"/>
            <a:ext cx="6335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3</a:t>
            </a:r>
            <a:r>
              <a:rPr lang="en-US" sz="1200" dirty="0" smtClean="0"/>
              <a:t>.5 MV</a:t>
            </a:r>
            <a:endParaRPr lang="en-US" sz="1200" dirty="0"/>
          </a:p>
        </p:txBody>
      </p:sp>
      <p:sp>
        <p:nvSpPr>
          <p:cNvPr id="39" name="TextBox 38"/>
          <p:cNvSpPr txBox="1"/>
          <p:nvPr/>
        </p:nvSpPr>
        <p:spPr>
          <a:xfrm rot="16200000">
            <a:off x="6624907" y="2088510"/>
            <a:ext cx="5164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3 MV</a:t>
            </a:r>
            <a:endParaRPr lang="en-US" sz="1200" dirty="0"/>
          </a:p>
        </p:txBody>
      </p:sp>
      <p:pic>
        <p:nvPicPr>
          <p:cNvPr id="2052" name="Picture 4" descr="http://elogbook.cern.ch/eLogbook/attach_reader?attach_id=176705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1" t="4282" r="8641" b="12912"/>
          <a:stretch/>
        </p:blipFill>
        <p:spPr bwMode="auto">
          <a:xfrm>
            <a:off x="5951811" y="2744099"/>
            <a:ext cx="2884744" cy="1855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elogbook.cern.ch/eLogbook/attach_reader?attach_id=1767054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9" t="4122" r="8551" b="1567"/>
          <a:stretch/>
        </p:blipFill>
        <p:spPr bwMode="auto">
          <a:xfrm>
            <a:off x="5935909" y="4653650"/>
            <a:ext cx="2968138" cy="2137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Box 31"/>
          <p:cNvSpPr txBox="1"/>
          <p:nvPr/>
        </p:nvSpPr>
        <p:spPr>
          <a:xfrm rot="16200000">
            <a:off x="4866557" y="3537803"/>
            <a:ext cx="1959143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Uncaptured beam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 rot="16200000">
            <a:off x="4866811" y="5594466"/>
            <a:ext cx="1959143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Flat bottom losses</a:t>
            </a:r>
            <a:endParaRPr lang="en-US" dirty="0"/>
          </a:p>
        </p:txBody>
      </p:sp>
      <p:cxnSp>
        <p:nvCxnSpPr>
          <p:cNvPr id="28" name="Straight Connector 27"/>
          <p:cNvCxnSpPr/>
          <p:nvPr/>
        </p:nvCxnSpPr>
        <p:spPr>
          <a:xfrm flipV="1">
            <a:off x="7790451" y="941484"/>
            <a:ext cx="0" cy="5560334"/>
          </a:xfrm>
          <a:prstGeom prst="line">
            <a:avLst/>
          </a:prstGeom>
          <a:ln>
            <a:prstDash val="sysDot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7465228" y="941484"/>
            <a:ext cx="0" cy="5560334"/>
          </a:xfrm>
          <a:prstGeom prst="line">
            <a:avLst/>
          </a:prstGeom>
          <a:ln>
            <a:prstDash val="sysDot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7682604" y="874291"/>
            <a:ext cx="1" cy="5636295"/>
          </a:xfrm>
          <a:prstGeom prst="line">
            <a:avLst/>
          </a:prstGeom>
          <a:ln>
            <a:prstDash val="sysDot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8180865" y="914046"/>
            <a:ext cx="0" cy="5560334"/>
          </a:xfrm>
          <a:prstGeom prst="line">
            <a:avLst/>
          </a:prstGeom>
          <a:ln>
            <a:prstDash val="sysDot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8297868" y="956835"/>
            <a:ext cx="0" cy="5560334"/>
          </a:xfrm>
          <a:prstGeom prst="line">
            <a:avLst/>
          </a:prstGeom>
          <a:ln>
            <a:prstDash val="sysDot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8072756" y="936124"/>
            <a:ext cx="0" cy="5560334"/>
          </a:xfrm>
          <a:prstGeom prst="line">
            <a:avLst/>
          </a:prstGeom>
          <a:ln>
            <a:prstDash val="sysDot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7021651" y="3347499"/>
            <a:ext cx="53426" cy="81898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587134" y="3022537"/>
            <a:ext cx="1018227" cy="2616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100" dirty="0" smtClean="0"/>
              <a:t>No tune kicker</a:t>
            </a:r>
            <a:endParaRPr lang="en-US" sz="1100" dirty="0"/>
          </a:p>
        </p:txBody>
      </p:sp>
      <p:sp>
        <p:nvSpPr>
          <p:cNvPr id="43" name="TextBox 42"/>
          <p:cNvSpPr txBox="1"/>
          <p:nvPr/>
        </p:nvSpPr>
        <p:spPr>
          <a:xfrm>
            <a:off x="7333517" y="2692174"/>
            <a:ext cx="1694695" cy="2616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100" dirty="0" smtClean="0"/>
              <a:t>Power limitation observed</a:t>
            </a:r>
            <a:endParaRPr lang="en-US" sz="1100" dirty="0"/>
          </a:p>
        </p:txBody>
      </p:sp>
      <p:cxnSp>
        <p:nvCxnSpPr>
          <p:cNvPr id="44" name="Straight Arrow Connector 43"/>
          <p:cNvCxnSpPr/>
          <p:nvPr/>
        </p:nvCxnSpPr>
        <p:spPr>
          <a:xfrm>
            <a:off x="8212654" y="2999347"/>
            <a:ext cx="285274" cy="81898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324703" y="4369010"/>
            <a:ext cx="19594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Observations:</a:t>
            </a:r>
            <a:endParaRPr lang="en-US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717021" y="5106915"/>
                <a:ext cx="4148217" cy="615553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square" lIns="0" tIns="0" rIns="0" bIns="0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sz="2000" dirty="0" smtClean="0"/>
                  <a:t>Single RF, best transmission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CH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H" sz="20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fr-CH" sz="2000" b="0" i="1" smtClean="0">
                            <a:latin typeface="Cambria Math" panose="02040503050406030204" pitchFamily="18" charset="0"/>
                          </a:rPr>
                          <m:t>200</m:t>
                        </m:r>
                      </m:sub>
                    </m:sSub>
                    <m:r>
                      <a:rPr lang="fr-CH" sz="2000" b="0" i="1" smtClean="0">
                        <a:latin typeface="Cambria Math" panose="02040503050406030204" pitchFamily="18" charset="0"/>
                      </a:rPr>
                      <m:t>=4.5</m:t>
                    </m:r>
                  </m:oMath>
                </a14:m>
                <a:r>
                  <a:rPr lang="en-US" sz="2000" dirty="0" smtClean="0"/>
                  <a:t> MV</a:t>
                </a: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021" y="5106915"/>
                <a:ext cx="4148217" cy="615553"/>
              </a:xfrm>
              <a:prstGeom prst="rect">
                <a:avLst/>
              </a:prstGeom>
              <a:blipFill rotWithShape="0">
                <a:blip r:embed="rId7"/>
                <a:stretch>
                  <a:fillRect l="-3372" t="-11650" b="-22330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Connector 16"/>
          <p:cNvCxnSpPr/>
          <p:nvPr/>
        </p:nvCxnSpPr>
        <p:spPr>
          <a:xfrm>
            <a:off x="6361043" y="2461401"/>
            <a:ext cx="2385392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6392590" y="4323332"/>
            <a:ext cx="2385392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6392590" y="6105750"/>
            <a:ext cx="2385392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2443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30445"/>
          </a:xfrm>
        </p:spPr>
        <p:txBody>
          <a:bodyPr>
            <a:noAutofit/>
          </a:bodyPr>
          <a:lstStyle/>
          <a:p>
            <a:pPr algn="ctr"/>
            <a:r>
              <a:rPr lang="fr-CH" sz="3200" b="1" dirty="0" smtClean="0"/>
              <a:t>Q20 vs Q22 MD – total transmission, FF,LD,2RF </a:t>
            </a:r>
            <a:endParaRPr lang="en-US" sz="18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144800" y="653650"/>
            <a:ext cx="6858000" cy="0"/>
          </a:xfrm>
          <a:prstGeom prst="line">
            <a:avLst/>
          </a:prstGeom>
          <a:ln w="3175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1044758" y="984764"/>
                <a:ext cx="2794355" cy="92333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 algn="ctr"/>
                <a:r>
                  <a:rPr lang="en-US" b="1" dirty="0" smtClean="0"/>
                  <a:t>BCMS beam, Q20</a:t>
                </a:r>
              </a:p>
              <a:p>
                <a:pPr algn="ctr"/>
                <a:r>
                  <a:rPr lang="en-US" b="1" dirty="0" smtClean="0"/>
                  <a:t>V200 = 4.5MV</a:t>
                </a:r>
              </a:p>
              <a:p>
                <a:pPr algn="ctr"/>
                <a:r>
                  <a:rPr lang="en-US" dirty="0" smtClean="0"/>
                  <a:t>Intensity ~ </a:t>
                </a:r>
                <a14:m>
                  <m:oMath xmlns:m="http://schemas.openxmlformats.org/officeDocument/2006/math">
                    <m:r>
                      <a:rPr lang="fr-CH" b="0" i="1" smtClean="0">
                        <a:latin typeface="Cambria Math" panose="02040503050406030204" pitchFamily="18" charset="0"/>
                      </a:rPr>
                      <m:t>1.35×</m:t>
                    </m:r>
                    <m:sSup>
                      <m:sSupPr>
                        <m:ctrlPr>
                          <a:rPr lang="fr-CH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CH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fr-CH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sup>
                    </m:sSup>
                  </m:oMath>
                </a14:m>
                <a:r>
                  <a:rPr lang="en-US" dirty="0" smtClean="0"/>
                  <a:t> ppb</a:t>
                </a:r>
                <a:endParaRPr lang="en-US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4758" y="984764"/>
                <a:ext cx="2794355" cy="923330"/>
              </a:xfrm>
              <a:prstGeom prst="rect">
                <a:avLst/>
              </a:prstGeom>
              <a:blipFill rotWithShape="0">
                <a:blip r:embed="rId3"/>
                <a:stretch>
                  <a:fillRect l="-1302" t="-3268" r="-1085" b="-91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6" name="Picture 4" descr="http://elogbook.cern.ch/eLogbook/attach_reader?attach_id=1767169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57" t="4284" r="11308" b="2182"/>
          <a:stretch/>
        </p:blipFill>
        <p:spPr bwMode="auto">
          <a:xfrm>
            <a:off x="402337" y="2983360"/>
            <a:ext cx="3750860" cy="2997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" name="Straight Connector 19"/>
          <p:cNvCxnSpPr/>
          <p:nvPr/>
        </p:nvCxnSpPr>
        <p:spPr>
          <a:xfrm flipV="1">
            <a:off x="2454949" y="3337679"/>
            <a:ext cx="0" cy="2288372"/>
          </a:xfrm>
          <a:prstGeom prst="line">
            <a:avLst/>
          </a:prstGeom>
          <a:ln>
            <a:prstDash val="sysDot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3078" name="Picture 6" descr="http://elogbook.cern.ch/eLogbook/attach_reader?attach_id=1767171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30" t="3844" r="10115" b="2052"/>
          <a:stretch/>
        </p:blipFill>
        <p:spPr bwMode="auto">
          <a:xfrm>
            <a:off x="5017535" y="2983360"/>
            <a:ext cx="3703894" cy="2934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5530467" y="950642"/>
                <a:ext cx="2794355" cy="92333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 algn="ctr"/>
                <a:r>
                  <a:rPr lang="en-US" b="1" dirty="0" smtClean="0"/>
                  <a:t>BCMS beam, Q22</a:t>
                </a:r>
              </a:p>
              <a:p>
                <a:pPr algn="ctr"/>
                <a:r>
                  <a:rPr lang="en-US" b="1" dirty="0" smtClean="0"/>
                  <a:t>V200 = 4.0MV</a:t>
                </a:r>
              </a:p>
              <a:p>
                <a:pPr algn="ctr"/>
                <a:r>
                  <a:rPr lang="en-US" dirty="0" smtClean="0"/>
                  <a:t>Intensity ~ </a:t>
                </a:r>
                <a14:m>
                  <m:oMath xmlns:m="http://schemas.openxmlformats.org/officeDocument/2006/math">
                    <m:r>
                      <a:rPr lang="fr-CH" b="0" i="1" smtClean="0">
                        <a:latin typeface="Cambria Math" panose="02040503050406030204" pitchFamily="18" charset="0"/>
                      </a:rPr>
                      <m:t>1.35×</m:t>
                    </m:r>
                    <m:sSup>
                      <m:sSupPr>
                        <m:ctrlPr>
                          <a:rPr lang="fr-CH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CH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fr-CH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sup>
                    </m:sSup>
                  </m:oMath>
                </a14:m>
                <a:r>
                  <a:rPr lang="en-US" dirty="0" smtClean="0"/>
                  <a:t> ppb</a:t>
                </a:r>
                <a:endParaRPr lang="en-US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0467" y="950642"/>
                <a:ext cx="2794355" cy="923330"/>
              </a:xfrm>
              <a:prstGeom prst="rect">
                <a:avLst/>
              </a:prstGeom>
              <a:blipFill rotWithShape="0">
                <a:blip r:embed="rId6"/>
                <a:stretch>
                  <a:fillRect l="-1302" t="-3268" r="-1085" b="-91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Straight Connector 40"/>
          <p:cNvCxnSpPr/>
          <p:nvPr/>
        </p:nvCxnSpPr>
        <p:spPr>
          <a:xfrm flipV="1">
            <a:off x="6861530" y="3306190"/>
            <a:ext cx="0" cy="2288372"/>
          </a:xfrm>
          <a:prstGeom prst="line">
            <a:avLst/>
          </a:prstGeom>
          <a:ln>
            <a:prstDash val="sysDot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5443988" y="2678155"/>
            <a:ext cx="1245213" cy="276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200" dirty="0"/>
              <a:t>2</a:t>
            </a:r>
            <a:r>
              <a:rPr lang="en-US" sz="1200" dirty="0" smtClean="0"/>
              <a:t>RF, FF off, LD on</a:t>
            </a:r>
            <a:endParaRPr lang="en-US" sz="1200" dirty="0"/>
          </a:p>
        </p:txBody>
      </p:sp>
      <p:cxnSp>
        <p:nvCxnSpPr>
          <p:cNvPr id="45" name="Straight Connector 44"/>
          <p:cNvCxnSpPr/>
          <p:nvPr/>
        </p:nvCxnSpPr>
        <p:spPr>
          <a:xfrm flipV="1">
            <a:off x="7276323" y="3273730"/>
            <a:ext cx="0" cy="2288372"/>
          </a:xfrm>
          <a:prstGeom prst="line">
            <a:avLst/>
          </a:prstGeom>
          <a:ln>
            <a:prstDash val="sysDot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6821624" y="2422119"/>
            <a:ext cx="1256562" cy="276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200" dirty="0" smtClean="0"/>
              <a:t>1RF, FF off, LD off</a:t>
            </a:r>
            <a:endParaRPr lang="en-US" sz="1200" dirty="0"/>
          </a:p>
        </p:txBody>
      </p:sp>
      <p:cxnSp>
        <p:nvCxnSpPr>
          <p:cNvPr id="47" name="Straight Connector 46"/>
          <p:cNvCxnSpPr/>
          <p:nvPr/>
        </p:nvCxnSpPr>
        <p:spPr>
          <a:xfrm flipV="1">
            <a:off x="7388967" y="3273730"/>
            <a:ext cx="0" cy="2288372"/>
          </a:xfrm>
          <a:prstGeom prst="line">
            <a:avLst/>
          </a:prstGeom>
          <a:ln>
            <a:prstDash val="sysDot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7276323" y="2710486"/>
            <a:ext cx="1245213" cy="276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200" dirty="0" smtClean="0"/>
              <a:t>1RF, FF off, LD on</a:t>
            </a:r>
            <a:endParaRPr lang="en-US" sz="1200" dirty="0"/>
          </a:p>
        </p:txBody>
      </p:sp>
      <p:sp>
        <p:nvSpPr>
          <p:cNvPr id="49" name="TextBox 48"/>
          <p:cNvSpPr txBox="1"/>
          <p:nvPr/>
        </p:nvSpPr>
        <p:spPr>
          <a:xfrm>
            <a:off x="7395766" y="3006096"/>
            <a:ext cx="1243354" cy="276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200" dirty="0" smtClean="0"/>
              <a:t>1RF, FF on, LD on</a:t>
            </a:r>
            <a:endParaRPr lang="en-US" sz="1200" dirty="0"/>
          </a:p>
        </p:txBody>
      </p:sp>
      <p:sp>
        <p:nvSpPr>
          <p:cNvPr id="50" name="TextBox 49"/>
          <p:cNvSpPr txBox="1"/>
          <p:nvPr/>
        </p:nvSpPr>
        <p:spPr>
          <a:xfrm>
            <a:off x="7658107" y="3308054"/>
            <a:ext cx="1245213" cy="276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200" dirty="0"/>
              <a:t>2</a:t>
            </a:r>
            <a:r>
              <a:rPr lang="en-US" sz="1200" dirty="0" smtClean="0"/>
              <a:t>RF, FF off, LD on</a:t>
            </a:r>
            <a:endParaRPr lang="en-US" sz="1200" dirty="0"/>
          </a:p>
        </p:txBody>
      </p:sp>
      <p:cxnSp>
        <p:nvCxnSpPr>
          <p:cNvPr id="51" name="Straight Connector 50"/>
          <p:cNvCxnSpPr/>
          <p:nvPr/>
        </p:nvCxnSpPr>
        <p:spPr>
          <a:xfrm flipV="1">
            <a:off x="7619719" y="3262476"/>
            <a:ext cx="0" cy="2288372"/>
          </a:xfrm>
          <a:prstGeom prst="line">
            <a:avLst/>
          </a:prstGeom>
          <a:ln>
            <a:prstDash val="sysDot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V="1">
            <a:off x="3674945" y="3337678"/>
            <a:ext cx="0" cy="2288372"/>
          </a:xfrm>
          <a:prstGeom prst="line">
            <a:avLst/>
          </a:prstGeom>
          <a:ln>
            <a:prstDash val="sysDot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3707492" y="3092689"/>
            <a:ext cx="1245213" cy="276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200" dirty="0"/>
              <a:t>2</a:t>
            </a:r>
            <a:r>
              <a:rPr lang="en-US" sz="1200" dirty="0" smtClean="0"/>
              <a:t>RF, FF off, LD on</a:t>
            </a:r>
            <a:endParaRPr lang="en-US" sz="1200" dirty="0"/>
          </a:p>
        </p:txBody>
      </p:sp>
      <p:sp>
        <p:nvSpPr>
          <p:cNvPr id="54" name="TextBox 53"/>
          <p:cNvSpPr txBox="1"/>
          <p:nvPr/>
        </p:nvSpPr>
        <p:spPr>
          <a:xfrm>
            <a:off x="912228" y="3734677"/>
            <a:ext cx="1245213" cy="276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200" dirty="0"/>
              <a:t>2</a:t>
            </a:r>
            <a:r>
              <a:rPr lang="en-US" sz="1200" dirty="0" smtClean="0"/>
              <a:t>RF, FF off, LD on</a:t>
            </a:r>
            <a:endParaRPr lang="en-US" sz="1200" dirty="0"/>
          </a:p>
        </p:txBody>
      </p:sp>
      <p:sp>
        <p:nvSpPr>
          <p:cNvPr id="55" name="TextBox 54"/>
          <p:cNvSpPr txBox="1"/>
          <p:nvPr/>
        </p:nvSpPr>
        <p:spPr>
          <a:xfrm>
            <a:off x="2441936" y="2501995"/>
            <a:ext cx="1256562" cy="276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200" dirty="0"/>
              <a:t>2</a:t>
            </a:r>
            <a:r>
              <a:rPr lang="en-US" sz="1200" dirty="0" smtClean="0"/>
              <a:t>RF, FF off, LD off</a:t>
            </a:r>
            <a:endParaRPr lang="en-US" sz="1200" dirty="0"/>
          </a:p>
        </p:txBody>
      </p:sp>
      <p:cxnSp>
        <p:nvCxnSpPr>
          <p:cNvPr id="56" name="Straight Connector 55"/>
          <p:cNvCxnSpPr/>
          <p:nvPr/>
        </p:nvCxnSpPr>
        <p:spPr>
          <a:xfrm flipV="1">
            <a:off x="2845888" y="3337678"/>
            <a:ext cx="0" cy="2288372"/>
          </a:xfrm>
          <a:prstGeom prst="line">
            <a:avLst/>
          </a:prstGeom>
          <a:ln>
            <a:prstDash val="sysDot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2803278" y="2808386"/>
            <a:ext cx="1256562" cy="276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200" dirty="0" smtClean="0"/>
              <a:t>1RF, FF off, LD off</a:t>
            </a:r>
            <a:endParaRPr lang="en-US" sz="1200" dirty="0"/>
          </a:p>
        </p:txBody>
      </p:sp>
      <p:sp>
        <p:nvSpPr>
          <p:cNvPr id="14" name="TextBox 13"/>
          <p:cNvSpPr txBox="1"/>
          <p:nvPr/>
        </p:nvSpPr>
        <p:spPr>
          <a:xfrm>
            <a:off x="5837830" y="3561508"/>
            <a:ext cx="965328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900" dirty="0" smtClean="0"/>
              <a:t>/!\ change in</a:t>
            </a:r>
          </a:p>
          <a:p>
            <a:pPr algn="ctr"/>
            <a:r>
              <a:rPr lang="en-US" sz="900" dirty="0" smtClean="0"/>
              <a:t>voltage partition</a:t>
            </a:r>
            <a:endParaRPr lang="en-US" sz="900" dirty="0"/>
          </a:p>
        </p:txBody>
      </p:sp>
      <p:sp>
        <p:nvSpPr>
          <p:cNvPr id="16" name="TextBox 15"/>
          <p:cNvSpPr txBox="1"/>
          <p:nvPr/>
        </p:nvSpPr>
        <p:spPr>
          <a:xfrm>
            <a:off x="4784525" y="6033840"/>
            <a:ext cx="4090094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à"/>
            </a:pPr>
            <a:r>
              <a:rPr lang="en-US" dirty="0" smtClean="0">
                <a:sym typeface="Wingdings" panose="05000000000000000000" pitchFamily="2" charset="2"/>
              </a:rPr>
              <a:t>LD improves transmission by 30%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en-US" dirty="0" smtClean="0">
                <a:sym typeface="Wingdings" panose="05000000000000000000" pitchFamily="2" charset="2"/>
              </a:rPr>
              <a:t>No effect of FF on losses was observed</a:t>
            </a:r>
            <a:endParaRPr lang="en-US" dirty="0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2610382" y="2794174"/>
            <a:ext cx="0" cy="71081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3206731" y="3085385"/>
            <a:ext cx="0" cy="41960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1208634" y="6155345"/>
            <a:ext cx="2433230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smtClean="0"/>
              <a:t>Not enough statistics</a:t>
            </a:r>
            <a:endParaRPr lang="en-US" dirty="0"/>
          </a:p>
        </p:txBody>
      </p:sp>
      <p:cxnSp>
        <p:nvCxnSpPr>
          <p:cNvPr id="68" name="Straight Arrow Connector 67"/>
          <p:cNvCxnSpPr/>
          <p:nvPr/>
        </p:nvCxnSpPr>
        <p:spPr>
          <a:xfrm>
            <a:off x="7072390" y="2699118"/>
            <a:ext cx="0" cy="66737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>
            <a:off x="7336986" y="2968546"/>
            <a:ext cx="0" cy="53644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>
            <a:off x="7513649" y="3289632"/>
            <a:ext cx="0" cy="21535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flipV="1">
            <a:off x="8002800" y="3283095"/>
            <a:ext cx="0" cy="2288372"/>
          </a:xfrm>
          <a:prstGeom prst="line">
            <a:avLst/>
          </a:prstGeom>
          <a:ln>
            <a:prstDash val="sysDot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 flipH="1">
            <a:off x="7807316" y="3585053"/>
            <a:ext cx="992" cy="19966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9" name="TextBox 78"/>
          <p:cNvSpPr txBox="1"/>
          <p:nvPr/>
        </p:nvSpPr>
        <p:spPr>
          <a:xfrm>
            <a:off x="8062834" y="3684885"/>
            <a:ext cx="889346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200" dirty="0"/>
              <a:t>2</a:t>
            </a:r>
            <a:r>
              <a:rPr lang="en-US" sz="1200" dirty="0" smtClean="0"/>
              <a:t>RF, FF off, </a:t>
            </a:r>
          </a:p>
          <a:p>
            <a:r>
              <a:rPr lang="en-US" sz="1200" dirty="0" smtClean="0"/>
              <a:t>LD on, </a:t>
            </a:r>
          </a:p>
          <a:p>
            <a:r>
              <a:rPr lang="en-US" sz="1200" dirty="0" smtClean="0"/>
              <a:t>PL shifted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467361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3152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Conclusion and future work</a:t>
            </a:r>
            <a:endParaRPr lang="en-US" sz="2800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914400" y="731520"/>
            <a:ext cx="7315200" cy="0"/>
          </a:xfrm>
          <a:prstGeom prst="line">
            <a:avLst/>
          </a:prstGeom>
          <a:ln w="31750">
            <a:solidFill>
              <a:schemeClr val="accent6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13916" y="959724"/>
                <a:ext cx="8357141" cy="56323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q"/>
                </a:pPr>
                <a:r>
                  <a:rPr lang="fr-CH" sz="2400" dirty="0" smtClean="0"/>
                  <a:t>Losses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fr-CH" sz="2400" b="1" dirty="0" smtClean="0"/>
                  <a:t>1RF</a:t>
                </a:r>
                <a:r>
                  <a:rPr lang="fr-CH" sz="2400" dirty="0" smtClean="0"/>
                  <a:t>: </a:t>
                </a:r>
                <a:r>
                  <a:rPr lang="fr-CH" sz="2400" dirty="0" err="1" smtClean="0"/>
                  <a:t>Losses</a:t>
                </a:r>
                <a:r>
                  <a:rPr lang="fr-CH" sz="2400" dirty="0" smtClean="0"/>
                  <a:t> </a:t>
                </a:r>
                <a:r>
                  <a:rPr lang="fr-CH" sz="2400" dirty="0" err="1" smtClean="0"/>
                  <a:t>smaller</a:t>
                </a:r>
                <a:r>
                  <a:rPr lang="fr-CH" sz="2400" dirty="0" smtClean="0"/>
                  <a:t> </a:t>
                </a:r>
                <a:r>
                  <a:rPr lang="fr-CH" sz="2400" dirty="0" err="1" smtClean="0"/>
                  <a:t>with</a:t>
                </a:r>
                <a:r>
                  <a:rPr lang="fr-CH" sz="2400" dirty="0" smtClean="0"/>
                  <a:t> BCMS </a:t>
                </a:r>
                <a:r>
                  <a:rPr lang="fr-CH" sz="2400" dirty="0" err="1" smtClean="0"/>
                  <a:t>beam</a:t>
                </a:r>
                <a:endParaRPr lang="fr-CH" sz="2400" dirty="0" smtClean="0"/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fr-CH" sz="2400" b="1" dirty="0" smtClean="0"/>
                  <a:t>2RF</a:t>
                </a:r>
                <a:r>
                  <a:rPr lang="fr-CH" sz="2400" dirty="0" smtClean="0"/>
                  <a:t>: </a:t>
                </a:r>
                <a:r>
                  <a:rPr lang="fr-CH" sz="2400" dirty="0" err="1" smtClean="0"/>
                  <a:t>Similar</a:t>
                </a:r>
                <a:r>
                  <a:rPr lang="fr-CH" sz="2400" dirty="0" smtClean="0"/>
                  <a:t> transmission but </a:t>
                </a:r>
                <a:r>
                  <a:rPr lang="fr-CH" sz="2400" dirty="0" err="1" smtClean="0"/>
                  <a:t>big</a:t>
                </a:r>
                <a:r>
                  <a:rPr lang="fr-CH" sz="2400" dirty="0"/>
                  <a:t> </a:t>
                </a:r>
                <a:r>
                  <a:rPr lang="fr-CH" sz="2400" dirty="0" err="1" smtClean="0"/>
                  <a:t>scattering</a:t>
                </a:r>
                <a:r>
                  <a:rPr lang="fr-CH" sz="2400" dirty="0"/>
                  <a:t> </a:t>
                </a:r>
                <a:r>
                  <a:rPr lang="fr-CH" sz="2400" dirty="0" err="1" smtClean="0"/>
                  <a:t>between</a:t>
                </a:r>
                <a:r>
                  <a:rPr lang="fr-CH" sz="2400" dirty="0" smtClean="0"/>
                  <a:t> points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fr-CH" sz="2400" dirty="0" smtClean="0"/>
                  <a:t>Limitation in </a:t>
                </a:r>
                <a:r>
                  <a:rPr lang="fr-CH" sz="2400" dirty="0" err="1" smtClean="0"/>
                  <a:t>momentum</a:t>
                </a:r>
                <a:r>
                  <a:rPr lang="fr-CH" sz="2400" dirty="0" smtClean="0"/>
                  <a:t> aperture </a:t>
                </a:r>
                <a:r>
                  <a:rPr lang="fr-CH" sz="2400" dirty="0" err="1" smtClean="0"/>
                  <a:t>along</a:t>
                </a:r>
                <a:r>
                  <a:rPr lang="fr-CH" sz="2400" dirty="0" smtClean="0"/>
                  <a:t> flat </a:t>
                </a:r>
                <a:r>
                  <a:rPr lang="fr-CH" sz="2400" dirty="0" err="1" smtClean="0"/>
                  <a:t>bottom</a:t>
                </a:r>
                <a:endParaRPr lang="fr-CH" sz="2400" dirty="0" smtClean="0"/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fr-CH" sz="2400" dirty="0" err="1" smtClean="0"/>
                  <a:t>Losses</a:t>
                </a:r>
                <a:r>
                  <a:rPr lang="fr-CH" sz="2400" dirty="0" smtClean="0"/>
                  <a:t> at capture </a:t>
                </a:r>
                <a:r>
                  <a:rPr lang="fr-CH" sz="2400" dirty="0" err="1" smtClean="0"/>
                  <a:t>certainly</a:t>
                </a:r>
                <a:r>
                  <a:rPr lang="fr-CH" sz="2400" dirty="0" smtClean="0"/>
                  <a:t> due to </a:t>
                </a:r>
                <a:r>
                  <a:rPr lang="fr-CH" sz="2400" dirty="0" err="1" smtClean="0"/>
                  <a:t>bunch</a:t>
                </a:r>
                <a:r>
                  <a:rPr lang="fr-CH" sz="2400" dirty="0" smtClean="0"/>
                  <a:t> </a:t>
                </a:r>
                <a:r>
                  <a:rPr lang="fr-CH" sz="2400" dirty="0" err="1" smtClean="0"/>
                  <a:t>shape</a:t>
                </a:r>
                <a:endParaRPr lang="fr-CH" sz="2400" dirty="0" smtClean="0"/>
              </a:p>
              <a:p>
                <a:pPr lvl="1"/>
                <a:endParaRPr lang="fr-CH" sz="2400" dirty="0" smtClean="0"/>
              </a:p>
              <a:p>
                <a:pPr marL="342900" indent="-342900">
                  <a:buFont typeface="Wingdings" panose="05000000000000000000" pitchFamily="2" charset="2"/>
                  <a:buChar char="q"/>
                </a:pPr>
                <a:r>
                  <a:rPr lang="fr-CH" sz="2400" dirty="0" err="1" smtClean="0"/>
                  <a:t>Instability</a:t>
                </a:r>
                <a:endParaRPr lang="fr-CH" sz="2400" dirty="0" smtClean="0"/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fr-CH" sz="2400" b="1" dirty="0" smtClean="0"/>
                  <a:t>Single-batch</a:t>
                </a:r>
                <a:r>
                  <a:rPr lang="fr-CH" sz="2400" dirty="0" smtClean="0"/>
                  <a:t>: </a:t>
                </a:r>
                <a:r>
                  <a:rPr lang="fr-CH" sz="2400" dirty="0" err="1" smtClean="0"/>
                  <a:t>Instability</a:t>
                </a:r>
                <a:r>
                  <a:rPr lang="fr-CH" sz="2400" dirty="0" smtClean="0"/>
                  <a:t> </a:t>
                </a:r>
                <a:r>
                  <a:rPr lang="fr-CH" sz="2400" dirty="0" err="1" smtClean="0"/>
                  <a:t>observed</a:t>
                </a:r>
                <a:r>
                  <a:rPr lang="fr-CH" sz="2400" dirty="0" smtClean="0"/>
                  <a:t> on flat </a:t>
                </a:r>
                <a:r>
                  <a:rPr lang="fr-CH" sz="2400" dirty="0" err="1" smtClean="0"/>
                  <a:t>bottom</a:t>
                </a:r>
                <a:r>
                  <a:rPr lang="fr-CH" sz="2400" dirty="0" smtClean="0"/>
                  <a:t> for </a:t>
                </a:r>
                <a14:m>
                  <m:oMath xmlns:m="http://schemas.openxmlformats.org/officeDocument/2006/math">
                    <m:r>
                      <a:rPr lang="fr-CH" sz="2400" b="0" i="1" smtClean="0">
                        <a:latin typeface="Cambria Math" panose="02040503050406030204" pitchFamily="18" charset="0"/>
                      </a:rPr>
                      <m:t>2×</m:t>
                    </m:r>
                    <m:sSup>
                      <m:sSupPr>
                        <m:ctrlPr>
                          <a:rPr lang="fr-CH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CH" sz="24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fr-CH" sz="2400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sup>
                    </m:sSup>
                  </m:oMath>
                </a14:m>
                <a:r>
                  <a:rPr lang="fr-CH" sz="2400" dirty="0" smtClean="0"/>
                  <a:t> </a:t>
                </a:r>
                <a:r>
                  <a:rPr lang="fr-CH" sz="2400" dirty="0" err="1" smtClean="0"/>
                  <a:t>ppb</a:t>
                </a:r>
                <a:r>
                  <a:rPr lang="fr-CH" sz="2400" dirty="0" smtClean="0"/>
                  <a:t> (1.6 looks stable but to </a:t>
                </a:r>
                <a:r>
                  <a:rPr lang="fr-CH" sz="2400" dirty="0" err="1" smtClean="0"/>
                  <a:t>be</a:t>
                </a:r>
                <a:r>
                  <a:rPr lang="fr-CH" sz="2400" dirty="0" smtClean="0"/>
                  <a:t> </a:t>
                </a:r>
                <a:r>
                  <a:rPr lang="fr-CH" sz="2400" dirty="0" err="1" smtClean="0"/>
                  <a:t>confirmed</a:t>
                </a:r>
                <a:r>
                  <a:rPr lang="fr-CH" sz="2400" dirty="0" smtClean="0"/>
                  <a:t>)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fr-CH" sz="2400" b="1" dirty="0" smtClean="0"/>
                  <a:t>Multi-batch</a:t>
                </a:r>
                <a:r>
                  <a:rPr lang="fr-CH" sz="2400" dirty="0" smtClean="0"/>
                  <a:t>: </a:t>
                </a:r>
                <a:r>
                  <a:rPr lang="fr-CH" sz="2400" dirty="0" err="1" smtClean="0"/>
                  <a:t>Coupling</a:t>
                </a:r>
                <a:r>
                  <a:rPr lang="fr-CH" sz="2400" dirty="0" smtClean="0"/>
                  <a:t> </a:t>
                </a:r>
                <a:r>
                  <a:rPr lang="fr-CH" sz="2400" dirty="0" err="1" smtClean="0"/>
                  <a:t>between</a:t>
                </a:r>
                <a:r>
                  <a:rPr lang="fr-CH" sz="2400" dirty="0" smtClean="0"/>
                  <a:t> </a:t>
                </a:r>
                <a:r>
                  <a:rPr lang="fr-CH" sz="2400" dirty="0" err="1" smtClean="0"/>
                  <a:t>batches</a:t>
                </a:r>
                <a:r>
                  <a:rPr lang="fr-CH" sz="2400" dirty="0" smtClean="0"/>
                  <a:t>, </a:t>
                </a:r>
                <a:r>
                  <a:rPr lang="fr-CH" sz="2400" dirty="0" err="1" smtClean="0"/>
                  <a:t>emittance</a:t>
                </a:r>
                <a:r>
                  <a:rPr lang="fr-CH" sz="2400" dirty="0" smtClean="0"/>
                  <a:t> </a:t>
                </a:r>
                <a:r>
                  <a:rPr lang="fr-CH" sz="2400" dirty="0" err="1" smtClean="0"/>
                  <a:t>blow</a:t>
                </a:r>
                <a:r>
                  <a:rPr lang="fr-CH" sz="2400" dirty="0" smtClean="0"/>
                  <a:t>-up</a:t>
                </a:r>
              </a:p>
              <a:p>
                <a:pPr marL="1257300" lvl="2" indent="-342900">
                  <a:buFont typeface="Wingdings" panose="05000000000000000000" pitchFamily="2" charset="2"/>
                  <a:buChar char="Ø"/>
                </a:pPr>
                <a:r>
                  <a:rPr lang="fr-CH" sz="2400" dirty="0" smtClean="0"/>
                  <a:t>Possible causes: LLRF, </a:t>
                </a:r>
                <a:r>
                  <a:rPr lang="fr-CH" sz="2400" dirty="0" err="1" smtClean="0"/>
                  <a:t>uncapture</a:t>
                </a:r>
                <a:r>
                  <a:rPr lang="fr-CH" sz="2400" dirty="0" smtClean="0"/>
                  <a:t> </a:t>
                </a:r>
                <a:r>
                  <a:rPr lang="fr-CH" sz="2400" dirty="0" err="1" smtClean="0"/>
                  <a:t>beam</a:t>
                </a:r>
                <a:r>
                  <a:rPr lang="fr-CH" sz="2400" dirty="0" smtClean="0"/>
                  <a:t> or power limitation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fr-CH" sz="2400" dirty="0" smtClean="0"/>
                  <a:t>Second RF not efficient to stabilise on flat </a:t>
                </a:r>
                <a:r>
                  <a:rPr lang="fr-CH" sz="2400" dirty="0" err="1" smtClean="0"/>
                  <a:t>bottom</a:t>
                </a:r>
                <a:endParaRPr lang="fr-CH" sz="2400" dirty="0" smtClean="0"/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fr-CH" sz="2400" dirty="0" smtClean="0"/>
                  <a:t>Simulations </a:t>
                </a:r>
                <a:r>
                  <a:rPr lang="fr-CH" sz="2400" dirty="0" err="1" smtClean="0"/>
                  <a:t>needed</a:t>
                </a:r>
                <a:r>
                  <a:rPr lang="fr-CH" sz="2400" dirty="0" smtClean="0"/>
                  <a:t> to </a:t>
                </a:r>
                <a:r>
                  <a:rPr lang="fr-CH" sz="2400" dirty="0" err="1" smtClean="0"/>
                  <a:t>understand</a:t>
                </a:r>
                <a:r>
                  <a:rPr lang="fr-CH" sz="2400" dirty="0" smtClean="0"/>
                  <a:t> the cause of </a:t>
                </a:r>
                <a:r>
                  <a:rPr lang="fr-CH" sz="2400" dirty="0" err="1" smtClean="0"/>
                  <a:t>instability</a:t>
                </a:r>
                <a:endParaRPr lang="fr-CH" sz="2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916" y="959724"/>
                <a:ext cx="8357141" cy="5632311"/>
              </a:xfrm>
              <a:prstGeom prst="rect">
                <a:avLst/>
              </a:prstGeom>
              <a:blipFill rotWithShape="0">
                <a:blip r:embed="rId3"/>
                <a:stretch>
                  <a:fillRect l="-948" t="-866" r="-365" b="-15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91660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flipV="1">
            <a:off x="583685" y="2096220"/>
            <a:ext cx="8129644" cy="23922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975706" y="1026494"/>
            <a:ext cx="754597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/>
              <a:t>Thank you for your attention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365027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4285" y="2651126"/>
            <a:ext cx="3463665" cy="1325563"/>
          </a:xfrm>
        </p:spPr>
        <p:txBody>
          <a:bodyPr/>
          <a:lstStyle/>
          <a:p>
            <a:r>
              <a:rPr lang="en-US" dirty="0" smtClean="0"/>
              <a:t>Backup slides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B3C45-6916-4A09-AEE0-4725868A11C8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0243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30445"/>
          </a:xfrm>
        </p:spPr>
        <p:txBody>
          <a:bodyPr>
            <a:noAutofit/>
          </a:bodyPr>
          <a:lstStyle/>
          <a:p>
            <a:pPr algn="ctr"/>
            <a:r>
              <a:rPr lang="fr-CH" sz="3600" b="1" dirty="0" smtClean="0"/>
              <a:t>MD </a:t>
            </a:r>
            <a:r>
              <a:rPr lang="fr-CH" sz="3600" b="1" dirty="0" err="1" smtClean="0"/>
              <a:t>Parameters</a:t>
            </a:r>
            <a:endParaRPr lang="en-US" sz="20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144800" y="653650"/>
            <a:ext cx="6858000" cy="0"/>
          </a:xfrm>
          <a:prstGeom prst="line">
            <a:avLst/>
          </a:prstGeom>
          <a:ln w="3175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86838" y="758443"/>
            <a:ext cx="8591909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CH" sz="2800" dirty="0" smtClean="0"/>
              <a:t>9th and 11th of </a:t>
            </a:r>
            <a:r>
              <a:rPr lang="fr-CH" sz="2800" dirty="0" err="1" smtClean="0"/>
              <a:t>October</a:t>
            </a:r>
            <a:endParaRPr lang="fr-CH" sz="2800" dirty="0" smtClean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CH" sz="2800" dirty="0" smtClean="0"/>
              <a:t>No </a:t>
            </a:r>
            <a:r>
              <a:rPr lang="fr-CH" sz="2800" dirty="0" err="1" smtClean="0"/>
              <a:t>acceleration</a:t>
            </a:r>
            <a:r>
              <a:rPr lang="fr-CH" sz="2800" dirty="0" smtClean="0"/>
              <a:t>, 25 </a:t>
            </a:r>
            <a:r>
              <a:rPr lang="fr-CH" sz="2800" dirty="0" err="1" smtClean="0"/>
              <a:t>GeV</a:t>
            </a:r>
            <a:endParaRPr lang="fr-CH" sz="2800" dirty="0" smtClean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CH" sz="2800" dirty="0" smtClean="0"/>
              <a:t>48 </a:t>
            </a:r>
            <a:r>
              <a:rPr lang="fr-CH" sz="2800" dirty="0" err="1" smtClean="0"/>
              <a:t>bunches</a:t>
            </a:r>
            <a:r>
              <a:rPr lang="fr-CH" sz="2800" dirty="0" smtClean="0"/>
              <a:t>: BCMS and 25 ns standard </a:t>
            </a:r>
            <a:r>
              <a:rPr lang="fr-CH" sz="2800" dirty="0" err="1" smtClean="0"/>
              <a:t>beam</a:t>
            </a:r>
            <a:endParaRPr lang="fr-CH" sz="2800" dirty="0" smtClean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CH" sz="2800" dirty="0" smtClean="0"/>
              <a:t>Single and double RF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CH" sz="2800" dirty="0" err="1" smtClean="0"/>
              <a:t>Low</a:t>
            </a:r>
            <a:r>
              <a:rPr lang="fr-CH" sz="2800" dirty="0" smtClean="0"/>
              <a:t> </a:t>
            </a:r>
            <a:r>
              <a:rPr lang="fr-CH" sz="2800" dirty="0" err="1" smtClean="0"/>
              <a:t>Level</a:t>
            </a:r>
            <a:r>
              <a:rPr lang="fr-CH" sz="2800" dirty="0" smtClean="0"/>
              <a:t> RF: PL on, LD on, FB on, FF off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CH" sz="2800" b="1" dirty="0" smtClean="0"/>
              <a:t>Goals (longitudinal):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CH" sz="2800" b="1" dirty="0" err="1" smtClean="0"/>
              <a:t>Study</a:t>
            </a:r>
            <a:r>
              <a:rPr lang="fr-CH" sz="2800" b="1" dirty="0" smtClean="0"/>
              <a:t> a </a:t>
            </a:r>
            <a:r>
              <a:rPr lang="fr-CH" sz="2800" b="1" dirty="0" err="1" smtClean="0"/>
              <a:t>beam</a:t>
            </a:r>
            <a:r>
              <a:rPr lang="fr-CH" sz="2800" b="1" dirty="0" smtClean="0"/>
              <a:t> close to the HL-LHC </a:t>
            </a:r>
            <a:r>
              <a:rPr lang="fr-CH" sz="2800" b="1" dirty="0" err="1" smtClean="0"/>
              <a:t>intensity</a:t>
            </a:r>
            <a:endParaRPr lang="fr-CH" sz="2800" b="1" dirty="0" smtClean="0"/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CH" sz="2800" b="1" dirty="0" smtClean="0"/>
              <a:t>Observe </a:t>
            </a:r>
            <a:r>
              <a:rPr lang="fr-CH" sz="2800" b="1" dirty="0" err="1" smtClean="0"/>
              <a:t>behavior</a:t>
            </a:r>
            <a:r>
              <a:rPr lang="fr-CH" sz="2800" b="1" dirty="0" smtClean="0"/>
              <a:t> of the </a:t>
            </a:r>
            <a:r>
              <a:rPr lang="fr-CH" sz="2800" b="1" dirty="0" err="1" smtClean="0"/>
              <a:t>losses</a:t>
            </a:r>
            <a:endParaRPr lang="fr-CH" sz="2800" b="1" dirty="0" smtClean="0"/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CH" sz="2800" b="1" dirty="0" err="1" smtClean="0"/>
              <a:t>Stability</a:t>
            </a:r>
            <a:r>
              <a:rPr lang="fr-CH" sz="2800" b="1" dirty="0" smtClean="0"/>
              <a:t> </a:t>
            </a:r>
            <a:r>
              <a:rPr lang="fr-CH" sz="2800" b="1" dirty="0" err="1" smtClean="0"/>
              <a:t>study</a:t>
            </a:r>
            <a:endParaRPr lang="fr-CH" sz="2800" b="1" dirty="0" smtClean="0"/>
          </a:p>
        </p:txBody>
      </p:sp>
      <p:sp>
        <p:nvSpPr>
          <p:cNvPr id="3" name="Rectangle 2"/>
          <p:cNvSpPr/>
          <p:nvPr/>
        </p:nvSpPr>
        <p:spPr>
          <a:xfrm>
            <a:off x="445273" y="4118776"/>
            <a:ext cx="3625795" cy="532737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39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3152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Tune kick</a:t>
            </a:r>
            <a:endParaRPr lang="en-US" sz="2800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914400" y="731520"/>
            <a:ext cx="7315200" cy="0"/>
          </a:xfrm>
          <a:prstGeom prst="line">
            <a:avLst/>
          </a:prstGeom>
          <a:ln w="31750">
            <a:solidFill>
              <a:schemeClr val="accent6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2050" name="Picture 2" descr="http://elogbook.cern.ch/eLogbook/attach_reader?attach_id=176355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76" y="1422721"/>
            <a:ext cx="3851882" cy="5058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elogbook.cern.ch/eLogbook/attach_reader?attach_id=176346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546"/>
          <a:stretch/>
        </p:blipFill>
        <p:spPr bwMode="auto">
          <a:xfrm>
            <a:off x="4778734" y="1422721"/>
            <a:ext cx="3840480" cy="502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5860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30445"/>
          </a:xfrm>
        </p:spPr>
        <p:txBody>
          <a:bodyPr>
            <a:noAutofit/>
          </a:bodyPr>
          <a:lstStyle/>
          <a:p>
            <a:pPr algn="ctr"/>
            <a:r>
              <a:rPr lang="fr-CH" sz="3600" b="1" dirty="0" smtClean="0"/>
              <a:t>25 ns versus BCMS </a:t>
            </a:r>
            <a:r>
              <a:rPr lang="fr-CH" sz="3600" b="1" dirty="0" err="1" smtClean="0"/>
              <a:t>beam</a:t>
            </a:r>
            <a:r>
              <a:rPr lang="fr-CH" sz="3600" b="1" dirty="0" smtClean="0"/>
              <a:t> – </a:t>
            </a:r>
            <a:r>
              <a:rPr lang="fr-CH" sz="3600" b="1" dirty="0" err="1" smtClean="0"/>
              <a:t>Losses</a:t>
            </a:r>
            <a:endParaRPr lang="en-US" sz="20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144800" y="653650"/>
            <a:ext cx="6858000" cy="0"/>
          </a:xfrm>
          <a:prstGeom prst="line">
            <a:avLst/>
          </a:prstGeom>
          <a:ln w="3175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020789" y="961100"/>
            <a:ext cx="7102419" cy="36933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Total transmission better with BCMS beam (smaller transverse emittance)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0213" y="2255311"/>
            <a:ext cx="5524789" cy="3562394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6927421" y="2942367"/>
            <a:ext cx="0" cy="2534203"/>
          </a:xfrm>
          <a:prstGeom prst="line">
            <a:avLst/>
          </a:prstGeom>
          <a:ln w="53975">
            <a:headEnd type="triangle"/>
            <a:tailEnd type="non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893231" y="2546028"/>
            <a:ext cx="3623108" cy="36933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Switch from BCMS to standard beam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271410" y="6161019"/>
            <a:ext cx="4942956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b="1" dirty="0" smtClean="0">
                <a:sym typeface="Wingdings" panose="05000000000000000000" pitchFamily="2" charset="2"/>
              </a:rPr>
              <a:t> Limitation of momentum aperture</a:t>
            </a:r>
            <a:endParaRPr lang="en-US" sz="2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0693" y="2007213"/>
            <a:ext cx="16401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Conditions:</a:t>
            </a:r>
            <a:endParaRPr lang="en-US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20792" y="2737194"/>
                <a:ext cx="2592498" cy="2769989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square" lIns="0" tIns="0" rIns="0" bIns="0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 smtClean="0"/>
                  <a:t>Feedback: on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 smtClean="0"/>
                  <a:t>Longitudinal damper: on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 smtClean="0"/>
                  <a:t>Feedforward: off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 smtClean="0"/>
                  <a:t>Single RF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 smtClean="0"/>
                  <a:t>Intensity</a:t>
                </a:r>
                <a:r>
                  <a:rPr lang="en-US" sz="2000" dirty="0"/>
                  <a:t>: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fr-CH" sz="2000">
                        <a:latin typeface="Cambria Math" panose="02040503050406030204" pitchFamily="18" charset="0"/>
                      </a:rPr>
                      <m:t>1.4−1.9</m:t>
                    </m:r>
                    <m:r>
                      <a:rPr lang="fr-CH" sz="2000" i="1"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fr-CH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CH" sz="2000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fr-CH" sz="2000" i="1">
                            <a:latin typeface="Cambria Math" panose="02040503050406030204" pitchFamily="18" charset="0"/>
                          </a:rPr>
                          <m:t>11</m:t>
                        </m:r>
                      </m:sup>
                    </m:sSup>
                  </m:oMath>
                </a14:m>
                <a:r>
                  <a:rPr lang="en-US" sz="2000" dirty="0"/>
                  <a:t> ppb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000" dirty="0" smtClean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000" dirty="0" smtClean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792" y="2737194"/>
                <a:ext cx="2592498" cy="2769989"/>
              </a:xfrm>
              <a:prstGeom prst="rect">
                <a:avLst/>
              </a:prstGeom>
              <a:blipFill rotWithShape="0">
                <a:blip r:embed="rId4"/>
                <a:stretch>
                  <a:fillRect l="-5386" t="-2632" r="-6323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10172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30445"/>
          </a:xfrm>
        </p:spPr>
        <p:txBody>
          <a:bodyPr>
            <a:noAutofit/>
          </a:bodyPr>
          <a:lstStyle/>
          <a:p>
            <a:pPr algn="ctr"/>
            <a:r>
              <a:rPr lang="fr-CH" sz="3600" b="1" dirty="0" smtClean="0"/>
              <a:t>Single-batch – </a:t>
            </a:r>
            <a:r>
              <a:rPr lang="fr-CH" sz="3600" b="1" dirty="0" err="1" smtClean="0"/>
              <a:t>Instability</a:t>
            </a:r>
            <a:r>
              <a:rPr lang="fr-CH" sz="3600" b="1" dirty="0" smtClean="0"/>
              <a:t> on flat </a:t>
            </a:r>
            <a:r>
              <a:rPr lang="fr-CH" sz="3600" b="1" dirty="0" err="1" smtClean="0"/>
              <a:t>bottom</a:t>
            </a:r>
            <a:endParaRPr lang="en-US" sz="20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144800" y="653650"/>
            <a:ext cx="6858000" cy="0"/>
          </a:xfrm>
          <a:prstGeom prst="line">
            <a:avLst/>
          </a:prstGeom>
          <a:ln w="3175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" t="22419" r="23163" b="26466"/>
          <a:stretch/>
        </p:blipFill>
        <p:spPr>
          <a:xfrm>
            <a:off x="980019" y="769848"/>
            <a:ext cx="6812260" cy="29275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45" t="23656" r="34205" b="22013"/>
          <a:stretch/>
        </p:blipFill>
        <p:spPr>
          <a:xfrm>
            <a:off x="5053099" y="3947490"/>
            <a:ext cx="3846286" cy="269804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81" t="15317" r="36429" b="27952"/>
          <a:stretch/>
        </p:blipFill>
        <p:spPr>
          <a:xfrm>
            <a:off x="1749424" y="4498210"/>
            <a:ext cx="2822576" cy="217755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 flipH="1">
                <a:off x="112588" y="4703420"/>
                <a:ext cx="2064424" cy="1477328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Injected beam,</a:t>
                </a:r>
              </a:p>
              <a:p>
                <a:pPr algn="ctr"/>
                <a:r>
                  <a:rPr lang="en-US" dirty="0"/>
                  <a:t>Intensity: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fr-CH">
                        <a:latin typeface="Cambria Math" panose="02040503050406030204" pitchFamily="18" charset="0"/>
                      </a:rPr>
                      <m:t>2.0</m:t>
                    </m:r>
                    <m:r>
                      <a:rPr lang="fr-CH" i="1"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fr-CH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CH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fr-CH" i="1">
                            <a:latin typeface="Cambria Math" panose="02040503050406030204" pitchFamily="18" charset="0"/>
                          </a:rPr>
                          <m:t>11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ppb</a:t>
                </a:r>
              </a:p>
              <a:p>
                <a:pPr algn="ctr"/>
                <a:endParaRPr lang="en-US" dirty="0"/>
              </a:p>
              <a:p>
                <a:pPr algn="ctr"/>
                <a:r>
                  <a:rPr lang="en-US" dirty="0" smtClean="0"/>
                  <a:t>Injection looks fine</a:t>
                </a:r>
                <a:endParaRPr lang="en-US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12588" y="4703420"/>
                <a:ext cx="2064424" cy="1477328"/>
              </a:xfrm>
              <a:prstGeom prst="rect">
                <a:avLst/>
              </a:prstGeom>
              <a:blipFill rotWithShape="0">
                <a:blip r:embed="rId6"/>
                <a:stretch>
                  <a:fillRect t="-2049" b="-5328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 flipH="1">
            <a:off x="5340704" y="3831099"/>
            <a:ext cx="3271076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Bunch position (middle of batch)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 flipH="1">
            <a:off x="980019" y="784138"/>
            <a:ext cx="2205891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Average bunch length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3011717" y="2642677"/>
            <a:ext cx="2" cy="289783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228234" y="3048657"/>
            <a:ext cx="1566967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Unstable from</a:t>
            </a:r>
          </a:p>
          <a:p>
            <a:pPr algn="ctr"/>
            <a:r>
              <a:rPr lang="en-US" dirty="0" smtClean="0"/>
              <a:t>very beginning</a:t>
            </a:r>
            <a:endParaRPr lang="en-US" dirty="0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4433857" y="2314245"/>
            <a:ext cx="968141" cy="700453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838222" y="3040957"/>
            <a:ext cx="1127553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Emittance</a:t>
            </a:r>
          </a:p>
          <a:p>
            <a:pPr algn="ctr"/>
            <a:r>
              <a:rPr lang="en-US" dirty="0" smtClean="0"/>
              <a:t>blow-up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731197" y="5426491"/>
            <a:ext cx="2252926" cy="646331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Center of the batch more unstable</a:t>
            </a:r>
          </a:p>
        </p:txBody>
      </p:sp>
      <p:sp>
        <p:nvSpPr>
          <p:cNvPr id="25" name="Rectangle 24"/>
          <p:cNvSpPr/>
          <p:nvPr/>
        </p:nvSpPr>
        <p:spPr>
          <a:xfrm>
            <a:off x="166977" y="5860111"/>
            <a:ext cx="1995778" cy="2862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528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30445"/>
          </a:xfrm>
        </p:spPr>
        <p:txBody>
          <a:bodyPr>
            <a:noAutofit/>
          </a:bodyPr>
          <a:lstStyle/>
          <a:p>
            <a:pPr algn="ctr"/>
            <a:r>
              <a:rPr lang="fr-CH" sz="3600" b="1" dirty="0" smtClean="0"/>
              <a:t>Multi-batch – </a:t>
            </a:r>
            <a:r>
              <a:rPr lang="fr-CH" sz="3600" b="1" dirty="0" err="1"/>
              <a:t>I</a:t>
            </a:r>
            <a:r>
              <a:rPr lang="fr-CH" sz="3600" b="1" dirty="0" err="1" smtClean="0"/>
              <a:t>nstability</a:t>
            </a:r>
            <a:r>
              <a:rPr lang="fr-CH" sz="3600" b="1" dirty="0" smtClean="0"/>
              <a:t> on flat </a:t>
            </a:r>
            <a:r>
              <a:rPr lang="fr-CH" sz="3600" b="1" dirty="0" err="1" smtClean="0"/>
              <a:t>bottom</a:t>
            </a:r>
            <a:r>
              <a:rPr lang="fr-CH" sz="3600" b="1" dirty="0" smtClean="0"/>
              <a:t> </a:t>
            </a:r>
            <a:endParaRPr lang="en-US" sz="20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144800" y="653650"/>
            <a:ext cx="6858000" cy="0"/>
          </a:xfrm>
          <a:prstGeom prst="line">
            <a:avLst/>
          </a:prstGeom>
          <a:ln w="3175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56" t="14281" r="41479" b="34139"/>
          <a:stretch/>
        </p:blipFill>
        <p:spPr>
          <a:xfrm>
            <a:off x="178189" y="704868"/>
            <a:ext cx="4314297" cy="341221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2" t="16201" r="40574" b="27446"/>
          <a:stretch/>
        </p:blipFill>
        <p:spPr>
          <a:xfrm>
            <a:off x="178190" y="4288190"/>
            <a:ext cx="2844798" cy="25388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47" t="14685" r="40691" b="29089"/>
          <a:stretch/>
        </p:blipFill>
        <p:spPr>
          <a:xfrm>
            <a:off x="3047990" y="4288190"/>
            <a:ext cx="3018972" cy="250511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56866" y="5784431"/>
            <a:ext cx="942887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Bunch 3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286075" y="5848303"/>
            <a:ext cx="1059906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Bunch 33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46" t="22519" r="41076" b="21760"/>
          <a:stretch/>
        </p:blipFill>
        <p:spPr>
          <a:xfrm>
            <a:off x="6091965" y="4288190"/>
            <a:ext cx="2984509" cy="246359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218117" y="5839865"/>
            <a:ext cx="1059906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Bunch 39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129146" y="2556882"/>
            <a:ext cx="2912081" cy="553998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>
            <a:spAutoFit/>
          </a:bodyPr>
          <a:lstStyle/>
          <a:p>
            <a:pPr algn="ctr"/>
            <a:r>
              <a:rPr lang="en-US" dirty="0" smtClean="0"/>
              <a:t>Injection of second batch drives the first one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1510748" y="2029098"/>
            <a:ext cx="978010" cy="459660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4746003" y="876531"/>
            <a:ext cx="166225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/>
              <a:t>Observations:</a:t>
            </a:r>
            <a:endParaRPr lang="en-US" sz="2000" b="1" dirty="0"/>
          </a:p>
        </p:txBody>
      </p:sp>
      <p:sp>
        <p:nvSpPr>
          <p:cNvPr id="20" name="Rectangle 19"/>
          <p:cNvSpPr/>
          <p:nvPr/>
        </p:nvSpPr>
        <p:spPr>
          <a:xfrm>
            <a:off x="5104737" y="1476791"/>
            <a:ext cx="391999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 smtClean="0"/>
              <a:t>Batch center more unstable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Dipole oscillations</a:t>
            </a:r>
          </a:p>
        </p:txBody>
      </p:sp>
    </p:spTree>
    <p:extLst>
      <p:ext uri="{BB962C8B-B14F-4D97-AF65-F5344CB8AC3E}">
        <p14:creationId xmlns:p14="http://schemas.microsoft.com/office/powerpoint/2010/main" val="2310887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64" t="16075" r="41429" b="33890"/>
          <a:stretch/>
        </p:blipFill>
        <p:spPr>
          <a:xfrm>
            <a:off x="247866" y="4401753"/>
            <a:ext cx="2975610" cy="225304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81" t="23782" r="41508" b="26183"/>
          <a:stretch/>
        </p:blipFill>
        <p:spPr>
          <a:xfrm>
            <a:off x="6059715" y="4401753"/>
            <a:ext cx="2924629" cy="223581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77" t="16075" r="41429" b="33890"/>
          <a:stretch/>
        </p:blipFill>
        <p:spPr>
          <a:xfrm>
            <a:off x="3193795" y="4407173"/>
            <a:ext cx="2917372" cy="224762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30445"/>
          </a:xfrm>
        </p:spPr>
        <p:txBody>
          <a:bodyPr>
            <a:noAutofit/>
          </a:bodyPr>
          <a:lstStyle/>
          <a:p>
            <a:pPr algn="ctr"/>
            <a:r>
              <a:rPr lang="fr-CH" sz="3600" b="1" dirty="0" smtClean="0"/>
              <a:t>Multi-batch – </a:t>
            </a:r>
            <a:r>
              <a:rPr lang="fr-CH" sz="3600" b="1" dirty="0" err="1"/>
              <a:t>I</a:t>
            </a:r>
            <a:r>
              <a:rPr lang="fr-CH" sz="3600" b="1" dirty="0" err="1" smtClean="0"/>
              <a:t>nstability</a:t>
            </a:r>
            <a:r>
              <a:rPr lang="fr-CH" sz="3600" b="1" dirty="0" smtClean="0"/>
              <a:t> on flat </a:t>
            </a:r>
            <a:r>
              <a:rPr lang="fr-CH" sz="3600" b="1" dirty="0" err="1" smtClean="0"/>
              <a:t>bottom</a:t>
            </a:r>
            <a:r>
              <a:rPr lang="fr-CH" sz="3600" b="1" dirty="0" smtClean="0"/>
              <a:t> </a:t>
            </a:r>
            <a:endParaRPr lang="en-US" sz="20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144800" y="653650"/>
            <a:ext cx="6858000" cy="0"/>
          </a:xfrm>
          <a:prstGeom prst="line">
            <a:avLst/>
          </a:prstGeom>
          <a:ln w="3175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56" t="14281" r="41479" b="34139"/>
          <a:stretch/>
        </p:blipFill>
        <p:spPr>
          <a:xfrm>
            <a:off x="178189" y="704868"/>
            <a:ext cx="4314297" cy="341221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56866" y="5784431"/>
            <a:ext cx="942887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Bunch 3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286075" y="5848303"/>
            <a:ext cx="1059906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Bunch 33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218117" y="5839865"/>
            <a:ext cx="1059906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Bunch 39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129146" y="2556882"/>
            <a:ext cx="2912081" cy="553998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>
            <a:spAutoFit/>
          </a:bodyPr>
          <a:lstStyle/>
          <a:p>
            <a:pPr algn="ctr"/>
            <a:r>
              <a:rPr lang="en-US" dirty="0" smtClean="0"/>
              <a:t>Injection of second batch drives the first one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1510748" y="2029098"/>
            <a:ext cx="978010" cy="459660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4746003" y="876531"/>
            <a:ext cx="166225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/>
              <a:t>Observations:</a:t>
            </a:r>
            <a:endParaRPr lang="en-US" sz="2000" b="1" dirty="0"/>
          </a:p>
        </p:txBody>
      </p:sp>
      <p:sp>
        <p:nvSpPr>
          <p:cNvPr id="20" name="Rectangle 19"/>
          <p:cNvSpPr/>
          <p:nvPr/>
        </p:nvSpPr>
        <p:spPr>
          <a:xfrm>
            <a:off x="5104737" y="1476791"/>
            <a:ext cx="391999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 smtClean="0"/>
              <a:t>Batch center more unstable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Dipole oscillations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Quadrupole oscillations</a:t>
            </a:r>
          </a:p>
        </p:txBody>
      </p:sp>
    </p:spTree>
    <p:extLst>
      <p:ext uri="{BB962C8B-B14F-4D97-AF65-F5344CB8AC3E}">
        <p14:creationId xmlns:p14="http://schemas.microsoft.com/office/powerpoint/2010/main" val="3765869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30445"/>
          </a:xfrm>
        </p:spPr>
        <p:txBody>
          <a:bodyPr>
            <a:noAutofit/>
          </a:bodyPr>
          <a:lstStyle/>
          <a:p>
            <a:pPr algn="ctr"/>
            <a:r>
              <a:rPr lang="fr-CH" sz="3600" b="1" dirty="0" smtClean="0"/>
              <a:t>Multi-batch – </a:t>
            </a:r>
            <a:r>
              <a:rPr lang="fr-CH" sz="3600" b="1" dirty="0" err="1"/>
              <a:t>I</a:t>
            </a:r>
            <a:r>
              <a:rPr lang="fr-CH" sz="3600" b="1" dirty="0" err="1" smtClean="0"/>
              <a:t>nstability</a:t>
            </a:r>
            <a:r>
              <a:rPr lang="fr-CH" sz="3600" b="1" dirty="0" smtClean="0"/>
              <a:t> on flat </a:t>
            </a:r>
            <a:r>
              <a:rPr lang="fr-CH" sz="3600" b="1" dirty="0" err="1" smtClean="0"/>
              <a:t>bottom</a:t>
            </a:r>
            <a:r>
              <a:rPr lang="fr-CH" sz="3600" b="1" dirty="0" smtClean="0"/>
              <a:t> </a:t>
            </a:r>
            <a:endParaRPr lang="en-US" sz="20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144800" y="653650"/>
            <a:ext cx="6858000" cy="0"/>
          </a:xfrm>
          <a:prstGeom prst="line">
            <a:avLst/>
          </a:prstGeom>
          <a:ln w="3175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56" t="14281" r="41479" b="34139"/>
          <a:stretch/>
        </p:blipFill>
        <p:spPr>
          <a:xfrm>
            <a:off x="178189" y="704868"/>
            <a:ext cx="4314297" cy="341221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746003" y="876531"/>
            <a:ext cx="166225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/>
              <a:t>Observations:</a:t>
            </a:r>
            <a:endParaRPr lang="en-US" sz="20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1129146" y="2556882"/>
            <a:ext cx="2912081" cy="553998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>
            <a:spAutoFit/>
          </a:bodyPr>
          <a:lstStyle/>
          <a:p>
            <a:pPr algn="ctr"/>
            <a:r>
              <a:rPr lang="en-US" dirty="0" smtClean="0"/>
              <a:t>Injection of second batch drives the first one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1510748" y="2029098"/>
            <a:ext cx="978010" cy="459660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5104737" y="1476791"/>
            <a:ext cx="3919994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 smtClean="0"/>
              <a:t>Batch center more unstable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Dipole oscillations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Quadrupole oscillations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 smtClean="0"/>
              <a:t>Oscillations in stable phase when new batch injected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This is observed for nominal LHC beam as well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51" t="15745" r="37738" b="34268"/>
          <a:stretch/>
        </p:blipFill>
        <p:spPr>
          <a:xfrm>
            <a:off x="747422" y="4340772"/>
            <a:ext cx="2967466" cy="240062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45" t="16152" r="37621" b="33914"/>
          <a:stretch/>
        </p:blipFill>
        <p:spPr>
          <a:xfrm>
            <a:off x="5789275" y="4400764"/>
            <a:ext cx="2996917" cy="2389850"/>
          </a:xfrm>
          <a:prstGeom prst="rect">
            <a:avLst/>
          </a:prstGeom>
        </p:spPr>
      </p:pic>
      <p:sp>
        <p:nvSpPr>
          <p:cNvPr id="21" name="Right Arrow 20"/>
          <p:cNvSpPr/>
          <p:nvPr/>
        </p:nvSpPr>
        <p:spPr>
          <a:xfrm>
            <a:off x="4438656" y="5388860"/>
            <a:ext cx="754743" cy="413657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4041227" y="4823700"/>
            <a:ext cx="14095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~500ms later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6256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30445"/>
          </a:xfrm>
        </p:spPr>
        <p:txBody>
          <a:bodyPr>
            <a:noAutofit/>
          </a:bodyPr>
          <a:lstStyle/>
          <a:p>
            <a:pPr algn="ctr"/>
            <a:r>
              <a:rPr lang="fr-CH" sz="3600" b="1" dirty="0" smtClean="0"/>
              <a:t>Multi-batch – </a:t>
            </a:r>
            <a:r>
              <a:rPr lang="fr-CH" sz="3600" b="1" dirty="0" err="1"/>
              <a:t>I</a:t>
            </a:r>
            <a:r>
              <a:rPr lang="fr-CH" sz="3600" b="1" dirty="0" err="1" smtClean="0"/>
              <a:t>nstability</a:t>
            </a:r>
            <a:r>
              <a:rPr lang="fr-CH" sz="3600" b="1" dirty="0" smtClean="0"/>
              <a:t> on flat </a:t>
            </a:r>
            <a:r>
              <a:rPr lang="fr-CH" sz="3600" b="1" dirty="0" err="1" smtClean="0"/>
              <a:t>bottom</a:t>
            </a:r>
            <a:r>
              <a:rPr lang="fr-CH" sz="3600" b="1" dirty="0" smtClean="0"/>
              <a:t> </a:t>
            </a:r>
            <a:endParaRPr lang="en-US" sz="20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144800" y="653650"/>
            <a:ext cx="6858000" cy="0"/>
          </a:xfrm>
          <a:prstGeom prst="line">
            <a:avLst/>
          </a:prstGeom>
          <a:ln w="3175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56" t="14281" r="41479" b="34139"/>
          <a:stretch/>
        </p:blipFill>
        <p:spPr>
          <a:xfrm>
            <a:off x="178189" y="704868"/>
            <a:ext cx="4314297" cy="341221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739343" y="807056"/>
            <a:ext cx="188628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/>
              <a:t>Possible causes:</a:t>
            </a:r>
            <a:endParaRPr lang="en-US" sz="20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1129146" y="2556882"/>
            <a:ext cx="2912081" cy="553998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>
            <a:spAutoFit/>
          </a:bodyPr>
          <a:lstStyle/>
          <a:p>
            <a:pPr algn="ctr"/>
            <a:r>
              <a:rPr lang="en-US" dirty="0" smtClean="0"/>
              <a:t>Injection of second batch drives the first one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1510748" y="2029098"/>
            <a:ext cx="978010" cy="459660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4992184" y="1276922"/>
            <a:ext cx="4245837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 smtClean="0"/>
              <a:t>Power limitation (uncompensated beam loading)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 smtClean="0"/>
              <a:t>Uncaptured beam passing through the first batch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 smtClean="0"/>
              <a:t>Unexpected behavior of LLRF?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51" t="15745" r="37738" b="34268"/>
          <a:stretch/>
        </p:blipFill>
        <p:spPr>
          <a:xfrm>
            <a:off x="747422" y="4340772"/>
            <a:ext cx="2967466" cy="240062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45" t="16152" r="37621" b="33914"/>
          <a:stretch/>
        </p:blipFill>
        <p:spPr>
          <a:xfrm>
            <a:off x="5789275" y="4400764"/>
            <a:ext cx="2996917" cy="2389850"/>
          </a:xfrm>
          <a:prstGeom prst="rect">
            <a:avLst/>
          </a:prstGeom>
        </p:spPr>
      </p:pic>
      <p:sp>
        <p:nvSpPr>
          <p:cNvPr id="21" name="Right Arrow 20"/>
          <p:cNvSpPr/>
          <p:nvPr/>
        </p:nvSpPr>
        <p:spPr>
          <a:xfrm>
            <a:off x="4398930" y="5388860"/>
            <a:ext cx="754743" cy="413657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4041227" y="4835345"/>
            <a:ext cx="14095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~500ms later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53" t="61294" r="34318" b="10370"/>
          <a:stretch/>
        </p:blipFill>
        <p:spPr>
          <a:xfrm>
            <a:off x="5879086" y="2959496"/>
            <a:ext cx="2907106" cy="1381276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6205425" y="2959496"/>
            <a:ext cx="1311425" cy="70369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5682486" y="3953474"/>
            <a:ext cx="14023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Courtesy: T. Bohl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191083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30445"/>
          </a:xfrm>
        </p:spPr>
        <p:txBody>
          <a:bodyPr>
            <a:noAutofit/>
          </a:bodyPr>
          <a:lstStyle/>
          <a:p>
            <a:pPr algn="ctr"/>
            <a:r>
              <a:rPr lang="fr-CH" sz="3600" b="1" dirty="0" smtClean="0"/>
              <a:t>Multi-batch – </a:t>
            </a:r>
            <a:r>
              <a:rPr lang="fr-CH" sz="3600" b="1" dirty="0" err="1"/>
              <a:t>E</a:t>
            </a:r>
            <a:r>
              <a:rPr lang="fr-CH" sz="3600" b="1" dirty="0" err="1" smtClean="0"/>
              <a:t>ffect</a:t>
            </a:r>
            <a:r>
              <a:rPr lang="fr-CH" sz="3600" b="1" dirty="0" smtClean="0"/>
              <a:t> of 800 MHz voltage</a:t>
            </a:r>
            <a:endParaRPr lang="en-US" sz="20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144800" y="653650"/>
            <a:ext cx="6858000" cy="0"/>
          </a:xfrm>
          <a:prstGeom prst="line">
            <a:avLst/>
          </a:prstGeom>
          <a:ln w="3175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44" t="22831" r="41738" b="26321"/>
          <a:stretch/>
        </p:blipFill>
        <p:spPr>
          <a:xfrm>
            <a:off x="83437" y="890927"/>
            <a:ext cx="2999991" cy="232464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01725" y="783493"/>
                <a:ext cx="1944250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CH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800</m:t>
                          </m:r>
                        </m:sub>
                      </m:sSub>
                      <m:r>
                        <a:rPr lang="fr-CH" b="0" i="1" smtClean="0">
                          <a:latin typeface="Cambria Math" panose="02040503050406030204" pitchFamily="18" charset="0"/>
                        </a:rPr>
                        <m:t>=0.1×</m:t>
                      </m:r>
                      <m:sSub>
                        <m:sSubPr>
                          <m:ctrlPr>
                            <a:rPr lang="fr-CH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200</m:t>
                          </m:r>
                        </m:sub>
                      </m:sSub>
                    </m:oMath>
                  </m:oMathPara>
                </a14:m>
                <a:endParaRPr lang="fr-CH" b="0" dirty="0" smtClean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725" y="783493"/>
                <a:ext cx="1944250" cy="3693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65" t="22140" r="41043" b="26085"/>
          <a:stretch/>
        </p:blipFill>
        <p:spPr>
          <a:xfrm>
            <a:off x="3126099" y="902749"/>
            <a:ext cx="2943596" cy="231282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39" t="23109" r="41739" b="26362"/>
          <a:stretch/>
        </p:blipFill>
        <p:spPr>
          <a:xfrm>
            <a:off x="6118542" y="902314"/>
            <a:ext cx="2949515" cy="23102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319700" y="3373391"/>
            <a:ext cx="6615401" cy="4001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b="1" dirty="0" smtClean="0">
                <a:sym typeface="Wingdings" panose="05000000000000000000" pitchFamily="2" charset="2"/>
              </a:rPr>
              <a:t>Landau cavity </a:t>
            </a:r>
            <a:r>
              <a:rPr lang="en-US" sz="2000" b="1" dirty="0">
                <a:sym typeface="Wingdings" panose="05000000000000000000" pitchFamily="2" charset="2"/>
              </a:rPr>
              <a:t>i</a:t>
            </a:r>
            <a:r>
              <a:rPr lang="en-US" sz="2000" b="1" dirty="0" smtClean="0">
                <a:sym typeface="Wingdings" panose="05000000000000000000" pitchFamily="2" charset="2"/>
              </a:rPr>
              <a:t>nefficient on flat bottom, bunches too long</a:t>
            </a:r>
            <a:endParaRPr lang="en-US" sz="2000" b="1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53" t="15356" r="36261" b="34115"/>
          <a:stretch/>
        </p:blipFill>
        <p:spPr>
          <a:xfrm>
            <a:off x="450132" y="3957547"/>
            <a:ext cx="3186706" cy="265558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39" t="15079" r="36522" b="33838"/>
          <a:stretch/>
        </p:blipFill>
        <p:spPr>
          <a:xfrm>
            <a:off x="5406888" y="4034506"/>
            <a:ext cx="3315693" cy="2677224"/>
          </a:xfrm>
          <a:prstGeom prst="rect">
            <a:avLst/>
          </a:prstGeom>
        </p:spPr>
      </p:pic>
      <p:sp>
        <p:nvSpPr>
          <p:cNvPr id="15" name="Right Arrow 14"/>
          <p:cNvSpPr/>
          <p:nvPr/>
        </p:nvSpPr>
        <p:spPr>
          <a:xfrm>
            <a:off x="4228118" y="5213779"/>
            <a:ext cx="652005" cy="362273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3636838" y="4472180"/>
            <a:ext cx="17015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Before injection of third batch</a:t>
            </a:r>
            <a:endParaRPr lang="en-US" dirty="0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6172208" y="4820084"/>
            <a:ext cx="1095284" cy="639771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339054" y="5136690"/>
            <a:ext cx="1192096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Hole in the batch?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6848169" y="3931317"/>
                <a:ext cx="2173865" cy="338554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sz="1600" dirty="0" smtClean="0"/>
                  <a:t>Intensity ~ </a:t>
                </a:r>
                <a14:m>
                  <m:oMath xmlns:m="http://schemas.openxmlformats.org/officeDocument/2006/math">
                    <m:r>
                      <a:rPr lang="fr-CH" sz="1600" b="0" i="1" smtClean="0">
                        <a:latin typeface="Cambria Math" panose="02040503050406030204" pitchFamily="18" charset="0"/>
                      </a:rPr>
                      <m:t>1.95×</m:t>
                    </m:r>
                    <m:sSup>
                      <m:sSupPr>
                        <m:ctrlPr>
                          <a:rPr lang="fr-CH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CH" sz="16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fr-CH" sz="1600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sup>
                    </m:sSup>
                  </m:oMath>
                </a14:m>
                <a:r>
                  <a:rPr lang="en-US" sz="1600" dirty="0" smtClean="0"/>
                  <a:t> </a:t>
                </a:r>
                <a:endParaRPr lang="en-US" sz="16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8169" y="3931317"/>
                <a:ext cx="2173865" cy="338554"/>
              </a:xfrm>
              <a:prstGeom prst="rect">
                <a:avLst/>
              </a:prstGeom>
              <a:blipFill rotWithShape="0">
                <a:blip r:embed="rId9"/>
                <a:stretch>
                  <a:fillRect l="-1114" t="-3509" b="-210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/>
          <p:cNvSpPr txBox="1"/>
          <p:nvPr/>
        </p:nvSpPr>
        <p:spPr>
          <a:xfrm>
            <a:off x="1647861" y="4890614"/>
            <a:ext cx="1192096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Injected first batch</a:t>
            </a:r>
            <a:endParaRPr lang="en-US" dirty="0"/>
          </a:p>
        </p:txBody>
      </p:sp>
      <p:cxnSp>
        <p:nvCxnSpPr>
          <p:cNvPr id="27" name="Straight Arrow Connector 26"/>
          <p:cNvCxnSpPr/>
          <p:nvPr/>
        </p:nvCxnSpPr>
        <p:spPr>
          <a:xfrm flipH="1">
            <a:off x="6824866" y="2159412"/>
            <a:ext cx="239869" cy="343212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6442655" y="2585238"/>
            <a:ext cx="896399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Losses?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3265928" y="798086"/>
                <a:ext cx="2072490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CH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800</m:t>
                          </m:r>
                        </m:sub>
                      </m:sSub>
                      <m:r>
                        <a:rPr lang="fr-CH" b="0" i="1" smtClean="0">
                          <a:latin typeface="Cambria Math" panose="02040503050406030204" pitchFamily="18" charset="0"/>
                        </a:rPr>
                        <m:t>=0.15×</m:t>
                      </m:r>
                      <m:sSub>
                        <m:sSubPr>
                          <m:ctrlPr>
                            <a:rPr lang="fr-CH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200</m:t>
                          </m:r>
                        </m:sub>
                      </m:sSub>
                    </m:oMath>
                  </m:oMathPara>
                </a14:m>
                <a:endParaRPr lang="fr-CH" b="0" dirty="0" smtClean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5928" y="798086"/>
                <a:ext cx="2072490" cy="369332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6366929" y="783493"/>
                <a:ext cx="1944250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CH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800</m:t>
                          </m:r>
                        </m:sub>
                      </m:sSub>
                      <m:r>
                        <a:rPr lang="fr-CH" b="0" i="1" smtClean="0">
                          <a:latin typeface="Cambria Math" panose="02040503050406030204" pitchFamily="18" charset="0"/>
                        </a:rPr>
                        <m:t>=0.2×</m:t>
                      </m:r>
                      <m:sSub>
                        <m:sSubPr>
                          <m:ctrlPr>
                            <a:rPr lang="fr-CH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200</m:t>
                          </m:r>
                        </m:sub>
                      </m:sSub>
                    </m:oMath>
                  </m:oMathPara>
                </a14:m>
                <a:endParaRPr lang="fr-CH" b="0" dirty="0" smtClean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6929" y="783493"/>
                <a:ext cx="1944250" cy="369332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34267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51684</TotalTime>
  <Words>1013</Words>
  <Application>Microsoft Office PowerPoint</Application>
  <PresentationFormat>On-screen Show (4:3)</PresentationFormat>
  <Paragraphs>259</Paragraphs>
  <Slides>20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Cambria Math</vt:lpstr>
      <vt:lpstr>Wingdings</vt:lpstr>
      <vt:lpstr>Office Theme</vt:lpstr>
      <vt:lpstr>Preliminary results from the high intensity run --- Observations, longitudinal plan s 19th of October 2017</vt:lpstr>
      <vt:lpstr>MD Parameters</vt:lpstr>
      <vt:lpstr>25 ns versus BCMS beam – Losses</vt:lpstr>
      <vt:lpstr>Single-batch – Instability on flat bottom</vt:lpstr>
      <vt:lpstr>Multi-batch – Instability on flat bottom </vt:lpstr>
      <vt:lpstr>Multi-batch – Instability on flat bottom </vt:lpstr>
      <vt:lpstr>Multi-batch – Instability on flat bottom </vt:lpstr>
      <vt:lpstr>Multi-batch – Instability on flat bottom </vt:lpstr>
      <vt:lpstr>Multi-batch – Effect of 800 MHz voltage</vt:lpstr>
      <vt:lpstr>Losses – 1RF, 200 MHz voltage scan</vt:lpstr>
      <vt:lpstr>Losses – 2RF, 200 MHz voltage scan</vt:lpstr>
      <vt:lpstr>Losses – 800 MHz phase scan</vt:lpstr>
      <vt:lpstr>Losses – 2RF, 200 MHz voltage scan with optimal ϕ_800</vt:lpstr>
      <vt:lpstr>Q20 vs Q22 MD – Q22 1RF, 200 MHz voltage scan</vt:lpstr>
      <vt:lpstr>Q20 vs Q22 MD – Q20 1RF, 200 MHz voltage scan</vt:lpstr>
      <vt:lpstr>Q20 vs Q22 MD – total transmission, FF,LD,2RF </vt:lpstr>
      <vt:lpstr>Conclusion and future work</vt:lpstr>
      <vt:lpstr>PowerPoint Presentation</vt:lpstr>
      <vt:lpstr>Backup slides</vt:lpstr>
      <vt:lpstr>Tune kick</vt:lpstr>
    </vt:vector>
  </TitlesOfParts>
  <Company>CERN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Intensity effects in the longitudinal plane</dc:title>
  <dc:creator>Joël Repond</dc:creator>
  <cp:lastModifiedBy>Joel Repond</cp:lastModifiedBy>
  <cp:revision>3630</cp:revision>
  <cp:lastPrinted>2017-09-13T15:47:50Z</cp:lastPrinted>
  <dcterms:created xsi:type="dcterms:W3CDTF">2014-07-23T07:54:45Z</dcterms:created>
  <dcterms:modified xsi:type="dcterms:W3CDTF">2017-10-21T09:12:07Z</dcterms:modified>
</cp:coreProperties>
</file>