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8" r:id="rId2"/>
    <p:sldId id="411" r:id="rId3"/>
    <p:sldId id="410" r:id="rId4"/>
    <p:sldId id="419" r:id="rId5"/>
    <p:sldId id="413" r:id="rId6"/>
    <p:sldId id="414" r:id="rId7"/>
    <p:sldId id="415" r:id="rId8"/>
    <p:sldId id="416" r:id="rId9"/>
    <p:sldId id="417" r:id="rId10"/>
    <p:sldId id="420" r:id="rId11"/>
    <p:sldId id="422" r:id="rId12"/>
    <p:sldId id="418" r:id="rId13"/>
    <p:sldId id="421" r:id="rId14"/>
    <p:sldId id="397" r:id="rId15"/>
    <p:sldId id="406" r:id="rId16"/>
    <p:sldId id="409" r:id="rId1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596"/>
    <a:srgbClr val="41E0F1"/>
    <a:srgbClr val="EB7DC6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4" autoAdjust="0"/>
    <p:restoredTop sz="95701" autoAdjust="0"/>
  </p:normalViewPr>
  <p:slideViewPr>
    <p:cSldViewPr snapToGrid="0">
      <p:cViewPr varScale="1">
        <p:scale>
          <a:sx n="127" d="100"/>
          <a:sy n="127" d="100"/>
        </p:scale>
        <p:origin x="126" y="228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1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6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49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3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9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5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GB" sz="4800" b="1" dirty="0"/>
              <a:t>Future instability thresholds in simulations with beam loading limitation 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dirty="0" smtClean="0"/>
              <a:t>17</a:t>
            </a:r>
            <a:r>
              <a:rPr lang="en-GB" sz="3100" baseline="30000" dirty="0" smtClean="0"/>
              <a:t>th</a:t>
            </a:r>
            <a:r>
              <a:rPr lang="en-GB" sz="3100" dirty="0" smtClean="0"/>
              <a:t> of August 2017</a:t>
            </a:r>
            <a:endParaRPr lang="en-US" sz="3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J. Repond</a:t>
            </a:r>
            <a:endParaRPr lang="en-US" sz="2400" i="1" dirty="0" smtClean="0"/>
          </a:p>
        </p:txBody>
      </p:sp>
      <p:sp>
        <p:nvSpPr>
          <p:cNvPr id="4" name="ZoneTexte 3"/>
          <p:cNvSpPr txBox="1"/>
          <p:nvPr/>
        </p:nvSpPr>
        <p:spPr>
          <a:xfrm flipH="1">
            <a:off x="685800" y="5767899"/>
            <a:ext cx="557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Acknowledgement</a:t>
            </a:r>
            <a:r>
              <a:rPr lang="fr-FR" sz="2400" dirty="0" smtClean="0"/>
              <a:t>: E. Shaposhnikova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80b </a:t>
            </a:r>
            <a:r>
              <a:rPr lang="en-US" sz="3200" b="1" dirty="0"/>
              <a:t>power limitation – </a:t>
            </a:r>
            <a:r>
              <a:rPr lang="en-US" sz="3200" b="1" dirty="0" smtClean="0"/>
              <a:t>comparison with 72b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19" y="1095768"/>
            <a:ext cx="4490681" cy="3368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0776" y="3007356"/>
            <a:ext cx="78258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2s, 80b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" y="1082671"/>
            <a:ext cx="4508142" cy="33811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2389" y="3007356"/>
            <a:ext cx="78258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2s, 72b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86416" y="4884593"/>
            <a:ext cx="821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/>
              <a:t>Instability</a:t>
            </a:r>
            <a:r>
              <a:rPr lang="fr-CH" sz="2800" dirty="0" smtClean="0"/>
              <a:t> </a:t>
            </a:r>
            <a:r>
              <a:rPr lang="fr-CH" sz="2800" dirty="0" err="1" smtClean="0"/>
              <a:t>threshold</a:t>
            </a:r>
            <a:r>
              <a:rPr lang="fr-CH" sz="2800" dirty="0" smtClean="0"/>
              <a:t> </a:t>
            </a:r>
            <a:r>
              <a:rPr lang="fr-CH" sz="2800" dirty="0" err="1" smtClean="0"/>
              <a:t>very</a:t>
            </a:r>
            <a:r>
              <a:rPr lang="fr-CH" sz="2800" dirty="0" smtClean="0"/>
              <a:t> </a:t>
            </a:r>
            <a:r>
              <a:rPr lang="fr-CH" sz="2800" dirty="0" err="1" smtClean="0"/>
              <a:t>similar</a:t>
            </a:r>
            <a:r>
              <a:rPr lang="fr-CH" sz="2800" dirty="0" smtClean="0"/>
              <a:t> </a:t>
            </a:r>
            <a:r>
              <a:rPr lang="fr-CH" sz="2800" dirty="0" err="1" smtClean="0"/>
              <a:t>between</a:t>
            </a:r>
            <a:r>
              <a:rPr lang="fr-CH" sz="2800" dirty="0" smtClean="0"/>
              <a:t> 72 and 80 </a:t>
            </a:r>
            <a:r>
              <a:rPr lang="fr-CH" sz="2800" dirty="0" err="1" smtClean="0"/>
              <a:t>bunches</a:t>
            </a:r>
            <a:r>
              <a:rPr lang="fr-CH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29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80b </a:t>
            </a:r>
            <a:r>
              <a:rPr lang="en-US" sz="3200" b="1" dirty="0"/>
              <a:t>power limitation – </a:t>
            </a:r>
            <a:r>
              <a:rPr lang="en-US" sz="3200" b="1" dirty="0" smtClean="0"/>
              <a:t>800 MHz voltage increase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19" y="1095768"/>
            <a:ext cx="4490681" cy="3368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10776" y="3007356"/>
            <a:ext cx="78258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2s, 80b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86416" y="4884593"/>
                <a:ext cx="82129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800" dirty="0" smtClean="0"/>
                  <a:t>10% </a:t>
                </a:r>
                <a:r>
                  <a:rPr lang="fr-CH" sz="2800" dirty="0" err="1" smtClean="0"/>
                  <a:t>increase</a:t>
                </a:r>
                <a:r>
                  <a:rPr lang="fr-CH" sz="2800" dirty="0" smtClean="0"/>
                  <a:t> in </a:t>
                </a:r>
                <a:r>
                  <a:rPr lang="fr-CH" sz="2800" dirty="0" err="1" smtClean="0"/>
                  <a:t>stability</a:t>
                </a:r>
                <a:r>
                  <a:rPr lang="fr-CH" sz="2800" dirty="0" smtClean="0"/>
                  <a:t> </a:t>
                </a:r>
                <a:r>
                  <a:rPr lang="fr-CH" sz="2800" dirty="0" err="1" smtClean="0"/>
                  <a:t>threshold</a:t>
                </a:r>
                <a:r>
                  <a:rPr lang="fr-CH" sz="2800" dirty="0" smtClean="0"/>
                  <a:t> </a:t>
                </a:r>
                <a:r>
                  <a:rPr lang="fr-CH" sz="2800" dirty="0" err="1" smtClean="0"/>
                  <a:t>using</a:t>
                </a:r>
                <a:r>
                  <a:rPr lang="fr-CH" sz="2800" dirty="0" smtClean="0"/>
                  <a:t> 15% </a:t>
                </a:r>
                <a:r>
                  <a:rPr lang="fr-CH" sz="2800" dirty="0" err="1" smtClean="0"/>
                  <a:t>instead</a:t>
                </a:r>
                <a:r>
                  <a:rPr lang="fr-CH" sz="2800" dirty="0" smtClean="0"/>
                  <a:t> of 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fr-CH" sz="2800" dirty="0" smtClean="0"/>
                  <a:t>.</a:t>
                </a:r>
                <a:r>
                  <a:rPr lang="en-US" sz="2800" dirty="0" smtClean="0"/>
                  <a:t> Realistic value for future operation.</a:t>
                </a:r>
                <a:endParaRPr lang="fr-CH" sz="2800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6" y="4884593"/>
                <a:ext cx="821299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485" t="-5732" r="-185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07904" y="1376443"/>
                <a:ext cx="1075359" cy="5656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04" y="1376443"/>
                <a:ext cx="1075359" cy="5656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523" r="2222" b="2780"/>
          <a:stretch/>
        </p:blipFill>
        <p:spPr>
          <a:xfrm>
            <a:off x="167493" y="1152335"/>
            <a:ext cx="4404507" cy="3251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10122" y="1414675"/>
                <a:ext cx="1203599" cy="5656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800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sub>
                          </m:sSub>
                        </m:den>
                      </m:f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=0.15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22" y="1414675"/>
                <a:ext cx="1203599" cy="565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0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48b power limitation – HOMs damping, QF shielding 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06493" y="1124348"/>
            <a:ext cx="835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Instability threshold for BCMS beam.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" y="1995020"/>
            <a:ext cx="4588710" cy="344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9" y="2040397"/>
            <a:ext cx="4528206" cy="3396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9988" y="5765134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6375" y="5707982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2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48b power limitation – comparison with 72b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9579" y="907193"/>
            <a:ext cx="8357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a few percent in intensity threshold between 72 and 48 bunches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9" y="2040397"/>
            <a:ext cx="4528206" cy="3396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2112" y="5624855"/>
            <a:ext cx="78258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2s, 48b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445"/>
            <a:ext cx="4508142" cy="3381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6168" y="5624855"/>
            <a:ext cx="78258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2s, 72b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83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Conclusion and future work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9351" y="907193"/>
                <a:ext cx="8357141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000" dirty="0" smtClean="0"/>
                  <a:t>Taking </a:t>
                </a:r>
                <a:r>
                  <a:rPr lang="fr-CH" sz="2000" dirty="0" err="1" smtClean="0"/>
                  <a:t>into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account</a:t>
                </a:r>
                <a:r>
                  <a:rPr lang="fr-CH" sz="2000" dirty="0" smtClean="0"/>
                  <a:t> power limitation </a:t>
                </a:r>
                <a:r>
                  <a:rPr lang="fr-CH" sz="2000" dirty="0" err="1" smtClean="0"/>
                  <a:t>flatten</a:t>
                </a:r>
                <a:r>
                  <a:rPr lang="fr-CH" sz="2000" dirty="0" err="1" smtClean="0"/>
                  <a:t>s</a:t>
                </a:r>
                <a:r>
                  <a:rPr lang="fr-CH" sz="2000" dirty="0" smtClean="0"/>
                  <a:t> the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000" dirty="0" err="1" smtClean="0">
                    <a:sym typeface="Wingdings" panose="05000000000000000000" pitchFamily="2" charset="2"/>
                  </a:rPr>
                  <a:t>Zero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voltage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above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3×</m:t>
                    </m:r>
                    <m:sSup>
                      <m:sSupPr>
                        <m:ctrlP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2000" dirty="0" err="1" smtClean="0"/>
                  <a:t>ppb</a:t>
                </a:r>
                <a:r>
                  <a:rPr lang="fr-CH" sz="2000" dirty="0" smtClean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CH" sz="2000" dirty="0" smtClean="0"/>
                  <a:t>V &lt; 10 MV for </a:t>
                </a:r>
                <a:r>
                  <a:rPr lang="fr-CH" sz="2000" dirty="0" err="1" smtClean="0"/>
                  <a:t>intensities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larger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than</a:t>
                </a:r>
                <a:r>
                  <a:rPr lang="fr-CH" sz="2000" dirty="0" smtClean="0"/>
                  <a:t>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2.25×</m:t>
                    </m:r>
                    <m:sSup>
                      <m:sSup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fr-CH" sz="2000" dirty="0" err="1" smtClean="0"/>
                  <a:t>ppb</a:t>
                </a:r>
                <a:r>
                  <a:rPr lang="fr-CH" sz="2000" dirty="0" smtClean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fr-CH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000" dirty="0" err="1" smtClean="0"/>
                  <a:t>Instability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due to </a:t>
                </a:r>
                <a:r>
                  <a:rPr lang="fr-CH" sz="2000" dirty="0" err="1" smtClean="0"/>
                  <a:t>HOMs</a:t>
                </a:r>
                <a:r>
                  <a:rPr lang="fr-CH" sz="2000" dirty="0" smtClean="0"/>
                  <a:t> or QF </a:t>
                </a:r>
                <a:r>
                  <a:rPr lang="fr-CH" sz="2000" dirty="0" err="1" smtClean="0"/>
                  <a:t>impedance</a:t>
                </a:r>
                <a:r>
                  <a:rPr lang="fr-CH" sz="2000" dirty="0" smtClean="0"/>
                  <a:t> close.</a:t>
                </a:r>
              </a:p>
              <a:p>
                <a:pPr lvl="1"/>
                <a:r>
                  <a:rPr lang="fr-CH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fr-CH" sz="2000" dirty="0" err="1" smtClean="0"/>
                  <a:t>Damping</a:t>
                </a:r>
                <a:r>
                  <a:rPr lang="fr-CH" sz="2000" dirty="0" smtClean="0"/>
                  <a:t> of </a:t>
                </a:r>
                <a:r>
                  <a:rPr lang="fr-CH" sz="2000" dirty="0" err="1" smtClean="0"/>
                  <a:t>HOMs</a:t>
                </a:r>
                <a:r>
                  <a:rPr lang="fr-CH" sz="2000" dirty="0" smtClean="0"/>
                  <a:t> </a:t>
                </a:r>
                <a:r>
                  <a:rPr lang="fr-CH" sz="2000" b="1" dirty="0" smtClean="0"/>
                  <a:t>AND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shielding</a:t>
                </a:r>
                <a:r>
                  <a:rPr lang="fr-CH" sz="2000" dirty="0" smtClean="0"/>
                  <a:t> of QF </a:t>
                </a:r>
                <a:r>
                  <a:rPr lang="fr-CH" sz="2000" dirty="0" err="1" smtClean="0"/>
                  <a:t>necessary</a:t>
                </a:r>
                <a:r>
                  <a:rPr lang="fr-CH" sz="2000" dirty="0" smtClean="0"/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fr-CH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000" dirty="0" err="1" smtClean="0"/>
                  <a:t>Instability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threshold</a:t>
                </a:r>
                <a:r>
                  <a:rPr lang="fr-CH" sz="2000" dirty="0" smtClean="0"/>
                  <a:t> for 48/72/80 </a:t>
                </a:r>
                <a:r>
                  <a:rPr lang="fr-CH" sz="2000" dirty="0" err="1" smtClean="0"/>
                  <a:t>bunches</a:t>
                </a:r>
                <a:r>
                  <a:rPr lang="fr-CH" sz="2000" dirty="0" smtClean="0"/>
                  <a:t> close to </a:t>
                </a:r>
                <a:r>
                  <a:rPr lang="fr-CH" sz="2000" dirty="0" err="1" smtClean="0"/>
                  <a:t>each</a:t>
                </a:r>
                <a:r>
                  <a:rPr lang="fr-CH" sz="2000" dirty="0" smtClean="0"/>
                  <a:t> </a:t>
                </a:r>
                <a:r>
                  <a:rPr lang="fr-CH" sz="2000" dirty="0" err="1" smtClean="0"/>
                  <a:t>other</a:t>
                </a:r>
                <a:r>
                  <a:rPr lang="fr-CH" sz="2000" dirty="0" smtClean="0"/>
                  <a:t> (few %).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r>
                  <a:rPr lang="fr-CH" sz="2000" dirty="0" err="1" smtClean="0">
                    <a:sym typeface="Wingdings" panose="05000000000000000000" pitchFamily="2" charset="2"/>
                  </a:rPr>
                  <a:t>Negligible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gain in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stability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threshold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using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BCMS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beam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à"/>
                </a:pPr>
                <a:endParaRPr lang="fr-CH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000" dirty="0" err="1" smtClean="0">
                    <a:sym typeface="Wingdings" panose="05000000000000000000" pitchFamily="2" charset="2"/>
                  </a:rPr>
                  <a:t>Damping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of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HOMs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by a factor 3 + QF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shield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insure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the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stability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of the HL-LHC proton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beam</a:t>
                </a:r>
                <a:r>
                  <a:rPr lang="fr-CH" sz="2000" smtClean="0">
                    <a:sym typeface="Wingdings" panose="05000000000000000000" pitchFamily="2" charset="2"/>
                  </a:rPr>
                  <a:t> for 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the 0.5 s flat top.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fr-CH" sz="2000" dirty="0"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fr-CH" sz="2000" dirty="0" smtClean="0">
                    <a:sym typeface="Wingdings" panose="05000000000000000000" pitchFamily="2" charset="2"/>
                  </a:rPr>
                  <a:t>More </a:t>
                </a:r>
                <a:r>
                  <a:rPr lang="fr-CH" sz="2000" dirty="0" err="1" smtClean="0">
                    <a:sym typeface="Wingdings" panose="05000000000000000000" pitchFamily="2" charset="2"/>
                  </a:rPr>
                  <a:t>ongoing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simulations: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fr-CH" sz="2000" dirty="0" err="1" smtClean="0">
                    <a:sym typeface="Wingdings" panose="05000000000000000000" pitchFamily="2" charset="2"/>
                  </a:rPr>
                  <a:t>Fixed</a:t>
                </a:r>
                <a:r>
                  <a:rPr lang="fr-CH" sz="20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fr-CH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800</m:t>
                        </m:r>
                      </m:sub>
                    </m:sSub>
                  </m:oMath>
                </a14:m>
                <a:r>
                  <a:rPr lang="fr-CH" sz="2000" dirty="0" smtClean="0"/>
                  <a:t>(1MV, 1.5MV)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fr-CH" sz="2000" dirty="0" err="1" smtClean="0"/>
                  <a:t>Multibatch</a:t>
                </a:r>
                <a:endParaRPr lang="fr-CH" sz="2000" dirty="0" smtClean="0"/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endParaRPr lang="fr-CH" sz="20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51" y="907193"/>
                <a:ext cx="8357141" cy="5324535"/>
              </a:xfrm>
              <a:prstGeom prst="rect">
                <a:avLst/>
              </a:prstGeom>
              <a:blipFill rotWithShape="0">
                <a:blip r:embed="rId3"/>
                <a:stretch>
                  <a:fillRect l="-656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5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583685" y="2096220"/>
            <a:ext cx="8129644" cy="23922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706" y="1026494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650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285" y="2651126"/>
            <a:ext cx="3463665" cy="1325563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044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Instability threshold – </a:t>
            </a:r>
            <a:r>
              <a:rPr lang="en-US" sz="3600" b="1" dirty="0" smtClean="0"/>
              <a:t>Previous results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936" y="798199"/>
            <a:ext cx="8591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 smtClean="0"/>
              <a:t>FT simulations: 72b, </a:t>
            </a:r>
            <a:r>
              <a:rPr lang="fr-CH" sz="2000" dirty="0" smtClean="0"/>
              <a:t>25 ns </a:t>
            </a:r>
            <a:r>
              <a:rPr lang="fr-CH" sz="2000" dirty="0" err="1" smtClean="0"/>
              <a:t>spacing</a:t>
            </a:r>
            <a:r>
              <a:rPr lang="fr-CH" sz="2000" dirty="0" smtClean="0"/>
              <a:t>, 2RF: </a:t>
            </a:r>
            <a:r>
              <a:rPr lang="fr-CH" sz="2000" b="1" dirty="0" smtClean="0"/>
              <a:t>10MV</a:t>
            </a:r>
            <a:r>
              <a:rPr lang="fr-CH" sz="2000" dirty="0" smtClean="0"/>
              <a:t> at 200 </a:t>
            </a:r>
            <a:r>
              <a:rPr lang="fr-CH" sz="2000" dirty="0" smtClean="0"/>
              <a:t>MHz, 1MV </a:t>
            </a:r>
            <a:r>
              <a:rPr lang="fr-CH" sz="2000" dirty="0" smtClean="0"/>
              <a:t>at 800 MHz</a:t>
            </a:r>
          </a:p>
          <a:p>
            <a:r>
              <a:rPr lang="fr-CH" sz="2000" dirty="0" smtClean="0">
                <a:sym typeface="Wingdings" panose="05000000000000000000" pitchFamily="2" charset="2"/>
              </a:rPr>
              <a:t>	 Voltage constant </a:t>
            </a:r>
            <a:r>
              <a:rPr lang="fr-CH" sz="2000" dirty="0" err="1" smtClean="0">
                <a:sym typeface="Wingdings" panose="05000000000000000000" pitchFamily="2" charset="2"/>
              </a:rPr>
              <a:t>with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intensity</a:t>
            </a:r>
            <a:r>
              <a:rPr lang="fr-CH" sz="2000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CH" sz="2000" dirty="0" smtClean="0">
                <a:sym typeface="Wingdings" panose="05000000000000000000" pitchFamily="2" charset="2"/>
              </a:rPr>
              <a:t>	 In reality </a:t>
            </a:r>
            <a:r>
              <a:rPr lang="fr-CH" sz="2000" dirty="0" err="1" smtClean="0">
                <a:sym typeface="Wingdings" panose="05000000000000000000" pitchFamily="2" charset="2"/>
              </a:rPr>
              <a:t>beam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loading</a:t>
            </a:r>
            <a:r>
              <a:rPr lang="fr-CH" sz="2000" dirty="0" smtClean="0"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ym typeface="Wingdings" panose="05000000000000000000" pitchFamily="2" charset="2"/>
              </a:rPr>
              <a:t>reduces</a:t>
            </a:r>
            <a:r>
              <a:rPr lang="fr-CH" sz="2000" dirty="0" smtClean="0">
                <a:sym typeface="Wingdings" panose="05000000000000000000" pitchFamily="2" charset="2"/>
              </a:rPr>
              <a:t> the </a:t>
            </a:r>
            <a:r>
              <a:rPr lang="fr-CH" sz="2000" dirty="0" err="1" smtClean="0">
                <a:sym typeface="Wingdings" panose="05000000000000000000" pitchFamily="2" charset="2"/>
              </a:rPr>
              <a:t>available</a:t>
            </a:r>
            <a:r>
              <a:rPr lang="fr-CH" sz="2000" dirty="0" smtClean="0">
                <a:sym typeface="Wingdings" panose="05000000000000000000" pitchFamily="2" charset="2"/>
              </a:rPr>
              <a:t> voltage.</a:t>
            </a:r>
          </a:p>
          <a:p>
            <a:r>
              <a:rPr lang="fr-CH" sz="2000" dirty="0" smtClean="0">
                <a:sym typeface="Wingdings" panose="05000000000000000000" pitchFamily="2" charset="2"/>
              </a:rPr>
              <a:t>	 </a:t>
            </a:r>
            <a:r>
              <a:rPr lang="fr-CH" sz="2000" dirty="0" err="1" smtClean="0">
                <a:sym typeface="Wingdings" panose="05000000000000000000" pitchFamily="2" charset="2"/>
              </a:rPr>
              <a:t>Less</a:t>
            </a:r>
            <a:r>
              <a:rPr lang="fr-CH" sz="2000" dirty="0" smtClean="0">
                <a:sym typeface="Wingdings" panose="05000000000000000000" pitchFamily="2" charset="2"/>
              </a:rPr>
              <a:t> voltage for high </a:t>
            </a:r>
            <a:r>
              <a:rPr lang="fr-CH" sz="2000" dirty="0" err="1" smtClean="0">
                <a:sym typeface="Wingdings" panose="05000000000000000000" pitchFamily="2" charset="2"/>
              </a:rPr>
              <a:t>intensity</a:t>
            </a:r>
            <a:r>
              <a:rPr lang="fr-CH" sz="2000" dirty="0" smtClean="0">
                <a:sym typeface="Wingdings" panose="05000000000000000000" pitchFamily="2" charset="2"/>
              </a:rPr>
              <a:t>.</a:t>
            </a:r>
            <a:endParaRPr lang="fr-CH" sz="20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" t="2960" r="2065" b="3125"/>
          <a:stretch/>
        </p:blipFill>
        <p:spPr>
          <a:xfrm>
            <a:off x="738163" y="2429415"/>
            <a:ext cx="5923894" cy="434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5847" y="4049487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RFU = RF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SPS 200 MHz RF system </a:t>
            </a:r>
            <a:r>
              <a:rPr lang="en-US" b="1" dirty="0" smtClean="0"/>
              <a:t>– Power limitation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3429" y="879575"/>
                <a:ext cx="8357141" cy="224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Limited power available:</a:t>
                </a:r>
                <a:endParaRPr lang="en-US" sz="20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f n</a:t>
                </a:r>
                <a:r>
                  <a:rPr lang="en-US" sz="2000" dirty="0" smtClean="0"/>
                  <a:t>o </a:t>
                </a:r>
                <a:r>
                  <a:rPr lang="en-US" sz="2000" dirty="0" smtClean="0"/>
                  <a:t>acceleration and zero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fr-CH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CH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H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fr-CH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H" sz="20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fr-CH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fr-CH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H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fr-CH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CH" sz="2000" i="1">
                                <a:latin typeface="Cambria Math" panose="02040503050406030204" pitchFamily="18" charset="0"/>
                              </a:rPr>
                              <m:t>64</m:t>
                            </m:r>
                          </m:den>
                        </m:f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  <m:sup>
                        <m:r>
                          <a:rPr lang="fr-CH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smtClean="0"/>
                  <a:t>L = cavity length, </a:t>
                </a:r>
                <a14:m>
                  <m:oMath xmlns:m="http://schemas.openxmlformats.org/officeDocument/2006/math"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H" sz="2000" b="0" i="1" smtClean="0">
                        <a:latin typeface="Cambria Math" panose="02040503050406030204" pitchFamily="18" charset="0"/>
                      </a:rPr>
                      <m:t>=27.1</m:t>
                    </m:r>
                    <m:f>
                      <m:fPr>
                        <m:ctrlPr>
                          <a:rPr lang="fr-CH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fr-CH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sSup>
                          <m:sSupPr>
                            <m:ctrlP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H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.</a:t>
                </a: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Below </a:t>
                </a:r>
                <a14:m>
                  <m:oMath xmlns:m="http://schemas.openxmlformats.org/officeDocument/2006/math">
                    <m:r>
                      <a:rPr lang="fr-CH" sz="2000" b="0" i="1">
                        <a:latin typeface="Cambria Math" panose="02040503050406030204" pitchFamily="18" charset="0"/>
                      </a:rPr>
                      <m:t>2.25×</m:t>
                    </m:r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20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2000" b="0" i="1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2000" dirty="0" smtClean="0"/>
                  <a:t>ppb: V &gt; 10 MV, above: V &lt; 10 MV.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000" b="1" dirty="0">
                    <a:sym typeface="Wingdings" panose="05000000000000000000" pitchFamily="2" charset="2"/>
                  </a:rPr>
                  <a:t>I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nstability threshold flatter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. 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Larger bunch length will not be as stable as predicted previously.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9" y="879575"/>
                <a:ext cx="8357141" cy="2248949"/>
              </a:xfrm>
              <a:prstGeom prst="rect">
                <a:avLst/>
              </a:prstGeom>
              <a:blipFill rotWithShape="0">
                <a:blip r:embed="rId3"/>
                <a:stretch>
                  <a:fillRect l="-657" t="-1355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02249" y="3193775"/>
            <a:ext cx="4171313" cy="3199377"/>
            <a:chOff x="5717252" y="3374058"/>
            <a:chExt cx="3172748" cy="234013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" t="2538" r="2482" b="3275"/>
            <a:stretch/>
          </p:blipFill>
          <p:spPr>
            <a:xfrm>
              <a:off x="5717252" y="3374058"/>
              <a:ext cx="3172748" cy="2340138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226629" y="4209143"/>
              <a:ext cx="19376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164286" y="4209143"/>
              <a:ext cx="0" cy="11956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988459" y="6393152"/>
                <a:ext cx="2960914" cy="2832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𝑴𝑽</m:t>
                        </m:r>
                      </m:e>
                    </m:d>
                    <m:r>
                      <a:rPr lang="fr-CH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fr-CH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CH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r>
                  <a:rPr lang="en-US" b="1" dirty="0" smtClean="0"/>
                  <a:t>ppb</a:t>
                </a:r>
                <a:endParaRPr lang="en-US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459" y="6393152"/>
                <a:ext cx="2960914" cy="283219"/>
              </a:xfrm>
              <a:prstGeom prst="rect">
                <a:avLst/>
              </a:prstGeom>
              <a:blipFill rotWithShape="0">
                <a:blip r:embed="rId5"/>
                <a:stretch>
                  <a:fillRect l="-2675" t="-26087" r="-20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743256" y="4335482"/>
            <a:ext cx="2324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</a:t>
            </a:r>
            <a:r>
              <a:rPr lang="en-US" dirty="0"/>
              <a:t>sections: </a:t>
            </a:r>
            <a:r>
              <a:rPr lang="en-US" dirty="0" smtClean="0"/>
              <a:t> 1.6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</a:t>
            </a:r>
            <a:r>
              <a:rPr lang="en-US" dirty="0"/>
              <a:t>sections: </a:t>
            </a:r>
            <a:r>
              <a:rPr lang="en-US" dirty="0" smtClean="0"/>
              <a:t> 1.0 </a:t>
            </a:r>
            <a:r>
              <a:rPr lang="en-US" dirty="0"/>
              <a:t>MW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93741" y="3793165"/>
            <a:ext cx="182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RF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Simulations scenarios – Post-LS2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3429" y="733246"/>
                <a:ext cx="8357141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Impedance: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QF </a:t>
                </a:r>
                <a:r>
                  <a:rPr lang="en-US" sz="2800" dirty="0" smtClean="0"/>
                  <a:t>flange in SSS will be shielded with RF </a:t>
                </a:r>
                <a:r>
                  <a:rPr lang="en-US" sz="2800" dirty="0" smtClean="0"/>
                  <a:t>fingers.</a:t>
                </a:r>
                <a:endParaRPr lang="en-US" sz="28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HOM damping by factor 1.6 is feasible, factor 3 initial </a:t>
                </a:r>
                <a:r>
                  <a:rPr lang="en-US" sz="2800" dirty="0" smtClean="0"/>
                  <a:t>baseline.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Latest results (today): factor 3.3 feasible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Effect of QD shielding simulated but negligible.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Effect of 800 MHz voltage increase simulated (10%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CH" sz="28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sub>
                    </m:sSub>
                  </m:oMath>
                </a14:m>
                <a:r>
                  <a:rPr lang="en-US" sz="2800" dirty="0" smtClean="0"/>
                  <a:t> if not specified).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Different number of bunches considered (48, 72, 80</a:t>
                </a:r>
                <a:r>
                  <a:rPr lang="en-US" sz="2800" dirty="0" smtClean="0"/>
                  <a:t>).</a:t>
                </a: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endParaRPr lang="en-US" sz="28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/>
                  <a:t>Two different time: 0.5s FT (operation) and 2s (threshold).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29" y="733246"/>
                <a:ext cx="8357141" cy="6124754"/>
              </a:xfrm>
              <a:prstGeom prst="rect">
                <a:avLst/>
              </a:prstGeom>
              <a:blipFill rotWithShape="0">
                <a:blip r:embed="rId3"/>
                <a:stretch>
                  <a:fillRect l="-1314" t="-896" r="-1752" b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5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72b power limitation </a:t>
            </a:r>
            <a:r>
              <a:rPr lang="en-US" sz="3200" b="1" dirty="0" smtClean="0"/>
              <a:t>– </a:t>
            </a:r>
            <a:r>
              <a:rPr lang="en-US" sz="3200" b="1" dirty="0" smtClean="0"/>
              <a:t>HOMs damping, QF shielding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49579" y="907193"/>
                <a:ext cx="835714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Running average on threshold. No fit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: voltage varies for each intensity.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Observations: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Threshold flatter at high intensity.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QF shield stabilizing for small bunch length (high freq. impedance &gt; 1.4 GHz).</a:t>
                </a:r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HOMs and QF threshold close to each other.</a:t>
                </a:r>
              </a:p>
              <a:p>
                <a:pPr marL="1200150" lvl="2" indent="-285750"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Their impedance must be reduced together.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Stable HL-LHC proton batch for nominal FT (0.5s) if HOM/3 + QF shield.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Feasible according to last results.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9" y="907193"/>
                <a:ext cx="8357141" cy="2585323"/>
              </a:xfrm>
              <a:prstGeom prst="rect">
                <a:avLst/>
              </a:prstGeom>
              <a:blipFill rotWithShape="0">
                <a:blip r:embed="rId3"/>
                <a:stretch>
                  <a:fillRect l="-511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" y="3178629"/>
            <a:ext cx="4428316" cy="3321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82" y="3178629"/>
            <a:ext cx="4508142" cy="338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833" y="3499965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772818" y="5209112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78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72b power limitation </a:t>
            </a:r>
            <a:r>
              <a:rPr lang="en-US" sz="3600" b="1" dirty="0" smtClean="0"/>
              <a:t>– </a:t>
            </a:r>
            <a:r>
              <a:rPr lang="en-US" sz="3600" b="1" dirty="0" smtClean="0"/>
              <a:t>Effect of HOMs damping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334" y="4994183"/>
            <a:ext cx="841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Damping of the HOMs until a factor 4 increases the instability threshold.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7" y="1135384"/>
            <a:ext cx="4558642" cy="3418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99" y="1171339"/>
            <a:ext cx="4510701" cy="33830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833" y="1436898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967348" y="3259401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3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72b power limitation </a:t>
            </a:r>
            <a:r>
              <a:rPr lang="en-US" sz="4000" b="1" dirty="0" smtClean="0"/>
              <a:t>– </a:t>
            </a:r>
            <a:r>
              <a:rPr lang="en-US" sz="4000" b="1" dirty="0" smtClean="0"/>
              <a:t>HOM/1.6 </a:t>
            </a:r>
            <a:r>
              <a:rPr lang="en-US" sz="4000" b="1" dirty="0" smtClean="0"/>
              <a:t>+ shield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" y="1048807"/>
            <a:ext cx="4481316" cy="3360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2738"/>
            <a:ext cx="4462740" cy="334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3241" y="1424535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911199" y="2861629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5504" y="4741010"/>
                <a:ext cx="82129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HOM/1.6 + QF shield barely sufficient for the stability of the HL-LHC proton batch with </a:t>
                </a:r>
                <a14:m>
                  <m:oMath xmlns:m="http://schemas.openxmlformats.org/officeDocument/2006/math"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±8%</m:t>
                    </m:r>
                  </m:oMath>
                </a14:m>
                <a:r>
                  <a:rPr lang="en-US" sz="2800" dirty="0" smtClean="0"/>
                  <a:t> bunch length discrepancy around 1.65 ns.</a:t>
                </a:r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04" y="4741010"/>
                <a:ext cx="8212992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484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72b power limitation – </a:t>
            </a:r>
            <a:r>
              <a:rPr lang="en-US" b="1" dirty="0" smtClean="0"/>
              <a:t>HOM/3 </a:t>
            </a:r>
            <a:r>
              <a:rPr lang="en-US" b="1" dirty="0"/>
              <a:t>+ shield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" y="1051675"/>
            <a:ext cx="4550286" cy="3412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73" y="1089895"/>
            <a:ext cx="4499327" cy="337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2664" y="1427403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126158" y="2932511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2s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5504" y="4741010"/>
                <a:ext cx="82129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Stable HL-LHC proton batch with </a:t>
                </a:r>
                <a14:m>
                  <m:oMath xmlns:m="http://schemas.openxmlformats.org/officeDocument/2006/math">
                    <m:r>
                      <a:rPr lang="fr-CH" sz="2800" b="0" i="1" smtClean="0">
                        <a:latin typeface="Cambria Math" panose="02040503050406030204" pitchFamily="18" charset="0"/>
                      </a:rPr>
                      <m:t>±8%</m:t>
                    </m:r>
                  </m:oMath>
                </a14:m>
                <a:r>
                  <a:rPr lang="en-US" sz="2800" dirty="0" smtClean="0"/>
                  <a:t> in bunch length around 1.65 ns for 0.5s FT, HOM/3 + QF shield.</a:t>
                </a:r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04" y="4741010"/>
                <a:ext cx="8212992" cy="954107"/>
              </a:xfrm>
              <a:prstGeom prst="rect">
                <a:avLst/>
              </a:prstGeom>
              <a:blipFill rotWithShape="0">
                <a:blip r:embed="rId5"/>
                <a:stretch>
                  <a:fillRect l="-1484" t="-6410" r="-59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80b </a:t>
            </a:r>
            <a:r>
              <a:rPr lang="en-US" sz="3200" b="1" dirty="0"/>
              <a:t>power limitation – </a:t>
            </a:r>
            <a:r>
              <a:rPr lang="en-US" sz="3200" b="1" dirty="0" smtClean="0"/>
              <a:t>HOMs </a:t>
            </a:r>
            <a:r>
              <a:rPr lang="en-US" sz="3200" b="1" dirty="0"/>
              <a:t>damping, QF shielding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731520"/>
            <a:ext cx="7315200" cy="0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" y="2629577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19" y="2660072"/>
            <a:ext cx="4490681" cy="3368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843" y="2984149"/>
            <a:ext cx="524503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0.5s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126413" y="4459029"/>
            <a:ext cx="36901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3429" y="901426"/>
            <a:ext cx="835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batch of 80 bunches could be used to increase the luminosity in the LHC.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Threshold similar to 72 bunches.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2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44049</TotalTime>
  <Words>400</Words>
  <Application>Microsoft Office PowerPoint</Application>
  <PresentationFormat>On-screen Show (4:3)</PresentationFormat>
  <Paragraphs>95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Future instability thresholds in simulations with beam loading limitation  s 17th of August 2017</vt:lpstr>
      <vt:lpstr>Instability threshold – Previous results</vt:lpstr>
      <vt:lpstr>SPS 200 MHz RF system – Power limitation</vt:lpstr>
      <vt:lpstr>Simulations scenarios – Post-LS2</vt:lpstr>
      <vt:lpstr>72b power limitation – HOMs damping, QF shielding</vt:lpstr>
      <vt:lpstr>72b power limitation – Effect of HOMs damping</vt:lpstr>
      <vt:lpstr>72b power limitation – HOM/1.6 + shield</vt:lpstr>
      <vt:lpstr>72b power limitation – HOM/3 + shield</vt:lpstr>
      <vt:lpstr>80b power limitation – HOMs damping, QF shielding</vt:lpstr>
      <vt:lpstr>80b power limitation – comparison with 72b</vt:lpstr>
      <vt:lpstr>80b power limitation – 800 MHz voltage increase</vt:lpstr>
      <vt:lpstr>48b power limitation – HOMs damping, QF shielding </vt:lpstr>
      <vt:lpstr>48b power limitation – comparison with 72b</vt:lpstr>
      <vt:lpstr>Conclusion and future work</vt:lpstr>
      <vt:lpstr>PowerPoint Presentation</vt:lpstr>
      <vt:lpstr>Backup slides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Joël Repond</dc:creator>
  <cp:lastModifiedBy>Joel Repond</cp:lastModifiedBy>
  <cp:revision>3494</cp:revision>
  <cp:lastPrinted>2015-09-17T13:23:21Z</cp:lastPrinted>
  <dcterms:created xsi:type="dcterms:W3CDTF">2014-07-23T07:54:45Z</dcterms:created>
  <dcterms:modified xsi:type="dcterms:W3CDTF">2017-08-17T13:00:40Z</dcterms:modified>
</cp:coreProperties>
</file>