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8" r:id="rId2"/>
    <p:sldId id="422" r:id="rId3"/>
    <p:sldId id="411" r:id="rId4"/>
    <p:sldId id="414" r:id="rId5"/>
    <p:sldId id="419" r:id="rId6"/>
    <p:sldId id="399" r:id="rId7"/>
    <p:sldId id="397" r:id="rId8"/>
    <p:sldId id="415" r:id="rId9"/>
    <p:sldId id="406" r:id="rId10"/>
    <p:sldId id="409" r:id="rId11"/>
    <p:sldId id="421" r:id="rId12"/>
    <p:sldId id="420" r:id="rId13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9D596"/>
    <a:srgbClr val="41E0F1"/>
    <a:srgbClr val="EB7DC6"/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04" autoAdjust="0"/>
    <p:restoredTop sz="95701" autoAdjust="0"/>
  </p:normalViewPr>
  <p:slideViewPr>
    <p:cSldViewPr snapToGrid="0">
      <p:cViewPr varScale="1">
        <p:scale>
          <a:sx n="132" d="100"/>
          <a:sy n="132" d="100"/>
        </p:scale>
        <p:origin x="636" y="138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64C58-C7F4-46DF-877F-89F37E80852E}" type="datetimeFigureOut">
              <a:rPr lang="en-US" smtClean="0"/>
              <a:t>8/19/2017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8596-93B5-45D9-AA7E-794FF3E0F1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79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D56E-B78E-4961-B86C-F98E5B945B3E}" type="datetimeFigureOut">
              <a:rPr lang="en-US" smtClean="0"/>
              <a:t>8/19/2017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F955-FC90-41D1-8275-F7A2CC83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696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63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4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2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58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49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44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3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8911-81DF-40FF-B8C3-F5DDD91B14CE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2B91-5CEF-4B98-A74C-802504CDABF2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6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BE6-FC89-41EE-B231-28A4E3C16F1C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0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51E6-15AF-4B42-8DBD-377A1D01E9B6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5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EF-7F45-4446-8E0A-8A62475A4F52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7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B9D7-AD75-40F7-8E08-8A1773C06D56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1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7898-A4DE-4853-85A5-4FF8272B33EF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4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DF0F-7106-431D-A2BE-908BBED6AE24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6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3F6-38FD-464C-B1D2-D4CCB228DC18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CD9-55F3-44E2-8064-A3C11C15E617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2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2082-693E-4A0E-BD59-95766A750A6C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95AC-357D-48FA-AB7B-73D794C89959}" type="datetime1">
              <a:rPr lang="en-US" smtClean="0"/>
              <a:t>8/19/2017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4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795"/>
            <a:ext cx="7772400" cy="3235380"/>
          </a:xfrm>
          <a:ln w="508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GB" sz="4800" b="1" dirty="0"/>
              <a:t>Measured </a:t>
            </a:r>
            <a:r>
              <a:rPr lang="en-GB" sz="4800" b="1" dirty="0" smtClean="0"/>
              <a:t>instability </a:t>
            </a:r>
            <a:r>
              <a:rPr lang="en-GB" sz="4800" b="1" dirty="0"/>
              <a:t>thresholds during ramp </a:t>
            </a:r>
            <a:r>
              <a:rPr lang="en-GB" sz="5400" b="1" dirty="0" smtClean="0"/>
              <a:t/>
            </a:r>
            <a:br>
              <a:rPr lang="en-GB" sz="5400" b="1" dirty="0" smtClean="0"/>
            </a:br>
            <a:r>
              <a:rPr lang="en-GB" sz="2700" b="1" dirty="0" smtClean="0">
                <a:solidFill>
                  <a:schemeClr val="bg1"/>
                </a:solidFill>
              </a:rPr>
              <a:t>s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3100" dirty="0" smtClean="0"/>
              <a:t>17</a:t>
            </a:r>
            <a:r>
              <a:rPr lang="en-GB" sz="3100" baseline="30000" dirty="0" smtClean="0"/>
              <a:t>th</a:t>
            </a:r>
            <a:r>
              <a:rPr lang="en-GB" sz="3100" dirty="0" smtClean="0"/>
              <a:t> of August 2017</a:t>
            </a:r>
            <a:endParaRPr lang="en-US" sz="31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4283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J. Repond</a:t>
            </a:r>
            <a:endParaRPr lang="en-US" sz="2400" i="1" dirty="0" smtClean="0"/>
          </a:p>
        </p:txBody>
      </p:sp>
      <p:sp>
        <p:nvSpPr>
          <p:cNvPr id="5" name="ZoneTexte 4"/>
          <p:cNvSpPr txBox="1"/>
          <p:nvPr/>
        </p:nvSpPr>
        <p:spPr>
          <a:xfrm flipH="1">
            <a:off x="685799" y="5767899"/>
            <a:ext cx="8044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Acknowledgement</a:t>
            </a:r>
            <a:r>
              <a:rPr lang="fr-FR" sz="2400" dirty="0" smtClean="0"/>
              <a:t>: A. Lasheen, E. Shaposhnikova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728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285" y="2651126"/>
            <a:ext cx="3463665" cy="1325563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Instability threshold with 12 bunches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" y="908720"/>
            <a:ext cx="4853257" cy="36382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436" y="908720"/>
            <a:ext cx="4412052" cy="33074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4853" y="4823966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b="1" dirty="0" smtClean="0"/>
              <a:t>Sharp energy threshold with respect to bunch intensity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~6% scatter in bunch length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495" y="6347901"/>
            <a:ext cx="257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T. Argyropoulos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57" y="836712"/>
            <a:ext cx="7105654" cy="532670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Instability threshold with 12 bunches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4495" y="6347901"/>
            <a:ext cx="257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T. Argyropoulos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57" y="836712"/>
            <a:ext cx="7105654" cy="532670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Instability threshold with 12 bunches</a:t>
            </a:r>
            <a:endParaRPr lang="en-US" sz="32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4495" y="6347901"/>
            <a:ext cx="263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Courtesy: T. Argyropoulos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50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fr-CH" sz="3600" b="1" dirty="0" smtClean="0"/>
              <a:t>MD </a:t>
            </a:r>
            <a:r>
              <a:rPr lang="fr-CH" sz="3600" b="1" dirty="0" err="1" smtClean="0"/>
              <a:t>Parameters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17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0936" y="798199"/>
            <a:ext cx="859190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Dedicated</a:t>
            </a:r>
            <a:r>
              <a:rPr lang="fr-CH" sz="2400" dirty="0" smtClean="0"/>
              <a:t> MD: 12th of July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LHC 25ns nominal cycle (Q20)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b="1" dirty="0" smtClean="0"/>
              <a:t>Single RF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Low</a:t>
            </a:r>
            <a:r>
              <a:rPr lang="fr-CH" sz="2400" dirty="0" smtClean="0"/>
              <a:t> </a:t>
            </a:r>
            <a:r>
              <a:rPr lang="fr-CH" sz="2400" dirty="0" err="1" smtClean="0"/>
              <a:t>Level</a:t>
            </a:r>
            <a:r>
              <a:rPr lang="fr-CH" sz="2400" dirty="0" smtClean="0"/>
              <a:t> RF: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Phase </a:t>
            </a:r>
            <a:r>
              <a:rPr lang="fr-CH" sz="2400" dirty="0" err="1" smtClean="0"/>
              <a:t>loop</a:t>
            </a:r>
            <a:r>
              <a:rPr lang="fr-CH" sz="2400" dirty="0" smtClean="0"/>
              <a:t>: 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Longitudinal damper: 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Feedforward</a:t>
            </a:r>
            <a:r>
              <a:rPr lang="fr-CH" sz="2400" dirty="0" smtClean="0"/>
              <a:t>: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b="1" dirty="0" smtClean="0"/>
              <a:t>Feedback: ON/OFF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Blow-up: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Batch: 12/24 </a:t>
            </a:r>
            <a:r>
              <a:rPr lang="fr-CH" sz="2400" dirty="0" err="1" smtClean="0"/>
              <a:t>bunches</a:t>
            </a:r>
            <a:endParaRPr lang="fr-CH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Nominal </a:t>
            </a:r>
            <a:r>
              <a:rPr lang="fr-CH" sz="2400" dirty="0" err="1" smtClean="0"/>
              <a:t>emittance</a:t>
            </a:r>
            <a:r>
              <a:rPr lang="fr-CH" sz="2400" dirty="0" smtClean="0"/>
              <a:t>, </a:t>
            </a:r>
            <a:r>
              <a:rPr lang="fr-CH" sz="2400" dirty="0" err="1" smtClean="0"/>
              <a:t>varying</a:t>
            </a:r>
            <a:r>
              <a:rPr lang="fr-CH" sz="2400" dirty="0" smtClean="0"/>
              <a:t> </a:t>
            </a:r>
            <a:r>
              <a:rPr lang="fr-CH" sz="2400" dirty="0" err="1" smtClean="0"/>
              <a:t>intensity</a:t>
            </a:r>
            <a:endParaRPr lang="fr-CH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Goals: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Instability</a:t>
            </a:r>
            <a:r>
              <a:rPr lang="fr-CH" sz="2400" dirty="0" smtClean="0"/>
              <a:t> </a:t>
            </a:r>
            <a:r>
              <a:rPr lang="fr-CH" sz="2400" dirty="0" err="1" smtClean="0"/>
              <a:t>threshold</a:t>
            </a:r>
            <a:r>
              <a:rPr lang="fr-CH" sz="2400" dirty="0" smtClean="0"/>
              <a:t> in single RF for 12/24 </a:t>
            </a:r>
            <a:r>
              <a:rPr lang="fr-CH" sz="2400" dirty="0" err="1" smtClean="0"/>
              <a:t>bunches</a:t>
            </a:r>
            <a:endParaRPr lang="fr-CH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Instability</a:t>
            </a:r>
            <a:r>
              <a:rPr lang="fr-CH" sz="2400" dirty="0" smtClean="0"/>
              <a:t> </a:t>
            </a:r>
            <a:r>
              <a:rPr lang="fr-CH" sz="2400" dirty="0" err="1" smtClean="0"/>
              <a:t>threshold</a:t>
            </a:r>
            <a:r>
              <a:rPr lang="fr-CH" sz="2400" dirty="0" smtClean="0"/>
              <a:t> in </a:t>
            </a:r>
            <a:r>
              <a:rPr lang="fr-CH" sz="2400" dirty="0" err="1" smtClean="0"/>
              <a:t>function</a:t>
            </a:r>
            <a:r>
              <a:rPr lang="fr-CH" sz="2400" dirty="0" smtClean="0"/>
              <a:t> of </a:t>
            </a:r>
            <a:r>
              <a:rPr lang="fr-CH" sz="2400" dirty="0" err="1" smtClean="0"/>
              <a:t>energy</a:t>
            </a:r>
            <a:endParaRPr lang="fr-CH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 smtClean="0"/>
          </a:p>
        </p:txBody>
      </p:sp>
    </p:spTree>
    <p:extLst>
      <p:ext uri="{BB962C8B-B14F-4D97-AF65-F5344CB8AC3E}">
        <p14:creationId xmlns:p14="http://schemas.microsoft.com/office/powerpoint/2010/main" val="31718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" t="2793" r="2009" b="2133"/>
          <a:stretch/>
        </p:blipFill>
        <p:spPr>
          <a:xfrm>
            <a:off x="80181" y="1342857"/>
            <a:ext cx="5703499" cy="4209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Instability Threshold 12/24 bunches, FB off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17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5177" y="798199"/>
            <a:ext cx="839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err="1" smtClean="0"/>
              <a:t>Instability</a:t>
            </a:r>
            <a:r>
              <a:rPr lang="fr-CH" sz="2000" dirty="0" smtClean="0"/>
              <a:t> </a:t>
            </a:r>
            <a:r>
              <a:rPr lang="fr-CH" sz="2000" dirty="0" err="1" smtClean="0"/>
              <a:t>threshold</a:t>
            </a:r>
            <a:r>
              <a:rPr lang="fr-CH" sz="2000" dirty="0" smtClean="0"/>
              <a:t> minimal at flat top.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2095" y="4238173"/>
            <a:ext cx="5181585" cy="0"/>
          </a:xfrm>
          <a:prstGeom prst="line">
            <a:avLst/>
          </a:prstGeom>
          <a:ln>
            <a:solidFill>
              <a:srgbClr val="0000FF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044169" y="3989058"/>
                <a:ext cx="3037178" cy="262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bSup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∼0.4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600" dirty="0" smtClean="0"/>
                  <a:t>ppb,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∼1.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51</m:t>
                    </m:r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/>
                  <a:t>ns</a:t>
                </a:r>
                <a:endParaRPr lang="en-US" sz="16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169" y="3989058"/>
                <a:ext cx="3037178" cy="262444"/>
              </a:xfrm>
              <a:prstGeom prst="rect">
                <a:avLst/>
              </a:prstGeom>
              <a:blipFill rotWithShape="0">
                <a:blip r:embed="rId4"/>
                <a:stretch>
                  <a:fillRect l="-2204" t="-16279" r="-3206" b="-48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906855" y="3236528"/>
            <a:ext cx="30420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Intensity threshold on flat top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044169" y="4498269"/>
                <a:ext cx="3041538" cy="262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bSup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∼0.3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600" dirty="0" smtClean="0"/>
                  <a:t>ppb,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∼2.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/>
                  <a:t>ns</a:t>
                </a:r>
                <a:endParaRPr lang="en-US" sz="16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169" y="4498269"/>
                <a:ext cx="3041538" cy="262444"/>
              </a:xfrm>
              <a:prstGeom prst="rect">
                <a:avLst/>
              </a:prstGeom>
              <a:blipFill rotWithShape="0">
                <a:blip r:embed="rId5"/>
                <a:stretch>
                  <a:fillRect l="-2204" t="-18605" r="-3206" b="-46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602095" y="4566962"/>
            <a:ext cx="5181585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47143" y="2169714"/>
            <a:ext cx="1124857" cy="2757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8519" y="1857771"/>
            <a:ext cx="1219306" cy="414564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363873" y="1321348"/>
            <a:ext cx="223747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24 bunches more stable during ramp?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8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" t="2334" r="6724" b="2922"/>
          <a:stretch/>
        </p:blipFill>
        <p:spPr>
          <a:xfrm>
            <a:off x="101598" y="1205566"/>
            <a:ext cx="5627518" cy="43797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Instability Threshold 12/24 bunches, FB off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17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5177" y="798199"/>
            <a:ext cx="839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err="1" smtClean="0"/>
              <a:t>Instability</a:t>
            </a:r>
            <a:r>
              <a:rPr lang="fr-CH" sz="2000" dirty="0" smtClean="0"/>
              <a:t> </a:t>
            </a:r>
            <a:r>
              <a:rPr lang="fr-CH" sz="2000" dirty="0" err="1" smtClean="0"/>
              <a:t>threshold</a:t>
            </a:r>
            <a:r>
              <a:rPr lang="fr-CH" sz="2000" dirty="0" smtClean="0"/>
              <a:t> minimal at flat top.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2095" y="4238173"/>
            <a:ext cx="5181585" cy="0"/>
          </a:xfrm>
          <a:prstGeom prst="line">
            <a:avLst/>
          </a:prstGeom>
          <a:ln>
            <a:solidFill>
              <a:srgbClr val="0000FF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06855" y="3236528"/>
            <a:ext cx="30420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Intensity threshold on flat top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02095" y="4566962"/>
            <a:ext cx="5181585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47143" y="2169714"/>
            <a:ext cx="1124857" cy="2757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8519" y="1857771"/>
            <a:ext cx="1219306" cy="414564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363873" y="1321348"/>
            <a:ext cx="223747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24 bunches more stable during ramp?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170666" y="5832046"/>
            <a:ext cx="9485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>
                <a:sym typeface="Wingdings" panose="05000000000000000000" pitchFamily="2" charset="2"/>
              </a:rPr>
              <a:t> Batch of 24b more stable because larger bunch length.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 Bunch length for 12 bunches smaller due to effect of </a:t>
            </a:r>
            <a:r>
              <a:rPr lang="en-US" sz="2400" b="1" dirty="0" smtClean="0">
                <a:sym typeface="Wingdings" panose="05000000000000000000" pitchFamily="2" charset="2"/>
              </a:rPr>
              <a:t>phase loop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22553" y="884793"/>
            <a:ext cx="1990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Average bunch length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044169" y="3989058"/>
                <a:ext cx="3037178" cy="262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bSup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∼0.4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600" dirty="0" smtClean="0"/>
                  <a:t>ppb,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∼1.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51</m:t>
                    </m:r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/>
                  <a:t>ns</a:t>
                </a:r>
                <a:endParaRPr lang="en-US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169" y="3989058"/>
                <a:ext cx="3037178" cy="262444"/>
              </a:xfrm>
              <a:prstGeom prst="rect">
                <a:avLst/>
              </a:prstGeom>
              <a:blipFill rotWithShape="0">
                <a:blip r:embed="rId5"/>
                <a:stretch>
                  <a:fillRect l="-2204" t="-16279" r="-3206" b="-48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044169" y="4498269"/>
                <a:ext cx="3041538" cy="262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bSup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∼0.3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600" dirty="0" smtClean="0"/>
                  <a:t>ppb,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∼2.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/>
                  <a:t>ns</a:t>
                </a:r>
                <a:endParaRPr lang="en-US" sz="16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169" y="4498269"/>
                <a:ext cx="3041538" cy="262444"/>
              </a:xfrm>
              <a:prstGeom prst="rect">
                <a:avLst/>
              </a:prstGeom>
              <a:blipFill rotWithShape="0">
                <a:blip r:embed="rId6"/>
                <a:stretch>
                  <a:fillRect l="-2204" t="-18605" r="-3206" b="-46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70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1866" y="997614"/>
            <a:ext cx="8374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b="1" dirty="0" smtClean="0"/>
              <a:t>Observation: </a:t>
            </a:r>
            <a:r>
              <a:rPr lang="fr-CH" sz="2000" dirty="0" err="1" smtClean="0"/>
              <a:t>Instability</a:t>
            </a:r>
            <a:r>
              <a:rPr lang="fr-CH" sz="2000" dirty="0" smtClean="0"/>
              <a:t> </a:t>
            </a:r>
            <a:r>
              <a:rPr lang="fr-CH" sz="2000" dirty="0" err="1" smtClean="0"/>
              <a:t>threshold</a:t>
            </a:r>
            <a:r>
              <a:rPr lang="fr-CH" sz="2000" dirty="0" smtClean="0"/>
              <a:t> </a:t>
            </a:r>
            <a:r>
              <a:rPr lang="fr-CH" sz="2000" dirty="0" err="1" smtClean="0"/>
              <a:t>higher</a:t>
            </a:r>
            <a:r>
              <a:rPr lang="fr-CH" sz="2000" dirty="0" smtClean="0"/>
              <a:t> </a:t>
            </a:r>
            <a:r>
              <a:rPr lang="fr-CH" sz="2000" dirty="0" err="1" smtClean="0"/>
              <a:t>with</a:t>
            </a:r>
            <a:r>
              <a:rPr lang="fr-CH" sz="2000" dirty="0" smtClean="0"/>
              <a:t> feedback on.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52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Effect of feedback – 24 bunches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14400" y="731520"/>
            <a:ext cx="73152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8" t="8632" r="11360" b="995"/>
          <a:stretch/>
        </p:blipFill>
        <p:spPr>
          <a:xfrm>
            <a:off x="66072" y="1397724"/>
            <a:ext cx="5876599" cy="469250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83431" y="5234454"/>
            <a:ext cx="5098788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3431" y="4524154"/>
            <a:ext cx="5098788" cy="0"/>
          </a:xfrm>
          <a:prstGeom prst="line">
            <a:avLst/>
          </a:prstGeom>
          <a:ln>
            <a:solidFill>
              <a:srgbClr val="0000FF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971015" y="5104867"/>
                <a:ext cx="3172985" cy="257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𝑁𝑜𝐹𝐵</m:t>
                        </m:r>
                      </m:sup>
                    </m:sSubSup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∼0.3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600" dirty="0" smtClean="0"/>
                  <a:t>ppb,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∼2.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18 </m:t>
                    </m:r>
                  </m:oMath>
                </a14:m>
                <a:r>
                  <a:rPr lang="en-US" sz="1600" dirty="0" smtClean="0"/>
                  <a:t>ns</a:t>
                </a:r>
                <a:endParaRPr lang="en-US" sz="16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015" y="5104867"/>
                <a:ext cx="3172985" cy="257443"/>
              </a:xfrm>
              <a:prstGeom prst="rect">
                <a:avLst/>
              </a:prstGeom>
              <a:blipFill rotWithShape="0">
                <a:blip r:embed="rId4"/>
                <a:stretch>
                  <a:fillRect l="-2111" t="-18605" r="-2879" b="-46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971015" y="4387083"/>
                <a:ext cx="2962991" cy="256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𝐹𝐵</m:t>
                        </m:r>
                      </m:sup>
                    </m:sSubSup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∼0.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42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600" dirty="0" smtClean="0"/>
                  <a:t>ppb,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∼2.2</m:t>
                    </m:r>
                  </m:oMath>
                </a14:m>
                <a:r>
                  <a:rPr lang="en-US" sz="1600" dirty="0" smtClean="0"/>
                  <a:t>0 ns</a:t>
                </a:r>
                <a:endParaRPr lang="en-US" sz="16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015" y="4387083"/>
                <a:ext cx="2962991" cy="256160"/>
              </a:xfrm>
              <a:prstGeom prst="rect">
                <a:avLst/>
              </a:prstGeom>
              <a:blipFill rotWithShape="0">
                <a:blip r:embed="rId5"/>
                <a:stretch>
                  <a:fillRect l="-2259" t="-21429" r="-3080" b="-4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80026" y="6156475"/>
            <a:ext cx="8374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200 MHz impedance dominates during acceleration? </a:t>
            </a:r>
            <a:r>
              <a:rPr lang="en-US" sz="2000" b="1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ym typeface="Wingdings" panose="05000000000000000000" pitchFamily="2" charset="2"/>
              </a:rPr>
              <a:t>Ongoing simulations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79893" y="3556127"/>
            <a:ext cx="30420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Intensity threshold on flat top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7866" y="1494540"/>
            <a:ext cx="1990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Average bunch length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146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" t="2878" r="5588" b="2522"/>
          <a:stretch/>
        </p:blipFill>
        <p:spPr>
          <a:xfrm>
            <a:off x="116131" y="1561902"/>
            <a:ext cx="5803641" cy="44222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52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Effect of feedback – </a:t>
            </a:r>
            <a:r>
              <a:rPr lang="en-US" b="1" dirty="0" smtClean="0"/>
              <a:t>12 </a:t>
            </a:r>
            <a:r>
              <a:rPr lang="en-US" b="1" dirty="0"/>
              <a:t>bunches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731520"/>
            <a:ext cx="73152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5415" y="998520"/>
            <a:ext cx="8445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b="1" dirty="0" smtClean="0"/>
              <a:t>Observation: </a:t>
            </a:r>
            <a:r>
              <a:rPr lang="fr-CH" sz="2000" dirty="0" err="1" smtClean="0"/>
              <a:t>Like</a:t>
            </a:r>
            <a:r>
              <a:rPr lang="fr-CH" sz="2000" dirty="0"/>
              <a:t> </a:t>
            </a:r>
            <a:r>
              <a:rPr lang="fr-CH" sz="2000" dirty="0" err="1" smtClean="0"/>
              <a:t>with</a:t>
            </a:r>
            <a:r>
              <a:rPr lang="fr-CH" sz="2000" dirty="0" smtClean="0"/>
              <a:t> 24 </a:t>
            </a:r>
            <a:r>
              <a:rPr lang="fr-CH" sz="2000" dirty="0" err="1" smtClean="0"/>
              <a:t>bunches</a:t>
            </a:r>
            <a:r>
              <a:rPr lang="fr-CH" sz="2000" dirty="0" smtClean="0"/>
              <a:t>, </a:t>
            </a:r>
            <a:r>
              <a:rPr lang="fr-CH" sz="2000" dirty="0" err="1" smtClean="0"/>
              <a:t>higher</a:t>
            </a:r>
            <a:r>
              <a:rPr lang="fr-CH" sz="2000" dirty="0" smtClean="0"/>
              <a:t> </a:t>
            </a:r>
            <a:r>
              <a:rPr lang="fr-CH" sz="2000" dirty="0" err="1" smtClean="0"/>
              <a:t>instability</a:t>
            </a:r>
            <a:r>
              <a:rPr lang="fr-CH" sz="2000" dirty="0" smtClean="0"/>
              <a:t> </a:t>
            </a:r>
            <a:r>
              <a:rPr lang="fr-CH" sz="2000" dirty="0" err="1" smtClean="0"/>
              <a:t>threshold</a:t>
            </a:r>
            <a:r>
              <a:rPr lang="fr-CH" sz="2000" dirty="0" smtClean="0"/>
              <a:t> </a:t>
            </a:r>
            <a:r>
              <a:rPr lang="fr-CH" sz="2000" dirty="0" err="1" smtClean="0"/>
              <a:t>with</a:t>
            </a:r>
            <a:r>
              <a:rPr lang="fr-CH" sz="2000" dirty="0" smtClean="0"/>
              <a:t> feedback on.</a:t>
            </a:r>
          </a:p>
          <a:p>
            <a:endParaRPr lang="fr-CH" sz="2000" dirty="0" smtClean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415" y="5978141"/>
            <a:ext cx="8357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err="1" smtClean="0"/>
              <a:t>Measurements</a:t>
            </a:r>
            <a:r>
              <a:rPr lang="fr-CH" sz="2000" dirty="0" smtClean="0"/>
              <a:t> </a:t>
            </a:r>
            <a:r>
              <a:rPr lang="fr-CH" sz="2000" dirty="0" err="1" smtClean="0"/>
              <a:t>with</a:t>
            </a:r>
            <a:r>
              <a:rPr lang="fr-CH" sz="2000" dirty="0" smtClean="0"/>
              <a:t> FB on: </a:t>
            </a:r>
            <a:r>
              <a:rPr lang="fr-CH" sz="2000" b="1" dirty="0" err="1" smtClean="0"/>
              <a:t>sharp</a:t>
            </a:r>
            <a:r>
              <a:rPr lang="fr-CH" sz="2000" b="1" dirty="0" smtClean="0"/>
              <a:t> </a:t>
            </a:r>
            <a:r>
              <a:rPr lang="fr-CH" sz="2000" b="1" dirty="0" err="1" smtClean="0"/>
              <a:t>energy</a:t>
            </a:r>
            <a:r>
              <a:rPr lang="fr-CH" sz="2000" b="1" dirty="0" smtClean="0"/>
              <a:t> </a:t>
            </a:r>
            <a:r>
              <a:rPr lang="fr-CH" sz="2000" b="1" dirty="0" err="1" smtClean="0"/>
              <a:t>threshold</a:t>
            </a:r>
            <a:r>
              <a:rPr lang="fr-CH" sz="2000" b="1" dirty="0" smtClean="0"/>
              <a:t> </a:t>
            </a:r>
            <a:r>
              <a:rPr lang="fr-CH" sz="2000" dirty="0" smtClean="0"/>
              <a:t>w.r.t. </a:t>
            </a:r>
            <a:r>
              <a:rPr lang="fr-CH" sz="2000" dirty="0" err="1" smtClean="0"/>
              <a:t>intensity</a:t>
            </a:r>
            <a:r>
              <a:rPr lang="fr-CH" sz="2000" dirty="0" smtClean="0"/>
              <a:t>.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fr-CH" sz="2000" dirty="0" err="1" smtClean="0">
                <a:sym typeface="Wingdings" panose="05000000000000000000" pitchFamily="2" charset="2"/>
              </a:rPr>
              <a:t>Similar</a:t>
            </a:r>
            <a:r>
              <a:rPr lang="fr-CH" sz="2000" dirty="0" smtClean="0">
                <a:sym typeface="Wingdings" panose="05000000000000000000" pitchFamily="2" charset="2"/>
              </a:rPr>
              <a:t> to T. Argyropoulos </a:t>
            </a:r>
            <a:r>
              <a:rPr lang="fr-CH" sz="2000" dirty="0" err="1" smtClean="0">
                <a:sym typeface="Wingdings" panose="05000000000000000000" pitchFamily="2" charset="2"/>
              </a:rPr>
              <a:t>measurements</a:t>
            </a:r>
            <a:r>
              <a:rPr lang="fr-CH" sz="2000" dirty="0" smtClean="0">
                <a:sym typeface="Wingdings" panose="05000000000000000000" pitchFamily="2" charset="2"/>
              </a:rPr>
              <a:t>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33611" y="4146912"/>
            <a:ext cx="5286161" cy="0"/>
          </a:xfrm>
          <a:prstGeom prst="line">
            <a:avLst/>
          </a:prstGeom>
          <a:ln>
            <a:solidFill>
              <a:srgbClr val="0000FF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972412" y="3981878"/>
                <a:ext cx="3172985" cy="257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𝑁𝑜𝐹𝐵</m:t>
                        </m:r>
                      </m:sup>
                    </m:sSubSup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∼0.4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600" dirty="0" smtClean="0"/>
                  <a:t>ppb,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∼1.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51 </m:t>
                    </m:r>
                  </m:oMath>
                </a14:m>
                <a:r>
                  <a:rPr lang="en-US" sz="1600" dirty="0" smtClean="0"/>
                  <a:t>ns</a:t>
                </a:r>
                <a:endParaRPr lang="en-US" sz="16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412" y="3981878"/>
                <a:ext cx="3172985" cy="257443"/>
              </a:xfrm>
              <a:prstGeom prst="rect">
                <a:avLst/>
              </a:prstGeom>
              <a:blipFill rotWithShape="0">
                <a:blip r:embed="rId4"/>
                <a:stretch>
                  <a:fillRect l="-2308" t="-19048" r="-288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670934" y="3094051"/>
            <a:ext cx="5248838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001806" y="2956506"/>
                <a:ext cx="2884444" cy="2561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𝐹𝐵</m:t>
                        </m:r>
                      </m:sup>
                    </m:sSubSup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∼075×</m:t>
                    </m:r>
                    <m:sSup>
                      <m:sSupPr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1600" dirty="0" smtClean="0"/>
                  <a:t>ppb,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CH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CH" sz="16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∼1.4</m:t>
                    </m:r>
                    <m:r>
                      <a:rPr lang="fr-CH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600" dirty="0" smtClean="0"/>
                  <a:t>ns</a:t>
                </a:r>
                <a:endParaRPr lang="en-US" sz="16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806" y="2956506"/>
                <a:ext cx="2884444" cy="256160"/>
              </a:xfrm>
              <a:prstGeom prst="rect">
                <a:avLst/>
              </a:prstGeom>
              <a:blipFill rotWithShape="0">
                <a:blip r:embed="rId5"/>
                <a:stretch>
                  <a:fillRect l="-2537" t="-21429" r="-3171" b="-4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753456" y="5093974"/>
            <a:ext cx="264496" cy="2947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61689" y="5093974"/>
            <a:ext cx="264496" cy="2947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69926" y="2274689"/>
            <a:ext cx="30420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Intensity threshold on flat top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50309" y="1500732"/>
            <a:ext cx="1990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Average bunch length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493818" y="5191676"/>
            <a:ext cx="524134" cy="264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52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Conclusion and future work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731520"/>
            <a:ext cx="7315200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8433" y="1062930"/>
            <a:ext cx="83571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CH" sz="2400" dirty="0" err="1" smtClean="0"/>
              <a:t>Effect</a:t>
            </a:r>
            <a:r>
              <a:rPr lang="fr-CH" sz="2400" dirty="0" smtClean="0"/>
              <a:t> of phase </a:t>
            </a:r>
            <a:r>
              <a:rPr lang="fr-CH" sz="2400" dirty="0" err="1" smtClean="0"/>
              <a:t>loop</a:t>
            </a:r>
            <a:r>
              <a:rPr lang="fr-CH" sz="2400" dirty="0" smtClean="0"/>
              <a:t> non-</a:t>
            </a:r>
            <a:r>
              <a:rPr lang="fr-CH" sz="2400" dirty="0" err="1" smtClean="0"/>
              <a:t>negligeable</a:t>
            </a:r>
            <a:r>
              <a:rPr lang="fr-CH" sz="2400" dirty="0" smtClean="0"/>
              <a:t>.</a:t>
            </a:r>
            <a:endParaRPr lang="fr-CH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Bunches</a:t>
            </a:r>
            <a:r>
              <a:rPr lang="fr-CH" sz="2400" dirty="0" smtClean="0"/>
              <a:t> </a:t>
            </a:r>
            <a:r>
              <a:rPr lang="fr-CH" sz="2400" dirty="0" err="1" smtClean="0"/>
              <a:t>smaller</a:t>
            </a:r>
            <a:r>
              <a:rPr lang="fr-CH" sz="2400" dirty="0" smtClean="0"/>
              <a:t> for a batch of 12 </a:t>
            </a:r>
            <a:r>
              <a:rPr lang="fr-CH" sz="2400" dirty="0" err="1" smtClean="0"/>
              <a:t>bunches</a:t>
            </a:r>
            <a:r>
              <a:rPr lang="fr-CH" sz="2400" dirty="0" smtClean="0"/>
              <a:t>.</a:t>
            </a:r>
            <a:endParaRPr lang="fr-CH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Instability</a:t>
            </a:r>
            <a:r>
              <a:rPr lang="fr-CH" sz="2400" dirty="0" smtClean="0"/>
              <a:t> </a:t>
            </a:r>
            <a:r>
              <a:rPr lang="fr-CH" sz="2400" dirty="0" err="1" smtClean="0"/>
              <a:t>threshold</a:t>
            </a:r>
            <a:r>
              <a:rPr lang="fr-CH" sz="2400" dirty="0" smtClean="0"/>
              <a:t> </a:t>
            </a:r>
            <a:r>
              <a:rPr lang="fr-CH" sz="2400" dirty="0" err="1" smtClean="0"/>
              <a:t>higher</a:t>
            </a:r>
            <a:r>
              <a:rPr lang="fr-CH" sz="2400" dirty="0" smtClean="0"/>
              <a:t> for 24 </a:t>
            </a:r>
            <a:r>
              <a:rPr lang="fr-CH" sz="2400" dirty="0" err="1" smtClean="0"/>
              <a:t>bunches</a:t>
            </a:r>
            <a:r>
              <a:rPr lang="fr-CH" sz="2400" dirty="0" smtClean="0"/>
              <a:t>.</a:t>
            </a:r>
          </a:p>
          <a:p>
            <a:pPr lvl="1"/>
            <a:endParaRPr lang="fr-CH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H" sz="2400" dirty="0" err="1" smtClean="0"/>
              <a:t>Instability</a:t>
            </a:r>
            <a:r>
              <a:rPr lang="fr-CH" sz="2400" dirty="0" smtClean="0"/>
              <a:t> </a:t>
            </a:r>
            <a:r>
              <a:rPr lang="fr-CH" sz="2400" dirty="0" err="1" smtClean="0"/>
              <a:t>threshold</a:t>
            </a:r>
            <a:r>
              <a:rPr lang="fr-CH" sz="2400" dirty="0" smtClean="0"/>
              <a:t> </a:t>
            </a:r>
            <a:r>
              <a:rPr lang="fr-CH" sz="2400" dirty="0" err="1" smtClean="0"/>
              <a:t>higher</a:t>
            </a:r>
            <a:r>
              <a:rPr lang="fr-CH" sz="2400" dirty="0" smtClean="0"/>
              <a:t> </a:t>
            </a:r>
            <a:r>
              <a:rPr lang="fr-CH" sz="2400" dirty="0" err="1" smtClean="0"/>
              <a:t>during</a:t>
            </a:r>
            <a:r>
              <a:rPr lang="fr-CH" sz="2400" dirty="0" smtClean="0"/>
              <a:t> </a:t>
            </a:r>
            <a:r>
              <a:rPr lang="fr-CH" sz="2400" dirty="0" err="1" smtClean="0"/>
              <a:t>acceleration</a:t>
            </a:r>
            <a:r>
              <a:rPr lang="fr-CH" sz="2400" dirty="0" smtClean="0"/>
              <a:t> </a:t>
            </a:r>
            <a:r>
              <a:rPr lang="fr-CH" sz="2400" dirty="0" err="1" smtClean="0"/>
              <a:t>with</a:t>
            </a:r>
            <a:r>
              <a:rPr lang="fr-CH" sz="2400" dirty="0" smtClean="0"/>
              <a:t> feedback on.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fr-CH" sz="2400" dirty="0" smtClean="0">
                <a:sym typeface="Wingdings" panose="05000000000000000000" pitchFamily="2" charset="2"/>
              </a:rPr>
              <a:t>200 MHz </a:t>
            </a:r>
            <a:r>
              <a:rPr lang="fr-CH" sz="2400" dirty="0" err="1" smtClean="0">
                <a:sym typeface="Wingdings" panose="05000000000000000000" pitchFamily="2" charset="2"/>
              </a:rPr>
              <a:t>impedance</a:t>
            </a:r>
            <a:r>
              <a:rPr lang="fr-CH" sz="2400" dirty="0" smtClean="0">
                <a:sym typeface="Wingdings" panose="05000000000000000000" pitchFamily="2" charset="2"/>
              </a:rPr>
              <a:t> </a:t>
            </a:r>
            <a:r>
              <a:rPr lang="fr-CH" sz="2400" dirty="0" err="1" smtClean="0">
                <a:sym typeface="Wingdings" panose="05000000000000000000" pitchFamily="2" charset="2"/>
              </a:rPr>
              <a:t>seems</a:t>
            </a:r>
            <a:r>
              <a:rPr lang="fr-CH" sz="2400" dirty="0" smtClean="0">
                <a:sym typeface="Wingdings" panose="05000000000000000000" pitchFamily="2" charset="2"/>
              </a:rPr>
              <a:t> to </a:t>
            </a:r>
            <a:r>
              <a:rPr lang="fr-CH" sz="2400" dirty="0" err="1" smtClean="0">
                <a:sym typeface="Wingdings" panose="05000000000000000000" pitchFamily="2" charset="2"/>
              </a:rPr>
              <a:t>dominates</a:t>
            </a:r>
            <a:r>
              <a:rPr lang="fr-CH" sz="2400" dirty="0" smtClean="0">
                <a:sym typeface="Wingdings" panose="05000000000000000000" pitchFamily="2" charset="2"/>
              </a:rPr>
              <a:t> </a:t>
            </a:r>
            <a:r>
              <a:rPr lang="fr-CH" sz="2400" dirty="0" err="1" smtClean="0">
                <a:sym typeface="Wingdings" panose="05000000000000000000" pitchFamily="2" charset="2"/>
              </a:rPr>
              <a:t>during</a:t>
            </a:r>
            <a:r>
              <a:rPr lang="fr-CH" sz="2400" dirty="0" smtClean="0">
                <a:sym typeface="Wingdings" panose="05000000000000000000" pitchFamily="2" charset="2"/>
              </a:rPr>
              <a:t> </a:t>
            </a:r>
            <a:r>
              <a:rPr lang="fr-CH" sz="2400" dirty="0" err="1" smtClean="0">
                <a:sym typeface="Wingdings" panose="05000000000000000000" pitchFamily="2" charset="2"/>
              </a:rPr>
              <a:t>ramp</a:t>
            </a:r>
            <a:r>
              <a:rPr lang="fr-CH" sz="2400" dirty="0" smtClean="0">
                <a:sym typeface="Wingdings" panose="05000000000000000000" pitchFamily="2" charset="2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fr-CH" sz="2400" dirty="0" err="1" smtClean="0">
                <a:sym typeface="Wingdings" panose="05000000000000000000" pitchFamily="2" charset="2"/>
              </a:rPr>
              <a:t>Ongoing</a:t>
            </a:r>
            <a:r>
              <a:rPr lang="fr-CH" sz="2400" dirty="0" smtClean="0">
                <a:sym typeface="Wingdings" panose="05000000000000000000" pitchFamily="2" charset="2"/>
              </a:rPr>
              <a:t> simulations to </a:t>
            </a:r>
            <a:r>
              <a:rPr lang="fr-CH" sz="2400" dirty="0" err="1" smtClean="0">
                <a:sym typeface="Wingdings" panose="05000000000000000000" pitchFamily="2" charset="2"/>
              </a:rPr>
              <a:t>confirm</a:t>
            </a:r>
            <a:r>
              <a:rPr lang="fr-CH" sz="2400" dirty="0" smtClean="0">
                <a:sym typeface="Wingdings" panose="05000000000000000000" pitchFamily="2" charset="2"/>
              </a:rPr>
              <a:t> </a:t>
            </a:r>
            <a:r>
              <a:rPr lang="fr-CH" sz="2400" dirty="0" err="1" smtClean="0">
                <a:sym typeface="Wingdings" panose="05000000000000000000" pitchFamily="2" charset="2"/>
              </a:rPr>
              <a:t>this</a:t>
            </a:r>
            <a:r>
              <a:rPr lang="fr-CH" sz="2400" dirty="0" smtClean="0">
                <a:sym typeface="Wingdings" panose="05000000000000000000" pitchFamily="2" charset="2"/>
              </a:rPr>
              <a:t> </a:t>
            </a:r>
            <a:r>
              <a:rPr lang="fr-CH" sz="2400" dirty="0" err="1" smtClean="0">
                <a:sym typeface="Wingdings" panose="05000000000000000000" pitchFamily="2" charset="2"/>
              </a:rPr>
              <a:t>hypothesis</a:t>
            </a:r>
            <a:r>
              <a:rPr lang="fr-CH" sz="2400" dirty="0" smtClean="0">
                <a:sym typeface="Wingdings" panose="05000000000000000000" pitchFamily="2" charset="2"/>
              </a:rPr>
              <a:t>.</a:t>
            </a:r>
          </a:p>
          <a:p>
            <a:pPr lvl="1"/>
            <a:endParaRPr lang="fr-CH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H" sz="2400" dirty="0" err="1" smtClean="0"/>
              <a:t>Dedicated</a:t>
            </a:r>
            <a:r>
              <a:rPr lang="fr-CH" sz="2400" dirty="0" smtClean="0"/>
              <a:t> MD </a:t>
            </a:r>
            <a:r>
              <a:rPr lang="fr-CH" sz="2400" dirty="0" err="1" smtClean="0"/>
              <a:t>next</a:t>
            </a:r>
            <a:r>
              <a:rPr lang="fr-CH" sz="2400" dirty="0" smtClean="0"/>
              <a:t> </a:t>
            </a:r>
            <a:r>
              <a:rPr lang="fr-CH" sz="2400" dirty="0" err="1" smtClean="0"/>
              <a:t>week</a:t>
            </a:r>
            <a:r>
              <a:rPr lang="fr-CH" sz="24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err="1" smtClean="0"/>
              <a:t>Reproduce</a:t>
            </a:r>
            <a:r>
              <a:rPr lang="fr-CH" sz="2400" dirty="0" smtClean="0"/>
              <a:t> 12 </a:t>
            </a:r>
            <a:r>
              <a:rPr lang="fr-CH" sz="2400" dirty="0" err="1" smtClean="0"/>
              <a:t>bunches</a:t>
            </a:r>
            <a:r>
              <a:rPr lang="fr-CH" sz="2400" dirty="0" smtClean="0"/>
              <a:t>, feedback 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H" sz="2400" dirty="0" smtClean="0"/>
              <a:t>36 </a:t>
            </a:r>
            <a:r>
              <a:rPr lang="fr-CH" sz="2400" dirty="0" err="1" smtClean="0"/>
              <a:t>bunches</a:t>
            </a:r>
            <a:r>
              <a:rPr lang="fr-CH" sz="2400" dirty="0" smtClean="0"/>
              <a:t> </a:t>
            </a:r>
            <a:r>
              <a:rPr lang="fr-CH" sz="2400" dirty="0" err="1" smtClean="0"/>
              <a:t>instability</a:t>
            </a:r>
            <a:r>
              <a:rPr lang="fr-CH" sz="2400" dirty="0" smtClean="0"/>
              <a:t> </a:t>
            </a:r>
            <a:r>
              <a:rPr lang="fr-CH" sz="2400" dirty="0" err="1" smtClean="0"/>
              <a:t>threshold</a:t>
            </a:r>
            <a:r>
              <a:rPr lang="fr-CH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35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583685" y="2096220"/>
            <a:ext cx="8129644" cy="23922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5706" y="1026494"/>
            <a:ext cx="7545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Thank you for your attention.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650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43919</TotalTime>
  <Words>363</Words>
  <Application>Microsoft Office PowerPoint</Application>
  <PresentationFormat>On-screen Show (4:3)</PresentationFormat>
  <Paragraphs>71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Office Theme</vt:lpstr>
      <vt:lpstr>Measured instability thresholds during ramp  s 17th of August 2017</vt:lpstr>
      <vt:lpstr>Instability threshold with 12 bunches</vt:lpstr>
      <vt:lpstr>MD Parameters</vt:lpstr>
      <vt:lpstr>Instability Threshold 12/24 bunches, FB off</vt:lpstr>
      <vt:lpstr>Instability Threshold 12/24 bunches, FB off</vt:lpstr>
      <vt:lpstr>Effect of feedback – 24 bunches</vt:lpstr>
      <vt:lpstr>Effect of feedback – 12 bunches</vt:lpstr>
      <vt:lpstr>Conclusion and future work</vt:lpstr>
      <vt:lpstr>PowerPoint Presentation</vt:lpstr>
      <vt:lpstr>Backup slides</vt:lpstr>
      <vt:lpstr>Instability threshold with 12 bunches</vt:lpstr>
      <vt:lpstr>Instability threshold with 12 bunches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 effects in the longitudinal plane</dc:title>
  <dc:creator>Joël Repond</dc:creator>
  <cp:lastModifiedBy>Joel Repond</cp:lastModifiedBy>
  <cp:revision>3507</cp:revision>
  <cp:lastPrinted>2015-09-17T13:23:21Z</cp:lastPrinted>
  <dcterms:created xsi:type="dcterms:W3CDTF">2014-07-23T07:54:45Z</dcterms:created>
  <dcterms:modified xsi:type="dcterms:W3CDTF">2017-08-19T15:58:27Z</dcterms:modified>
</cp:coreProperties>
</file>