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68" r:id="rId3"/>
    <p:sldId id="261" r:id="rId4"/>
    <p:sldId id="263" r:id="rId5"/>
    <p:sldId id="262" r:id="rId6"/>
    <p:sldId id="259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capture loss studies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11/16/17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3922385"/>
            <a:ext cx="2743200" cy="31474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M. Schwarz</a:t>
            </a:r>
            <a:endParaRPr lang="en-GB" sz="190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5135372"/>
            <a:ext cx="6843010" cy="943139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Acknowledgements:</a:t>
            </a:r>
          </a:p>
          <a:p>
            <a:r>
              <a:rPr lang="en-US" sz="1900" dirty="0" smtClean="0"/>
              <a:t>J</a:t>
            </a:r>
            <a:r>
              <a:rPr lang="en-US" sz="1900" dirty="0" smtClean="0"/>
              <a:t>. </a:t>
            </a:r>
            <a:r>
              <a:rPr lang="en-US" sz="1900" dirty="0" err="1" smtClean="0"/>
              <a:t>Repond</a:t>
            </a:r>
            <a:r>
              <a:rPr lang="en-US" sz="1900" dirty="0" smtClean="0"/>
              <a:t>, P. Kramer, </a:t>
            </a:r>
            <a:r>
              <a:rPr lang="en-US" sz="1900" dirty="0"/>
              <a:t>A. Lasheen</a:t>
            </a:r>
            <a:r>
              <a:rPr lang="en-US" sz="1900" dirty="0" smtClean="0"/>
              <a:t>, E</a:t>
            </a:r>
            <a:r>
              <a:rPr lang="en-US" sz="1900" dirty="0" smtClean="0"/>
              <a:t>. </a:t>
            </a:r>
            <a:r>
              <a:rPr lang="en-US" sz="1900" dirty="0" err="1" smtClean="0"/>
              <a:t>Shaposhnikova</a:t>
            </a:r>
            <a:r>
              <a:rPr lang="en-US" sz="1900" dirty="0" smtClean="0"/>
              <a:t>,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H. Bartosik, T. </a:t>
            </a:r>
            <a:r>
              <a:rPr lang="en-US" sz="1900" dirty="0" err="1" smtClean="0"/>
              <a:t>Bohl</a:t>
            </a:r>
            <a:r>
              <a:rPr lang="en-US" sz="1900" dirty="0" smtClean="0"/>
              <a:t>, G. </a:t>
            </a:r>
            <a:r>
              <a:rPr lang="en-US" sz="1900" dirty="0" err="1" smtClean="0"/>
              <a:t>Papotti</a:t>
            </a:r>
            <a:r>
              <a:rPr lang="en-US" sz="1900" dirty="0" smtClean="0"/>
              <a:t>, SPS &amp; PS operator team</a:t>
            </a:r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1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Loss patterns, summary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514350"/>
            <a:ext cx="2998034" cy="22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4" y="464697"/>
            <a:ext cx="2998033" cy="2248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1" y="517162"/>
            <a:ext cx="2998033" cy="2248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" y="2670121"/>
            <a:ext cx="2999233" cy="2249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8" y="2670122"/>
            <a:ext cx="2999233" cy="2249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01" y="2670121"/>
            <a:ext cx="2999233" cy="2249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612"/>
            <a:ext cx="2999233" cy="2249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8" y="4785612"/>
            <a:ext cx="2999233" cy="2249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95" y="4785612"/>
            <a:ext cx="2999233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5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75" y="1331102"/>
            <a:ext cx="4283202" cy="318563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513843"/>
            <a:ext cx="8226854" cy="1030974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First results of post-acceleration and shaving in the PS show no capture losses in the SPS </a:t>
            </a:r>
            <a:br>
              <a:rPr lang="en-US" dirty="0" smtClean="0"/>
            </a:br>
            <a:r>
              <a:rPr lang="en-US" dirty="0" smtClean="0"/>
              <a:t>(at the cost of low intensity)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Flat-bottom losses from momentum aperture limitations reduced in BCMS Q22 compared to Q20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Bunches coming from PS change with intensity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 &amp; next steps</a:t>
            </a:r>
            <a:endParaRPr lang="en-GB" sz="3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8573" y="3990728"/>
            <a:ext cx="8226854" cy="1765492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Further data analysis for intensity and voltage scan:</a:t>
            </a:r>
          </a:p>
          <a:p>
            <a:pPr marL="1076706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Analyze data with Feedforward on</a:t>
            </a:r>
          </a:p>
          <a:p>
            <a:pPr marL="1076706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Obtain capture losses from bunch intensity in the first 10ms</a:t>
            </a:r>
          </a:p>
          <a:p>
            <a:pPr marL="1076706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Analyze data of measured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Simulations: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Started </a:t>
            </a:r>
            <a:r>
              <a:rPr lang="en-US" dirty="0" err="1" smtClean="0"/>
              <a:t>BLonD</a:t>
            </a:r>
            <a:r>
              <a:rPr lang="en-US" dirty="0" smtClean="0"/>
              <a:t> simulations with 72 bunches with halo from PS and ‘impedance reduction’ version of feedback system; but results don’t make sense yet…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8573" y="617844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19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Appendix</a:t>
            </a:r>
            <a:endParaRPr lang="en-GB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91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1"/>
            <a:ext cx="3784845" cy="27913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3353" y="655837"/>
            <a:ext cx="891915" cy="292274"/>
          </a:xfrm>
        </p:spPr>
        <p:txBody>
          <a:bodyPr/>
          <a:lstStyle/>
          <a:p>
            <a:r>
              <a:rPr lang="en-US" b="1" dirty="0" smtClean="0"/>
              <a:t>Raw data</a:t>
            </a:r>
            <a:endParaRPr lang="en-GB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Profile analysis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56" y="457202"/>
            <a:ext cx="3784844" cy="2791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1" y="3953062"/>
            <a:ext cx="3784844" cy="2791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56" y="3952625"/>
            <a:ext cx="3784844" cy="276766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68286" y="1394606"/>
            <a:ext cx="1490870" cy="36725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88917" y="556054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transfer-</a:t>
            </a:r>
          </a:p>
          <a:p>
            <a:r>
              <a:rPr lang="en-US" dirty="0" smtClean="0"/>
              <a:t>function </a:t>
            </a:r>
          </a:p>
          <a:p>
            <a:r>
              <a:rPr lang="en-US" dirty="0" smtClean="0"/>
              <a:t>correction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966085" y="2608289"/>
            <a:ext cx="179882" cy="974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74374" y="2705725"/>
            <a:ext cx="212360" cy="899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3861" y="2567225"/>
            <a:ext cx="1752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Ignore boundary points</a:t>
            </a:r>
            <a:endParaRPr lang="en-GB" sz="1200" dirty="0"/>
          </a:p>
        </p:txBody>
      </p:sp>
      <p:sp>
        <p:nvSpPr>
          <p:cNvPr id="17" name="Right Arrow 16"/>
          <p:cNvSpPr/>
          <p:nvPr/>
        </p:nvSpPr>
        <p:spPr>
          <a:xfrm rot="8876111">
            <a:off x="3750727" y="3092832"/>
            <a:ext cx="2085681" cy="36725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279163" y="316271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baseline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>
            <a:off x="4135524" y="5025015"/>
            <a:ext cx="1223632" cy="36725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58222" y="4378684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</a:t>
            </a:r>
          </a:p>
          <a:p>
            <a:r>
              <a:rPr lang="en-US" dirty="0" smtClean="0"/>
              <a:t>bunches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26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BCMS Q20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7" y="755063"/>
            <a:ext cx="2538838" cy="1757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2" y="689608"/>
            <a:ext cx="2538838" cy="188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17" y="681674"/>
            <a:ext cx="2538838" cy="1904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7" y="2660374"/>
            <a:ext cx="2538838" cy="1904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2" y="2660374"/>
            <a:ext cx="2538838" cy="1904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17" y="2660374"/>
            <a:ext cx="2538838" cy="1904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7" y="4639073"/>
            <a:ext cx="2538838" cy="19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9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BCMS Q22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7" y="681674"/>
            <a:ext cx="2538838" cy="1904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2" y="681674"/>
            <a:ext cx="2538838" cy="1904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17" y="689608"/>
            <a:ext cx="2538838" cy="188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7" y="2660374"/>
            <a:ext cx="2538838" cy="1904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2" y="2660374"/>
            <a:ext cx="2538838" cy="1904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17" y="2660374"/>
            <a:ext cx="2538838" cy="1904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7" y="4639073"/>
            <a:ext cx="2538838" cy="1904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2" y="4639073"/>
            <a:ext cx="2538838" cy="1904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17" y="4639073"/>
            <a:ext cx="2538837" cy="19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3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737865"/>
            <a:ext cx="8226854" cy="13907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First results on effects of PS post-acceleration in 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Comparison of losses in BCMS Q20 and Q22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Intensity and voltage scan in SPS</a:t>
            </a:r>
            <a:endParaRPr lang="en-GB" sz="19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Contents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254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607103"/>
            <a:ext cx="8226854" cy="1176726"/>
          </a:xfrm>
        </p:spPr>
        <p:txBody>
          <a:bodyPr/>
          <a:lstStyle/>
          <a:p>
            <a:r>
              <a:rPr lang="en-US" dirty="0" smtClean="0"/>
              <a:t>Use post-acceleration and shaving </a:t>
            </a:r>
            <a:r>
              <a:rPr lang="en-US" dirty="0" smtClean="0"/>
              <a:t>in PS </a:t>
            </a:r>
            <a:r>
              <a:rPr lang="en-US" dirty="0" smtClean="0"/>
              <a:t>to remove halo particles; observe losses in SPS</a:t>
            </a:r>
          </a:p>
          <a:p>
            <a:r>
              <a:rPr lang="en-US" dirty="0" smtClean="0"/>
              <a:t>Settings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36 bunches, 25ns </a:t>
            </a:r>
            <a:r>
              <a:rPr lang="en-US" dirty="0" smtClean="0"/>
              <a:t>spacing, 1.0e11 ppb (standard settings)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Ramp at 2.4s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Post-acceleration and shaving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027"/>
            <a:ext cx="4649491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649" y="287061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Standard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62" y="2627027"/>
            <a:ext cx="461042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3124" y="2870617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Post-</a:t>
            </a:r>
            <a:r>
              <a:rPr lang="en-US" b="1" dirty="0" err="1" smtClean="0">
                <a:solidFill>
                  <a:schemeClr val="accent1">
                    <a:lumMod val="10000"/>
                  </a:schemeClr>
                </a:solidFill>
              </a:rPr>
              <a:t>accl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 + shaving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879" y="6066871"/>
            <a:ext cx="463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uncaptured beam with shaving!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710163" y="630004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MD </a:t>
            </a:r>
            <a:r>
              <a:rPr lang="en-US" sz="1400" dirty="0" smtClean="0"/>
              <a:t>17/10/31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339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999220" y="219338"/>
            <a:ext cx="2743200" cy="41965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91" y="386003"/>
            <a:ext cx="464949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158" y="62959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Standard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71" y="386003"/>
            <a:ext cx="461042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5633" y="629593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Post-</a:t>
            </a:r>
            <a:r>
              <a:rPr lang="en-US" b="1" dirty="0" err="1" smtClean="0">
                <a:solidFill>
                  <a:schemeClr val="accent1">
                    <a:lumMod val="10000"/>
                  </a:schemeClr>
                </a:solidFill>
              </a:rPr>
              <a:t>accl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 + shaving</a:t>
            </a:r>
            <a:endParaRPr lang="en-GB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Beam profiles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6" y="3657006"/>
            <a:ext cx="45720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45" y="3657006"/>
            <a:ext cx="4572000" cy="3429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153175" y="4781862"/>
            <a:ext cx="0" cy="112426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092" y="627545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uncaptured beam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61569" y="381957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no uncaptured beam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44834" y="4188909"/>
            <a:ext cx="0" cy="1124263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3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17159" y="607103"/>
            <a:ext cx="8372007" cy="419653"/>
          </a:xfrm>
        </p:spPr>
        <p:txBody>
          <a:bodyPr/>
          <a:lstStyle/>
          <a:p>
            <a:r>
              <a:rPr lang="en-US" dirty="0" smtClean="0"/>
              <a:t>Fit lines to BCT intensity from 50ms-2.4s and 2.5s-3s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Loss analysis from BCT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4395"/>
            <a:ext cx="5852172" cy="4389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6224" y="2405922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1% losses at flat-bottom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7159" y="5683524"/>
            <a:ext cx="430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shaving, losses at </a:t>
            </a:r>
          </a:p>
          <a:p>
            <a:r>
              <a:rPr lang="en-US" dirty="0" smtClean="0"/>
              <a:t>beginning of ramp compatible with 0</a:t>
            </a:r>
            <a:r>
              <a:rPr lang="en-US" dirty="0" smtClean="0"/>
              <a:t>% !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710163" y="630004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MD </a:t>
            </a:r>
            <a:r>
              <a:rPr lang="en-US" sz="1400" dirty="0" smtClean="0"/>
              <a:t>17/10/31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182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BCMS Q20 vs Q22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" y="2228843"/>
            <a:ext cx="4311545" cy="3233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54" y="2233394"/>
            <a:ext cx="4305656" cy="3229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25" y="-26679"/>
            <a:ext cx="3276705" cy="2350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727715" y="1348596"/>
                <a:ext cx="3248648" cy="584616"/>
              </a:xfrm>
            </p:spPr>
            <p:txBody>
              <a:bodyPr>
                <a:normAutofit/>
              </a:bodyPr>
              <a:lstStyle/>
              <a:p>
                <a:r>
                  <a:rPr lang="en-US" sz="1200" dirty="0" smtClean="0"/>
                  <a:t>Fit curves to BCT </a:t>
                </a:r>
                <a:r>
                  <a:rPr lang="en-US" sz="1200" dirty="0" smtClean="0"/>
                  <a:t>intensity</a:t>
                </a:r>
              </a:p>
              <a:p>
                <a:r>
                  <a:rPr lang="en-US" sz="12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𝑙𝑜𝑠𝑠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𝐵𝐶𝑇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𝐵𝐶𝑇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))/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𝐵𝐶𝑇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/>
              </a:p>
            </p:txBody>
          </p:sp>
        </mc:Choice>
        <mc:Fallback>
          <p:sp>
            <p:nvSpPr>
              <p:cNvPr id="16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727715" y="1348596"/>
                <a:ext cx="3248648" cy="584616"/>
              </a:xfrm>
              <a:blipFill>
                <a:blip r:embed="rId5"/>
                <a:stretch>
                  <a:fillRect l="-1501" b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Placeholder 2"/>
          <p:cNvSpPr txBox="1">
            <a:spLocks/>
          </p:cNvSpPr>
          <p:nvPr/>
        </p:nvSpPr>
        <p:spPr>
          <a:xfrm>
            <a:off x="457200" y="5498955"/>
            <a:ext cx="8461948" cy="1108862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Q20: losses </a:t>
            </a:r>
            <a:r>
              <a:rPr lang="en-US" dirty="0" smtClean="0"/>
              <a:t>after first Q-kick decrease with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-&gt; more particles captured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Q20: losses along flat-bottom increase with V</a:t>
            </a:r>
            <a:r>
              <a:rPr lang="en-US" baseline="-25000" dirty="0" smtClean="0"/>
              <a:t>200 </a:t>
            </a:r>
            <a:r>
              <a:rPr lang="en-US" dirty="0"/>
              <a:t>-&gt; </a:t>
            </a:r>
            <a:r>
              <a:rPr lang="en-US" dirty="0" smtClean="0"/>
              <a:t>particles scraped inside RF-bucket;</a:t>
            </a:r>
            <a:br>
              <a:rPr lang="en-US" dirty="0" smtClean="0"/>
            </a:br>
            <a:r>
              <a:rPr lang="en-US" dirty="0" smtClean="0"/>
              <a:t>less pronounced in Q22 due to larger momentum aperture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losses </a:t>
            </a:r>
            <a:r>
              <a:rPr lang="en-US" dirty="0" smtClean="0"/>
              <a:t>minimal at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=4.5MV(Q20</a:t>
            </a:r>
            <a:r>
              <a:rPr lang="en-US" dirty="0" smtClean="0"/>
              <a:t>) and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=5.0MV </a:t>
            </a:r>
            <a:r>
              <a:rPr lang="en-US" dirty="0" smtClean="0"/>
              <a:t>(Q22)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10163" y="630004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MD 17/10/18</a:t>
            </a:r>
            <a:endParaRPr lang="en-GB" sz="1400" dirty="0"/>
          </a:p>
        </p:txBody>
      </p:sp>
      <p:cxnSp>
        <p:nvCxnSpPr>
          <p:cNvPr id="7" name="Straight Arrow Connector 6"/>
          <p:cNvCxnSpPr>
            <a:stCxn id="12" idx="1"/>
          </p:cNvCxnSpPr>
          <p:nvPr/>
        </p:nvCxnSpPr>
        <p:spPr>
          <a:xfrm flipH="1" flipV="1">
            <a:off x="3234128" y="5155430"/>
            <a:ext cx="192595" cy="2000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6723" y="5155430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few data</a:t>
            </a:r>
          </a:p>
          <a:p>
            <a:r>
              <a:rPr lang="en-US" sz="1000" dirty="0" smtClean="0"/>
              <a:t>points</a:t>
            </a:r>
            <a:endParaRPr lang="en-GB" sz="1000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57200" y="364853"/>
            <a:ext cx="8461948" cy="102658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48 bunches, 1.35e11 ppb (Q22) 1.4e11 ppb (Q20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800 MHz on; FB on; FF off; PL on; long. damper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Larger momentum aperture in Q22 than Q20</a:t>
            </a:r>
          </a:p>
        </p:txBody>
      </p:sp>
    </p:spTree>
    <p:extLst>
      <p:ext uri="{BB962C8B-B14F-4D97-AF65-F5344CB8AC3E}">
        <p14:creationId xmlns:p14="http://schemas.microsoft.com/office/powerpoint/2010/main" val="196670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22" y="2643268"/>
            <a:ext cx="5852172" cy="4352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Scan intensity and induced voltage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2"/>
              <p:cNvSpPr txBox="1">
                <a:spLocks/>
              </p:cNvSpPr>
              <p:nvPr/>
            </p:nvSpPr>
            <p:spPr>
              <a:xfrm>
                <a:off x="0" y="389746"/>
                <a:ext cx="9144000" cy="2387182"/>
              </a:xfrm>
              <a:prstGeom prst="rect">
                <a:avLst/>
              </a:prstGeom>
            </p:spPr>
            <p:txBody>
              <a:bodyPr vert="horz" lIns="45720" tIns="0" rIns="45720" bIns="0" anchor="b">
                <a:normAutofit lnSpcReduction="10000"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Setup: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72 bunches, 25ns spacing, Q22, </a:t>
                </a:r>
                <a:r>
                  <a:rPr lang="en-US" sz="1200" dirty="0"/>
                  <a:t>Intensity from 0.6e11 ppb up to 1.66e11 </a:t>
                </a:r>
                <a:r>
                  <a:rPr lang="en-US" sz="1200" dirty="0" smtClean="0"/>
                  <a:t>ppb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Feedback: on, Feedforward: on/off, Phase loop: on, long. damper: 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V</a:t>
                </a:r>
                <a:r>
                  <a:rPr lang="en-US" sz="1200" baseline="-25000" dirty="0" smtClean="0"/>
                  <a:t>200</a:t>
                </a:r>
                <a:r>
                  <a:rPr lang="en-US" sz="1200" dirty="0" smtClean="0"/>
                  <a:t> variable, 800 MHz cavity off</a:t>
                </a:r>
              </a:p>
              <a:p>
                <a:r>
                  <a:rPr lang="en-US" sz="1200" dirty="0" smtClean="0"/>
                  <a:t>Aim: </a:t>
                </a:r>
                <a:r>
                  <a:rPr lang="en-GB" sz="1200" dirty="0" smtClean="0"/>
                  <a:t>study if bunches injected from the PS change with intensity</a:t>
                </a:r>
              </a:p>
              <a:p>
                <a:r>
                  <a:rPr lang="en-US" sz="1200" dirty="0" smtClean="0"/>
                  <a:t>Idea: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RF-bucket area scales as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smtClean="0"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rad>
                  </m:oMath>
                </a14:m>
                <a:r>
                  <a:rPr lang="en-US" sz="1200" dirty="0" smtClean="0"/>
                  <a:t>. Voltage seen by the beam given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sz="120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sz="1200" dirty="0" smtClean="0"/>
                  <a:t>, where induced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sz="1200" dirty="0" smtClean="0"/>
                  <a:t> depends in bunch intensity and bunch shape.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with increasing RF-bucket area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/>
                  <a:t>capture losses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𝑐𝑎𝑝𝑡</m:t>
                        </m:r>
                      </m:sub>
                    </m:sSub>
                  </m:oMath>
                </a14:m>
                <a:r>
                  <a:rPr lang="en-US" sz="1200" dirty="0" smtClean="0"/>
                  <a:t> decrease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𝑐𝑎𝑝𝑡</m:t>
                        </m:r>
                      </m:sub>
                    </m:sSub>
                    <m:r>
                      <a:rPr lang="en-US" sz="1200" i="1" smtClean="0">
                        <a:latin typeface="Cambria Math" panose="02040503050406030204" pitchFamily="18" charset="0"/>
                      </a:rPr>
                      <m:t>~1/</m:t>
                    </m:r>
                    <m:r>
                      <a:rPr lang="en-US" sz="12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smtClean="0">
                        <a:latin typeface="Cambria Math" panose="02040503050406030204" pitchFamily="18" charset="0"/>
                      </a:rPr>
                      <m:t>~1/</m:t>
                    </m:r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i="1" smtClean="0">
                                <a:latin typeface="Cambria Math" panose="02040503050406030204" pitchFamily="18" charset="0"/>
                              </a:rPr>
                              <m:t>𝑖𝑛𝑑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200" dirty="0" smtClean="0"/>
                  <a:t> ) and should level off, once all beam is captured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IF</a:t>
                </a:r>
                <a:r>
                  <a:rPr lang="en-US" sz="1200" dirty="0"/>
                  <a:t> bunch shapes from the PS were independent </a:t>
                </a:r>
                <a:r>
                  <a:rPr lang="en-US" sz="1200" dirty="0" smtClean="0"/>
                  <a:t>of intensity,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sz="1200" dirty="0" smtClean="0"/>
                  <a:t> depends only on intensity and </a:t>
                </a:r>
                <a:r>
                  <a:rPr lang="en-US" sz="1200" dirty="0"/>
                  <a:t>for different intensities</a:t>
                </a:r>
                <a:r>
                  <a:rPr lang="en-US" sz="1200" dirty="0" smtClean="0"/>
                  <a:t> </a:t>
                </a:r>
                <a:r>
                  <a:rPr lang="en-US" sz="1200" b="1" dirty="0" smtClean="0"/>
                  <a:t>capture losses </a:t>
                </a:r>
                <a:r>
                  <a:rPr lang="en-US" sz="1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𝒄𝒂𝒑𝒕</m:t>
                        </m:r>
                      </m:sub>
                    </m:sSub>
                  </m:oMath>
                </a14:m>
                <a:r>
                  <a:rPr lang="en-US" sz="1200" b="1" dirty="0"/>
                  <a:t> </a:t>
                </a:r>
                <a:r>
                  <a:rPr lang="en-US" sz="1200" b="1" dirty="0" smtClean="0"/>
                  <a:t>would just be shifted horizontally</a:t>
                </a:r>
                <a:endParaRPr lang="en-US" sz="1200" b="1" dirty="0"/>
              </a:p>
            </p:txBody>
          </p:sp>
        </mc:Choice>
        <mc:Fallback>
          <p:sp>
            <p:nvSpPr>
              <p:cNvPr id="8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746"/>
                <a:ext cx="9144000" cy="2387182"/>
              </a:xfrm>
              <a:prstGeom prst="rect">
                <a:avLst/>
              </a:prstGeom>
              <a:blipFill>
                <a:blip r:embed="rId3"/>
                <a:stretch>
                  <a:fillRect l="-533" t="-1276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/>
          <p:cNvSpPr txBox="1">
            <a:spLocks/>
          </p:cNvSpPr>
          <p:nvPr/>
        </p:nvSpPr>
        <p:spPr>
          <a:xfrm>
            <a:off x="5631305" y="2800663"/>
            <a:ext cx="3451735" cy="126916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capture losses by comparing </a:t>
            </a:r>
            <a:r>
              <a:rPr lang="en-US" b="1" dirty="0" smtClean="0"/>
              <a:t>BCT</a:t>
            </a:r>
            <a:r>
              <a:rPr lang="en-US" dirty="0" smtClean="0"/>
              <a:t> intensity(*) before / after Q-kick at 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Observed vertical offset with intensity</a:t>
            </a:r>
            <a:endParaRPr lang="en-US" b="1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631304" y="5376474"/>
            <a:ext cx="3451735" cy="126916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(*) Keep in mind that these also contain losses from bunches along the flat-bottom!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3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Intensity, summary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514350"/>
            <a:ext cx="2998033" cy="22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4" y="464697"/>
            <a:ext cx="2998032" cy="2248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1" y="517162"/>
            <a:ext cx="2998032" cy="2248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" y="2670121"/>
            <a:ext cx="2999232" cy="2249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8" y="2670122"/>
            <a:ext cx="2999232" cy="2249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01" y="2670121"/>
            <a:ext cx="2999232" cy="2249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612"/>
            <a:ext cx="2999232" cy="2249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9" y="4785612"/>
            <a:ext cx="2999232" cy="2249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95" y="4785612"/>
            <a:ext cx="2999232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3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Capture losses, summary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514350"/>
            <a:ext cx="2998033" cy="2248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4" y="464697"/>
            <a:ext cx="2998032" cy="2248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1" y="517162"/>
            <a:ext cx="2998032" cy="2248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" y="2670121"/>
            <a:ext cx="2999232" cy="2249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8" y="2670122"/>
            <a:ext cx="2999232" cy="2249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01" y="2670121"/>
            <a:ext cx="2999232" cy="2249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612"/>
            <a:ext cx="2999232" cy="2249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9" y="4785612"/>
            <a:ext cx="2999232" cy="2249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95" y="4785612"/>
            <a:ext cx="2999232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69987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176</TotalTime>
  <Words>448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 Math</vt:lpstr>
      <vt:lpstr>CERNCorporate4-3</vt:lpstr>
      <vt:lpstr>Recent capture loss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capture loss studies</dc:title>
  <dc:creator>Markus Schwarz</dc:creator>
  <cp:lastModifiedBy>Markus Schwarz</cp:lastModifiedBy>
  <cp:revision>17</cp:revision>
  <dcterms:created xsi:type="dcterms:W3CDTF">2017-11-16T11:28:06Z</dcterms:created>
  <dcterms:modified xsi:type="dcterms:W3CDTF">2017-11-16T14:24:21Z</dcterms:modified>
</cp:coreProperties>
</file>