
<file path=[Content_Types].xml><?xml version="1.0" encoding="utf-8"?>
<Types xmlns="http://schemas.openxmlformats.org/package/2006/content-types">
  <Default Extension="xml" ContentType="application/xml"/>
  <Default Extension="mp4" ContentType="video/mp4"/>
  <Default Extension="png" ContentType="image/png"/>
  <Default Extension="rels" ContentType="application/vnd.openxmlformats-package.relationships+xml"/>
  <Default Extension="avi" ContentType="video/x-msvide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288" r:id="rId2"/>
    <p:sldId id="432" r:id="rId3"/>
    <p:sldId id="430" r:id="rId4"/>
    <p:sldId id="425" r:id="rId5"/>
    <p:sldId id="434" r:id="rId6"/>
    <p:sldId id="426" r:id="rId7"/>
    <p:sldId id="433" r:id="rId8"/>
    <p:sldId id="435" r:id="rId9"/>
    <p:sldId id="431" r:id="rId10"/>
    <p:sldId id="424" r:id="rId11"/>
    <p:sldId id="406" r:id="rId12"/>
    <p:sldId id="409" r:id="rId13"/>
  </p:sldIdLst>
  <p:sldSz cx="9144000" cy="6858000" type="screen4x3"/>
  <p:notesSz cx="9601200" cy="7315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29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00"/>
    <a:srgbClr val="0000FF"/>
    <a:srgbClr val="19D596"/>
    <a:srgbClr val="41E0F1"/>
    <a:srgbClr val="EB7DC6"/>
    <a:srgbClr val="0053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604" autoAdjust="0"/>
    <p:restoredTop sz="95701" autoAdjust="0"/>
  </p:normalViewPr>
  <p:slideViewPr>
    <p:cSldViewPr snapToGrid="0">
      <p:cViewPr varScale="1">
        <p:scale>
          <a:sx n="98" d="100"/>
          <a:sy n="98" d="100"/>
        </p:scale>
        <p:origin x="808" y="184"/>
      </p:cViewPr>
      <p:guideLst>
        <p:guide orient="horz" pos="2160"/>
        <p:guide pos="2880"/>
        <p:guide pos="29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handoutMaster" Target="handoutMasters/handoutMaster1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3"/>
            <a:ext cx="4160520" cy="36703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438462" y="3"/>
            <a:ext cx="4160520" cy="36703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C64C58-C7F4-46DF-877F-89F37E80852E}" type="datetimeFigureOut">
              <a:rPr lang="en-US" smtClean="0"/>
              <a:t>11/16/17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4" y="6948172"/>
            <a:ext cx="4160520" cy="36702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438462" y="6948172"/>
            <a:ext cx="4160520" cy="36702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7B8596-93B5-45D9-AA7E-794FF3E0F1C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857996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3"/>
            <a:ext cx="4160520" cy="36703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438462" y="3"/>
            <a:ext cx="4160520" cy="36703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29D56E-B78E-4961-B86C-F98E5B945B3E}" type="datetimeFigureOut">
              <a:rPr lang="en-US" smtClean="0"/>
              <a:t>11/16/17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154363" y="914400"/>
            <a:ext cx="3292475" cy="24685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60121" y="3520440"/>
            <a:ext cx="7680960" cy="2880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4" y="6948172"/>
            <a:ext cx="4160520" cy="36702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438462" y="6948172"/>
            <a:ext cx="4160520" cy="36702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3CF955-FC90-41D1-8275-F7A2CC83ED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296963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55638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90199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20394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67090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40822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73261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63168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01822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07150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09102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55109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08911-81DF-40FF-B8C3-F5DDD91B14CE}" type="datetime1">
              <a:rPr lang="en-US" smtClean="0"/>
              <a:t>11/16/17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B3C45-6916-4A09-AEE0-4725868A11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6418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92B91-5CEF-4B98-A74C-802504CDABF2}" type="datetime1">
              <a:rPr lang="en-US" smtClean="0"/>
              <a:t>11/16/17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B3C45-6916-4A09-AEE0-4725868A11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13623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3DBE6-FC89-41EE-B231-28A4E3C16F1C}" type="datetime1">
              <a:rPr lang="en-US" smtClean="0"/>
              <a:t>11/16/17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B3C45-6916-4A09-AEE0-4725868A11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505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451E6-15AF-4B42-8DBD-377A1D01E9B6}" type="datetime1">
              <a:rPr lang="en-US" smtClean="0"/>
              <a:t>11/16/17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B3C45-6916-4A09-AEE0-4725868A11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84550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FF7EF-7F45-4446-8E0A-8A62475A4F52}" type="datetime1">
              <a:rPr lang="en-US" smtClean="0"/>
              <a:t>11/16/17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B3C45-6916-4A09-AEE0-4725868A11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65727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DB9D7-AD75-40F7-8E08-8A1773C06D56}" type="datetime1">
              <a:rPr lang="en-US" smtClean="0"/>
              <a:t>11/16/17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B3C45-6916-4A09-AEE0-4725868A11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8414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57898-A4DE-4853-85A5-4FF8272B33EF}" type="datetime1">
              <a:rPr lang="en-US" smtClean="0"/>
              <a:t>11/16/17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B3C45-6916-4A09-AEE0-4725868A11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9047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ADF0F-7106-431D-A2BE-908BBED6AE24}" type="datetime1">
              <a:rPr lang="en-US" smtClean="0"/>
              <a:t>11/16/17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B3C45-6916-4A09-AEE0-4725868A11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99632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E53F6-38FD-464C-B1D2-D4CCB228DC18}" type="datetime1">
              <a:rPr lang="en-US" smtClean="0"/>
              <a:t>11/16/17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B3C45-6916-4A09-AEE0-4725868A11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68674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D4CD9-55F3-44E2-8064-A3C11C15E617}" type="datetime1">
              <a:rPr lang="en-US" smtClean="0"/>
              <a:t>11/16/17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B3C45-6916-4A09-AEE0-4725868A11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6521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12082-693E-4A0E-BD59-95766A750A6C}" type="datetime1">
              <a:rPr lang="en-US" smtClean="0"/>
              <a:t>11/16/17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B3C45-6916-4A09-AEE0-4725868A11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4234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2795AC-357D-48FA-AB7B-73D794C89959}" type="datetime1">
              <a:rPr lang="en-US" smtClean="0"/>
              <a:t>11/16/17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B3C45-6916-4A09-AEE0-4725868A11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7041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4.xml"/><Relationship Id="rId5" Type="http://schemas.openxmlformats.org/officeDocument/2006/relationships/image" Target="../media/image5.png"/><Relationship Id="rId1" Type="http://schemas.microsoft.com/office/2007/relationships/media" Target="../media/media1.avi"/><Relationship Id="rId2" Type="http://schemas.openxmlformats.org/officeDocument/2006/relationships/video" Target="../media/media1.avi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00.pn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7" Type="http://schemas.openxmlformats.org/officeDocument/2006/relationships/image" Target="../media/image16.png"/><Relationship Id="rId10" Type="http://schemas.openxmlformats.org/officeDocument/2006/relationships/image" Target="../media/image9.png"/><Relationship Id="rId9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8.xml"/><Relationship Id="rId5" Type="http://schemas.openxmlformats.org/officeDocument/2006/relationships/image" Target="../media/image18.png"/><Relationship Id="rId1" Type="http://schemas.microsoft.com/office/2007/relationships/media" Target="../media/media2.mp4"/><Relationship Id="rId2" Type="http://schemas.openxmlformats.org/officeDocument/2006/relationships/video" Target="../media/media2.mp4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9897" y="800649"/>
            <a:ext cx="7772400" cy="3235380"/>
          </a:xfrm>
          <a:ln w="508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r>
              <a:rPr lang="en-GB" sz="4800" b="1" dirty="0" smtClean="0"/>
              <a:t>Instability mode studies</a:t>
            </a:r>
            <a:r>
              <a:rPr lang="en-GB" sz="5400" b="1" dirty="0" smtClean="0"/>
              <a:t/>
            </a:r>
            <a:br>
              <a:rPr lang="en-GB" sz="5400" b="1" dirty="0" smtClean="0"/>
            </a:br>
            <a:r>
              <a:rPr lang="en-GB" sz="2700" b="1" dirty="0" smtClean="0">
                <a:solidFill>
                  <a:schemeClr val="bg1"/>
                </a:solidFill>
              </a:rPr>
              <a:t>s</a:t>
            </a:r>
            <a:br>
              <a:rPr lang="en-GB" sz="2700" b="1" dirty="0" smtClean="0">
                <a:solidFill>
                  <a:schemeClr val="bg1"/>
                </a:solidFill>
              </a:rPr>
            </a:br>
            <a:r>
              <a:rPr lang="en-GB" sz="5400" dirty="0" smtClean="0"/>
              <a:t/>
            </a:r>
            <a:br>
              <a:rPr lang="en-GB" sz="5400" dirty="0" smtClean="0"/>
            </a:br>
            <a:r>
              <a:rPr lang="en-GB" sz="1800" dirty="0" smtClean="0"/>
              <a:t>16</a:t>
            </a:r>
            <a:r>
              <a:rPr lang="en-GB" sz="1800" baseline="30000" dirty="0" smtClean="0"/>
              <a:t>th</a:t>
            </a:r>
            <a:r>
              <a:rPr lang="en-GB" sz="1800" dirty="0" smtClean="0"/>
              <a:t> of November 2017</a:t>
            </a:r>
            <a:endParaRPr lang="en-US" sz="1800" i="1" dirty="0"/>
          </a:p>
        </p:txBody>
      </p:sp>
      <p:sp>
        <p:nvSpPr>
          <p:cNvPr id="7" name="TextBox 6"/>
          <p:cNvSpPr txBox="1"/>
          <p:nvPr/>
        </p:nvSpPr>
        <p:spPr>
          <a:xfrm>
            <a:off x="0" y="4428371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J. Repond</a:t>
            </a:r>
            <a:endParaRPr lang="en-US" sz="2400" i="1" dirty="0" smtClean="0"/>
          </a:p>
        </p:txBody>
      </p:sp>
      <p:sp>
        <p:nvSpPr>
          <p:cNvPr id="5" name="ZoneTexte 4"/>
          <p:cNvSpPr txBox="1"/>
          <p:nvPr/>
        </p:nvSpPr>
        <p:spPr>
          <a:xfrm flipH="1">
            <a:off x="757361" y="5163600"/>
            <a:ext cx="80445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err="1" smtClean="0"/>
              <a:t>Acknowledgements</a:t>
            </a:r>
            <a:r>
              <a:rPr lang="fr-FR" sz="2400" dirty="0" smtClean="0"/>
              <a:t>: E. Shaposhnikova, T. Bohl, A. Lasheen,     M. Schwarz, G. Papotti, </a:t>
            </a:r>
            <a:r>
              <a:rPr lang="fr-FR" sz="2400" dirty="0"/>
              <a:t>H. </a:t>
            </a:r>
            <a:r>
              <a:rPr lang="fr-FR" sz="2400" dirty="0" smtClean="0"/>
              <a:t>Bartosik, OP </a:t>
            </a:r>
            <a:r>
              <a:rPr lang="fr-FR" sz="2400" dirty="0" err="1" smtClean="0"/>
              <a:t>crew</a:t>
            </a:r>
            <a:r>
              <a:rPr lang="fr-FR" sz="2400" dirty="0"/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075291" y="2283167"/>
            <a:ext cx="51457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400" dirty="0" smtClean="0"/>
              <a:t>LIU-SPS </a:t>
            </a:r>
            <a:r>
              <a:rPr lang="fr-CH" sz="2400" dirty="0" err="1" smtClean="0"/>
              <a:t>Beam</a:t>
            </a:r>
            <a:r>
              <a:rPr lang="fr-CH" sz="2400" dirty="0" smtClean="0"/>
              <a:t> Dynamics </a:t>
            </a:r>
            <a:r>
              <a:rPr lang="fr-CH" sz="2400" dirty="0" err="1" smtClean="0"/>
              <a:t>Working</a:t>
            </a:r>
            <a:r>
              <a:rPr lang="fr-CH" sz="2400" dirty="0" smtClean="0"/>
              <a:t> Group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72819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3152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Conclusion and future work</a:t>
            </a:r>
            <a:endParaRPr lang="en-US" sz="2800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914400" y="731520"/>
            <a:ext cx="7315200" cy="0"/>
          </a:xfrm>
          <a:prstGeom prst="line">
            <a:avLst/>
          </a:prstGeom>
          <a:ln w="31750">
            <a:solidFill>
              <a:schemeClr val="accent6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93429" y="1168842"/>
            <a:ext cx="8357141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CH" sz="2000" dirty="0" err="1" smtClean="0"/>
              <a:t>Complicated</a:t>
            </a:r>
            <a:r>
              <a:rPr lang="fr-CH" sz="2000" dirty="0" smtClean="0"/>
              <a:t> to </a:t>
            </a:r>
            <a:r>
              <a:rPr lang="fr-CH" sz="2000" dirty="0" err="1" smtClean="0"/>
              <a:t>distinguish</a:t>
            </a:r>
            <a:r>
              <a:rPr lang="fr-CH" sz="2000" dirty="0" smtClean="0"/>
              <a:t> the source of the </a:t>
            </a:r>
            <a:r>
              <a:rPr lang="fr-CH" sz="2000" dirty="0" err="1" smtClean="0"/>
              <a:t>instability</a:t>
            </a:r>
            <a:endParaRPr lang="fr-CH" sz="2000" dirty="0"/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fr-CH" sz="1600" dirty="0" err="1" smtClean="0"/>
              <a:t>Intensity</a:t>
            </a:r>
            <a:r>
              <a:rPr lang="fr-CH" sz="1600" dirty="0" smtClean="0"/>
              <a:t> </a:t>
            </a:r>
            <a:r>
              <a:rPr lang="fr-CH" sz="1600" dirty="0" err="1" smtClean="0"/>
              <a:t>thresholds</a:t>
            </a:r>
            <a:r>
              <a:rPr lang="fr-CH" sz="1600" dirty="0" smtClean="0"/>
              <a:t> of 630 MHz HOM and vacuum </a:t>
            </a:r>
            <a:r>
              <a:rPr lang="fr-CH" sz="1600" dirty="0" err="1" smtClean="0"/>
              <a:t>flanges</a:t>
            </a:r>
            <a:r>
              <a:rPr lang="fr-CH" sz="1600" dirty="0" smtClean="0"/>
              <a:t> close to </a:t>
            </a:r>
            <a:r>
              <a:rPr lang="fr-CH" sz="1600" dirty="0" err="1" smtClean="0"/>
              <a:t>each</a:t>
            </a:r>
            <a:r>
              <a:rPr lang="fr-CH" sz="1600" dirty="0" smtClean="0"/>
              <a:t> </a:t>
            </a:r>
            <a:r>
              <a:rPr lang="fr-CH" sz="1600" dirty="0" err="1" smtClean="0"/>
              <a:t>other</a:t>
            </a:r>
            <a:endParaRPr lang="fr-CH" sz="1600" dirty="0" smtClean="0"/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fr-CH" sz="1600" dirty="0" err="1" smtClean="0"/>
              <a:t>Bunch</a:t>
            </a:r>
            <a:r>
              <a:rPr lang="fr-CH" sz="1600" dirty="0" smtClean="0"/>
              <a:t> </a:t>
            </a:r>
            <a:r>
              <a:rPr lang="fr-CH" sz="1600" dirty="0" err="1" smtClean="0"/>
              <a:t>length</a:t>
            </a:r>
            <a:r>
              <a:rPr lang="fr-CH" sz="1600" dirty="0" smtClean="0"/>
              <a:t> </a:t>
            </a:r>
            <a:r>
              <a:rPr lang="fr-CH" sz="1600" dirty="0" err="1" smtClean="0"/>
              <a:t>reduction</a:t>
            </a:r>
            <a:r>
              <a:rPr lang="fr-CH" sz="1600" dirty="0" smtClean="0"/>
              <a:t> </a:t>
            </a:r>
            <a:r>
              <a:rPr lang="fr-CH" sz="1600" dirty="0" err="1" smtClean="0"/>
              <a:t>during</a:t>
            </a:r>
            <a:r>
              <a:rPr lang="fr-CH" sz="1600" dirty="0" smtClean="0"/>
              <a:t> </a:t>
            </a:r>
            <a:r>
              <a:rPr lang="fr-CH" sz="1600" dirty="0" err="1" smtClean="0"/>
              <a:t>acceleration</a:t>
            </a:r>
            <a:r>
              <a:rPr lang="fr-CH" sz="1600" dirty="0" smtClean="0"/>
              <a:t> excites </a:t>
            </a:r>
            <a:r>
              <a:rPr lang="fr-CH" sz="1600" dirty="0" err="1" smtClean="0"/>
              <a:t>different</a:t>
            </a:r>
            <a:r>
              <a:rPr lang="fr-CH" sz="1600" dirty="0" smtClean="0"/>
              <a:t> </a:t>
            </a:r>
            <a:r>
              <a:rPr lang="fr-CH" sz="1600" dirty="0" err="1" smtClean="0"/>
              <a:t>harmonics</a:t>
            </a:r>
            <a:endParaRPr lang="fr-CH" sz="1600" dirty="0"/>
          </a:p>
          <a:p>
            <a:pPr lvl="1"/>
            <a:endParaRPr lang="fr-CH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H" sz="2000" dirty="0" smtClean="0"/>
              <a:t>Theory </a:t>
            </a:r>
            <a:r>
              <a:rPr lang="fr-CH" sz="2000" dirty="0" err="1" smtClean="0"/>
              <a:t>predicts</a:t>
            </a:r>
            <a:r>
              <a:rPr lang="fr-CH" sz="2000" dirty="0" smtClean="0"/>
              <a:t> for the 630 MHz </a:t>
            </a:r>
            <a:r>
              <a:rPr lang="fr-CH" sz="2000" dirty="0" err="1" smtClean="0"/>
              <a:t>growth</a:t>
            </a:r>
            <a:r>
              <a:rPr lang="fr-CH" sz="2000" dirty="0" smtClean="0"/>
              <a:t> of </a:t>
            </a:r>
            <a:r>
              <a:rPr lang="fr-CH" sz="2000" dirty="0" err="1" smtClean="0"/>
              <a:t>dipole</a:t>
            </a:r>
            <a:r>
              <a:rPr lang="fr-CH" sz="2000" dirty="0" smtClean="0"/>
              <a:t> and </a:t>
            </a:r>
            <a:r>
              <a:rPr lang="fr-CH" sz="2000" dirty="0" err="1" smtClean="0"/>
              <a:t>quadrupole</a:t>
            </a:r>
            <a:endParaRPr lang="fr-CH" sz="2000" dirty="0"/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fr-CH" dirty="0" err="1" smtClean="0"/>
              <a:t>Both</a:t>
            </a:r>
            <a:r>
              <a:rPr lang="fr-CH" dirty="0" smtClean="0"/>
              <a:t> modes </a:t>
            </a:r>
            <a:r>
              <a:rPr lang="fr-CH" dirty="0" err="1" smtClean="0"/>
              <a:t>observed</a:t>
            </a:r>
            <a:endParaRPr lang="fr-CH" dirty="0"/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fr-CH" dirty="0" smtClean="0"/>
              <a:t>Rigide </a:t>
            </a:r>
            <a:r>
              <a:rPr lang="fr-CH" dirty="0" err="1" smtClean="0"/>
              <a:t>dipole</a:t>
            </a:r>
            <a:r>
              <a:rPr lang="fr-CH" dirty="0" smtClean="0"/>
              <a:t> </a:t>
            </a:r>
            <a:r>
              <a:rPr lang="fr-CH" dirty="0" err="1" smtClean="0"/>
              <a:t>seems</a:t>
            </a:r>
            <a:r>
              <a:rPr lang="fr-CH" dirty="0" smtClean="0"/>
              <a:t> to </a:t>
            </a:r>
            <a:r>
              <a:rPr lang="fr-CH" dirty="0" err="1" smtClean="0"/>
              <a:t>be</a:t>
            </a:r>
            <a:r>
              <a:rPr lang="fr-CH" dirty="0" smtClean="0"/>
              <a:t> the </a:t>
            </a:r>
            <a:r>
              <a:rPr lang="fr-CH" dirty="0" err="1" smtClean="0"/>
              <a:t>leading</a:t>
            </a:r>
            <a:r>
              <a:rPr lang="fr-CH" dirty="0" smtClean="0"/>
              <a:t> oscillation</a:t>
            </a:r>
          </a:p>
          <a:p>
            <a:pPr lvl="1"/>
            <a:endParaRPr lang="fr-CH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H" sz="2000" dirty="0" err="1" smtClean="0"/>
              <a:t>Frequencies</a:t>
            </a:r>
            <a:r>
              <a:rPr lang="fr-CH" sz="2000" dirty="0" smtClean="0"/>
              <a:t> of the oscillations are in a good agreement </a:t>
            </a:r>
            <a:r>
              <a:rPr lang="fr-CH" sz="2000" dirty="0" err="1" smtClean="0"/>
              <a:t>between</a:t>
            </a:r>
            <a:r>
              <a:rPr lang="fr-CH" sz="2000" dirty="0" smtClean="0"/>
              <a:t> </a:t>
            </a:r>
            <a:r>
              <a:rPr lang="fr-CH" sz="2000" dirty="0" err="1" smtClean="0"/>
              <a:t>measurement</a:t>
            </a:r>
            <a:r>
              <a:rPr lang="fr-CH" sz="2000" dirty="0" smtClean="0"/>
              <a:t> and simulations</a:t>
            </a:r>
          </a:p>
          <a:p>
            <a:endParaRPr lang="fr-CH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H" sz="2400" b="1" dirty="0" err="1" smtClean="0"/>
              <a:t>Instability</a:t>
            </a:r>
            <a:r>
              <a:rPr lang="fr-CH" sz="2400" b="1" dirty="0" smtClean="0"/>
              <a:t> </a:t>
            </a:r>
            <a:r>
              <a:rPr lang="fr-CH" sz="2400" b="1" dirty="0" err="1" smtClean="0"/>
              <a:t>very</a:t>
            </a:r>
            <a:r>
              <a:rPr lang="fr-CH" sz="2400" b="1" dirty="0" smtClean="0"/>
              <a:t> </a:t>
            </a:r>
            <a:r>
              <a:rPr lang="fr-CH" sz="2400" b="1" dirty="0" err="1" smtClean="0"/>
              <a:t>likely</a:t>
            </a:r>
            <a:r>
              <a:rPr lang="fr-CH" sz="2400" b="1" dirty="0" smtClean="0"/>
              <a:t> to </a:t>
            </a:r>
            <a:r>
              <a:rPr lang="fr-CH" sz="2400" b="1" dirty="0" err="1" smtClean="0"/>
              <a:t>be</a:t>
            </a:r>
            <a:r>
              <a:rPr lang="fr-CH" sz="2400" b="1" dirty="0" smtClean="0"/>
              <a:t> </a:t>
            </a:r>
            <a:r>
              <a:rPr lang="fr-CH" sz="2400" b="1" dirty="0" err="1" smtClean="0"/>
              <a:t>caused</a:t>
            </a:r>
            <a:r>
              <a:rPr lang="fr-CH" sz="2400" b="1" dirty="0" smtClean="0"/>
              <a:t> by the 630 MHz HOM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CH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H" sz="2000" dirty="0" smtClean="0"/>
              <a:t>Future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CH" sz="1600" dirty="0" err="1" smtClean="0"/>
              <a:t>Measurements</a:t>
            </a:r>
            <a:r>
              <a:rPr lang="fr-CH" sz="1600" dirty="0" smtClean="0"/>
              <a:t> </a:t>
            </a:r>
            <a:r>
              <a:rPr lang="fr-CH" sz="1600" dirty="0" err="1" smtClean="0"/>
              <a:t>should</a:t>
            </a:r>
            <a:r>
              <a:rPr lang="fr-CH" sz="1600" dirty="0" smtClean="0"/>
              <a:t> </a:t>
            </a:r>
            <a:r>
              <a:rPr lang="fr-CH" sz="1600" dirty="0" err="1" smtClean="0"/>
              <a:t>be</a:t>
            </a:r>
            <a:r>
              <a:rPr lang="fr-CH" sz="1600" dirty="0" smtClean="0"/>
              <a:t> </a:t>
            </a:r>
            <a:r>
              <a:rPr lang="fr-CH" sz="1600" dirty="0" err="1" smtClean="0"/>
              <a:t>carried</a:t>
            </a:r>
            <a:r>
              <a:rPr lang="fr-CH" sz="1600" dirty="0" smtClean="0"/>
              <a:t> out </a:t>
            </a:r>
            <a:r>
              <a:rPr lang="fr-CH" sz="1600" dirty="0" err="1" smtClean="0"/>
              <a:t>without</a:t>
            </a:r>
            <a:r>
              <a:rPr lang="fr-CH" sz="1600" dirty="0" smtClean="0"/>
              <a:t> </a:t>
            </a:r>
            <a:r>
              <a:rPr lang="fr-CH" sz="1600" dirty="0" err="1" smtClean="0"/>
              <a:t>controlled</a:t>
            </a:r>
            <a:r>
              <a:rPr lang="fr-CH" sz="1600" dirty="0" smtClean="0"/>
              <a:t> </a:t>
            </a:r>
            <a:r>
              <a:rPr lang="fr-CH" sz="1600" dirty="0" err="1" smtClean="0"/>
              <a:t>emittance</a:t>
            </a:r>
            <a:r>
              <a:rPr lang="fr-CH" sz="1600" dirty="0" smtClean="0"/>
              <a:t> </a:t>
            </a:r>
            <a:r>
              <a:rPr lang="fr-CH" sz="1600" dirty="0" err="1" smtClean="0"/>
              <a:t>blow</a:t>
            </a:r>
            <a:r>
              <a:rPr lang="fr-CH" sz="1600" dirty="0" smtClean="0"/>
              <a:t>-up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CH" sz="1600" dirty="0" smtClean="0"/>
              <a:t>Simulations </a:t>
            </a:r>
            <a:r>
              <a:rPr lang="fr-CH" sz="1600" dirty="0" err="1" smtClean="0"/>
              <a:t>with</a:t>
            </a:r>
            <a:r>
              <a:rPr lang="fr-CH" sz="1600" dirty="0" smtClean="0"/>
              <a:t> </a:t>
            </a:r>
            <a:r>
              <a:rPr lang="fr-CH" sz="1600" dirty="0" err="1" smtClean="0"/>
              <a:t>realistic</a:t>
            </a:r>
            <a:r>
              <a:rPr lang="fr-CH" sz="1600" dirty="0" smtClean="0"/>
              <a:t> </a:t>
            </a:r>
            <a:r>
              <a:rPr lang="fr-CH" sz="1600" dirty="0" err="1" smtClean="0"/>
              <a:t>bunch</a:t>
            </a:r>
            <a:r>
              <a:rPr lang="fr-CH" sz="1600" dirty="0" smtClean="0"/>
              <a:t> </a:t>
            </a:r>
            <a:r>
              <a:rPr lang="fr-CH" sz="1600" dirty="0" err="1" smtClean="0"/>
              <a:t>shape</a:t>
            </a:r>
            <a:r>
              <a:rPr lang="fr-CH" sz="1600" dirty="0" smtClean="0"/>
              <a:t> are </a:t>
            </a:r>
            <a:r>
              <a:rPr lang="fr-CH" sz="1600" dirty="0" err="1" smtClean="0"/>
              <a:t>required</a:t>
            </a:r>
            <a:r>
              <a:rPr lang="fr-CH" sz="1600" dirty="0" smtClean="0"/>
              <a:t> + </a:t>
            </a:r>
            <a:r>
              <a:rPr lang="fr-CH" sz="1600" dirty="0" err="1" smtClean="0"/>
              <a:t>ramp</a:t>
            </a:r>
            <a:endParaRPr lang="fr-CH" sz="1600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CH" sz="1600" dirty="0" smtClean="0"/>
              <a:t>Phase shift </a:t>
            </a:r>
            <a:r>
              <a:rPr lang="fr-CH" sz="1600" dirty="0" err="1" smtClean="0"/>
              <a:t>between</a:t>
            </a:r>
            <a:r>
              <a:rPr lang="fr-CH" sz="1600" dirty="0" smtClean="0"/>
              <a:t> oscillations of </a:t>
            </a:r>
            <a:r>
              <a:rPr lang="fr-CH" sz="1600" dirty="0" err="1" smtClean="0"/>
              <a:t>each</a:t>
            </a:r>
            <a:r>
              <a:rPr lang="fr-CH" sz="1600" dirty="0" smtClean="0"/>
              <a:t> </a:t>
            </a:r>
            <a:r>
              <a:rPr lang="fr-CH" sz="1600" dirty="0" err="1" smtClean="0"/>
              <a:t>bunch</a:t>
            </a:r>
            <a:r>
              <a:rPr lang="fr-CH" sz="1600" dirty="0" smtClean="0"/>
              <a:t> </a:t>
            </a:r>
            <a:r>
              <a:rPr lang="fr-CH" sz="1600" dirty="0" err="1" smtClean="0"/>
              <a:t>will</a:t>
            </a:r>
            <a:r>
              <a:rPr lang="fr-CH" sz="1600" dirty="0" smtClean="0"/>
              <a:t> </a:t>
            </a:r>
            <a:r>
              <a:rPr lang="fr-CH" sz="1600" dirty="0" err="1" smtClean="0"/>
              <a:t>give</a:t>
            </a:r>
            <a:r>
              <a:rPr lang="fr-CH" sz="1600" dirty="0" smtClean="0"/>
              <a:t> the </a:t>
            </a:r>
            <a:r>
              <a:rPr lang="fr-CH" sz="1600" dirty="0" err="1" smtClean="0"/>
              <a:t>coupled-bunch</a:t>
            </a:r>
            <a:r>
              <a:rPr lang="fr-CH" sz="1600" dirty="0" smtClean="0"/>
              <a:t> mode </a:t>
            </a:r>
            <a:r>
              <a:rPr lang="fr-CH" sz="1600" dirty="0" err="1" smtClean="0"/>
              <a:t>excited</a:t>
            </a:r>
            <a:endParaRPr lang="fr-CH" sz="1600" dirty="0" smtClean="0"/>
          </a:p>
        </p:txBody>
      </p:sp>
    </p:spTree>
    <p:extLst>
      <p:ext uri="{BB962C8B-B14F-4D97-AF65-F5344CB8AC3E}">
        <p14:creationId xmlns:p14="http://schemas.microsoft.com/office/powerpoint/2010/main" val="4091660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flipV="1">
            <a:off x="583685" y="2096220"/>
            <a:ext cx="8129644" cy="23922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975706" y="1026494"/>
            <a:ext cx="754597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/>
              <a:t>Thank you for your attention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365027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4285" y="2651126"/>
            <a:ext cx="3463665" cy="1325563"/>
          </a:xfrm>
        </p:spPr>
        <p:txBody>
          <a:bodyPr/>
          <a:lstStyle/>
          <a:p>
            <a:r>
              <a:rPr lang="en-US" dirty="0" smtClean="0"/>
              <a:t>Backup slides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B3C45-6916-4A09-AEE0-4725868A11C8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0243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30445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 smtClean="0"/>
              <a:t>630 MHz HOM and stability threshold</a:t>
            </a:r>
            <a:endParaRPr lang="en-US" sz="20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691763" y="653650"/>
            <a:ext cx="7855889" cy="0"/>
          </a:xfrm>
          <a:prstGeom prst="line">
            <a:avLst/>
          </a:prstGeom>
          <a:ln w="3175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275907" y="1948812"/>
            <a:ext cx="36941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dirty="0" smtClean="0"/>
              <a:t>The 630 MHz HOM has the </a:t>
            </a:r>
            <a:r>
              <a:rPr lang="fr-CH" b="1" dirty="0" err="1" smtClean="0"/>
              <a:t>lowest</a:t>
            </a:r>
            <a:r>
              <a:rPr lang="fr-CH" b="1" dirty="0" smtClean="0"/>
              <a:t> </a:t>
            </a:r>
            <a:r>
              <a:rPr lang="fr-CH" b="1" dirty="0" err="1" smtClean="0"/>
              <a:t>stability</a:t>
            </a:r>
            <a:r>
              <a:rPr lang="fr-CH" b="1" dirty="0" smtClean="0"/>
              <a:t> </a:t>
            </a:r>
            <a:r>
              <a:rPr lang="fr-CH" b="1" dirty="0" err="1" smtClean="0"/>
              <a:t>threshold</a:t>
            </a:r>
            <a:r>
              <a:rPr lang="fr-CH" dirty="0"/>
              <a:t> </a:t>
            </a:r>
            <a:r>
              <a:rPr lang="fr-CH" dirty="0" smtClean="0"/>
              <a:t>for </a:t>
            </a:r>
            <a:r>
              <a:rPr lang="fr-CH" dirty="0" err="1" smtClean="0"/>
              <a:t>upgraded</a:t>
            </a:r>
            <a:r>
              <a:rPr lang="fr-CH" dirty="0" smtClean="0"/>
              <a:t> RF (10 MV) but for 7 MV </a:t>
            </a:r>
            <a:r>
              <a:rPr lang="fr-CH" dirty="0" err="1" smtClean="0"/>
              <a:t>it</a:t>
            </a:r>
            <a:r>
              <a:rPr lang="fr-CH" dirty="0" smtClean="0"/>
              <a:t> </a:t>
            </a:r>
            <a:r>
              <a:rPr lang="fr-CH" dirty="0" err="1" smtClean="0"/>
              <a:t>is</a:t>
            </a:r>
            <a:r>
              <a:rPr lang="fr-CH" dirty="0" smtClean="0"/>
              <a:t> «in </a:t>
            </a:r>
            <a:r>
              <a:rPr lang="fr-CH" dirty="0" err="1" smtClean="0"/>
              <a:t>competition</a:t>
            </a:r>
            <a:r>
              <a:rPr lang="fr-CH" dirty="0" smtClean="0"/>
              <a:t>» </a:t>
            </a:r>
            <a:r>
              <a:rPr lang="fr-CH" dirty="0" err="1" smtClean="0"/>
              <a:t>with</a:t>
            </a:r>
            <a:r>
              <a:rPr lang="fr-CH" dirty="0" smtClean="0"/>
              <a:t> vacuum </a:t>
            </a:r>
            <a:r>
              <a:rPr lang="fr-CH" dirty="0" err="1" smtClean="0"/>
              <a:t>flanges</a:t>
            </a:r>
            <a:r>
              <a:rPr lang="fr-CH" dirty="0" smtClean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b="1" dirty="0" err="1" smtClean="0"/>
              <a:t>Coupled-bunch</a:t>
            </a:r>
            <a:r>
              <a:rPr lang="fr-CH" b="1" dirty="0" smtClean="0"/>
              <a:t> </a:t>
            </a:r>
            <a:r>
              <a:rPr lang="fr-CH" b="1" dirty="0" err="1" smtClean="0"/>
              <a:t>instability</a:t>
            </a:r>
            <a:r>
              <a:rPr lang="fr-CH" b="1" dirty="0" smtClean="0"/>
              <a:t> </a:t>
            </a:r>
            <a:r>
              <a:rPr lang="fr-CH" dirty="0" err="1" smtClean="0"/>
              <a:t>caused</a:t>
            </a:r>
            <a:r>
              <a:rPr lang="fr-CH" dirty="0" smtClean="0"/>
              <a:t> by 630 MHz HOM has </a:t>
            </a:r>
            <a:r>
              <a:rPr lang="fr-CH" dirty="0" err="1" smtClean="0"/>
              <a:t>typical</a:t>
            </a:r>
            <a:r>
              <a:rPr lang="fr-CH" dirty="0" smtClean="0"/>
              <a:t> </a:t>
            </a:r>
            <a:r>
              <a:rPr lang="fr-CH" dirty="0" err="1" smtClean="0"/>
              <a:t>wake</a:t>
            </a:r>
            <a:r>
              <a:rPr lang="fr-CH" dirty="0" smtClean="0"/>
              <a:t> </a:t>
            </a:r>
            <a:r>
              <a:rPr lang="fr-CH" dirty="0" err="1" smtClean="0"/>
              <a:t>decay</a:t>
            </a:r>
            <a:r>
              <a:rPr lang="fr-CH" dirty="0" smtClean="0"/>
              <a:t> time of ~ 4 </a:t>
            </a:r>
            <a:r>
              <a:rPr lang="fr-CH" dirty="0" err="1" smtClean="0"/>
              <a:t>bunches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dirty="0" err="1" smtClean="0"/>
              <a:t>Threshold</a:t>
            </a:r>
            <a:r>
              <a:rPr lang="fr-CH" dirty="0" smtClean="0"/>
              <a:t> </a:t>
            </a:r>
            <a:r>
              <a:rPr lang="fr-CH" b="1" dirty="0" smtClean="0"/>
              <a:t>minimal on flat top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75266" y="5807267"/>
            <a:ext cx="6679714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CH" sz="2400" dirty="0" smtClean="0"/>
              <a:t>Can </a:t>
            </a:r>
            <a:r>
              <a:rPr lang="fr-CH" sz="2400" dirty="0" err="1" smtClean="0"/>
              <a:t>we</a:t>
            </a:r>
            <a:r>
              <a:rPr lang="fr-CH" sz="2400" dirty="0" smtClean="0"/>
              <a:t> </a:t>
            </a:r>
            <a:r>
              <a:rPr lang="fr-CH" sz="2400" dirty="0" err="1" smtClean="0"/>
              <a:t>identify</a:t>
            </a:r>
            <a:r>
              <a:rPr lang="fr-CH" sz="2400" dirty="0" smtClean="0"/>
              <a:t> </a:t>
            </a:r>
            <a:r>
              <a:rPr lang="fr-CH" sz="2400" dirty="0" err="1" smtClean="0"/>
              <a:t>instability</a:t>
            </a:r>
            <a:r>
              <a:rPr lang="fr-CH" sz="2400" dirty="0" smtClean="0"/>
              <a:t> source in </a:t>
            </a:r>
            <a:r>
              <a:rPr lang="fr-CH" sz="2400" dirty="0" err="1" smtClean="0"/>
              <a:t>measurements</a:t>
            </a:r>
            <a:r>
              <a:rPr lang="fr-CH" sz="2400" dirty="0" smtClean="0"/>
              <a:t>?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275907" y="1037903"/>
            <a:ext cx="47295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400" dirty="0" err="1" smtClean="0"/>
              <a:t>What</a:t>
            </a:r>
            <a:r>
              <a:rPr lang="fr-CH" sz="2400" dirty="0" smtClean="0"/>
              <a:t> has been </a:t>
            </a:r>
            <a:r>
              <a:rPr lang="fr-CH" sz="2400" dirty="0" err="1" smtClean="0"/>
              <a:t>presented</a:t>
            </a:r>
            <a:r>
              <a:rPr lang="fr-CH" sz="2400" dirty="0" smtClean="0"/>
              <a:t> </a:t>
            </a:r>
            <a:r>
              <a:rPr lang="fr-CH" sz="2400" dirty="0" err="1" smtClean="0"/>
              <a:t>until</a:t>
            </a:r>
            <a:r>
              <a:rPr lang="fr-CH" sz="2400" dirty="0" smtClean="0"/>
              <a:t> </a:t>
            </a:r>
            <a:r>
              <a:rPr lang="fr-CH" sz="2400" dirty="0" err="1" smtClean="0"/>
              <a:t>now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5179822" y="1361348"/>
            <a:ext cx="36540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H" dirty="0" err="1" smtClean="0"/>
              <a:t>Stability</a:t>
            </a:r>
            <a:r>
              <a:rPr lang="fr-CH" dirty="0" smtClean="0"/>
              <a:t> </a:t>
            </a:r>
            <a:r>
              <a:rPr lang="fr-CH" dirty="0" err="1" smtClean="0"/>
              <a:t>threshold</a:t>
            </a:r>
            <a:endParaRPr lang="fr-CH" dirty="0" smtClean="0"/>
          </a:p>
          <a:p>
            <a:pPr algn="ctr"/>
            <a:r>
              <a:rPr lang="fr-CH" dirty="0" smtClean="0"/>
              <a:t>450 </a:t>
            </a:r>
            <a:r>
              <a:rPr lang="fr-CH" dirty="0" err="1" smtClean="0"/>
              <a:t>GeV</a:t>
            </a:r>
            <a:r>
              <a:rPr lang="fr-CH" dirty="0" smtClean="0"/>
              <a:t>, 72 </a:t>
            </a:r>
            <a:r>
              <a:rPr lang="fr-CH" dirty="0" err="1" smtClean="0"/>
              <a:t>bunches</a:t>
            </a:r>
            <a:r>
              <a:rPr lang="fr-CH" dirty="0" smtClean="0"/>
              <a:t>, 7 MV + 0.7 MV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6873" y="2043553"/>
            <a:ext cx="3627026" cy="267283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351227" y="4961350"/>
            <a:ext cx="36973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dirty="0" smtClean="0"/>
              <a:t>Old simulations </a:t>
            </a:r>
            <a:r>
              <a:rPr lang="fr-CH" sz="1400" dirty="0" err="1" smtClean="0"/>
              <a:t>with</a:t>
            </a:r>
            <a:r>
              <a:rPr lang="fr-CH" sz="1400" dirty="0" smtClean="0"/>
              <a:t> </a:t>
            </a:r>
            <a:r>
              <a:rPr lang="fr-CH" sz="1400" dirty="0" err="1" smtClean="0"/>
              <a:t>probably</a:t>
            </a:r>
            <a:r>
              <a:rPr lang="fr-CH" sz="1400" dirty="0" smtClean="0"/>
              <a:t> </a:t>
            </a:r>
            <a:r>
              <a:rPr lang="fr-CH" sz="1400" dirty="0" err="1" smtClean="0"/>
              <a:t>obsolete</a:t>
            </a:r>
            <a:r>
              <a:rPr lang="fr-CH" sz="1400" dirty="0" smtClean="0"/>
              <a:t> </a:t>
            </a:r>
            <a:r>
              <a:rPr lang="fr-CH" sz="1400" dirty="0" err="1" smtClean="0"/>
              <a:t>impedance</a:t>
            </a:r>
            <a:r>
              <a:rPr lang="fr-CH" sz="1400" dirty="0" smtClean="0"/>
              <a:t> model, new simulations </a:t>
            </a:r>
            <a:r>
              <a:rPr lang="fr-CH" sz="1400" dirty="0" err="1" smtClean="0"/>
              <a:t>still</a:t>
            </a:r>
            <a:r>
              <a:rPr lang="fr-CH" sz="1400" dirty="0" smtClean="0"/>
              <a:t> running</a:t>
            </a:r>
            <a:endParaRPr lang="en-US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7428244" y="4639787"/>
            <a:ext cx="138211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100" dirty="0" err="1" smtClean="0"/>
              <a:t>Courtesy</a:t>
            </a:r>
            <a:r>
              <a:rPr lang="fr-CH" sz="1100" dirty="0" smtClean="0"/>
              <a:t>: A. Lasheen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586008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7" t="2494" r="2985" b="996"/>
          <a:stretch/>
        </p:blipFill>
        <p:spPr>
          <a:xfrm>
            <a:off x="448691" y="3197348"/>
            <a:ext cx="3673503" cy="280672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30445"/>
          </a:xfrm>
        </p:spPr>
        <p:txBody>
          <a:bodyPr>
            <a:noAutofit/>
          </a:bodyPr>
          <a:lstStyle/>
          <a:p>
            <a:pPr algn="ctr"/>
            <a:r>
              <a:rPr lang="fr-CH" sz="3600" b="1" dirty="0" err="1" smtClean="0"/>
              <a:t>Latest</a:t>
            </a:r>
            <a:r>
              <a:rPr lang="fr-CH" sz="3600" b="1" dirty="0" smtClean="0"/>
              <a:t> MD </a:t>
            </a:r>
            <a:r>
              <a:rPr lang="fr-CH" sz="3600" b="1" dirty="0" err="1" smtClean="0"/>
              <a:t>results</a:t>
            </a:r>
            <a:r>
              <a:rPr lang="fr-CH" sz="3600" b="1" dirty="0" smtClean="0"/>
              <a:t> – </a:t>
            </a:r>
            <a:r>
              <a:rPr lang="fr-CH" sz="3600" b="1" dirty="0" err="1" smtClean="0"/>
              <a:t>instability</a:t>
            </a:r>
            <a:r>
              <a:rPr lang="fr-CH" sz="3600" b="1" dirty="0" smtClean="0"/>
              <a:t> at flat top</a:t>
            </a:r>
            <a:endParaRPr lang="en-US" sz="20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144800" y="653650"/>
            <a:ext cx="6858000" cy="0"/>
          </a:xfrm>
          <a:prstGeom prst="line">
            <a:avLst/>
          </a:prstGeom>
          <a:ln w="3175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765" y="2534876"/>
            <a:ext cx="4376934" cy="32827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719434" y="1167097"/>
                <a:ext cx="6528339" cy="13542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fr-CH" sz="1600" dirty="0" smtClean="0"/>
                  <a:t>Q20 nominal </a:t>
                </a:r>
                <a:r>
                  <a:rPr lang="fr-CH" sz="1600" dirty="0" err="1" smtClean="0"/>
                  <a:t>acceleration</a:t>
                </a:r>
                <a:r>
                  <a:rPr lang="fr-CH" sz="1600" dirty="0" smtClean="0"/>
                  <a:t> cycle, on 8th of </a:t>
                </a:r>
                <a:r>
                  <a:rPr lang="fr-CH" sz="1600" dirty="0" err="1" smtClean="0"/>
                  <a:t>November</a:t>
                </a:r>
                <a:r>
                  <a:rPr lang="fr-CH" sz="1600" dirty="0" smtClean="0"/>
                  <a:t> 2017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fr-CH" sz="1600" dirty="0" smtClean="0"/>
                  <a:t>BCMS </a:t>
                </a:r>
                <a:r>
                  <a:rPr lang="fr-CH" sz="1600" dirty="0" err="1" smtClean="0"/>
                  <a:t>beam</a:t>
                </a:r>
                <a:r>
                  <a:rPr lang="fr-CH" sz="1600" dirty="0" smtClean="0"/>
                  <a:t> (48 </a:t>
                </a:r>
                <a:r>
                  <a:rPr lang="fr-CH" sz="1600" dirty="0" err="1" smtClean="0"/>
                  <a:t>bunches</a:t>
                </a:r>
                <a:r>
                  <a:rPr lang="fr-CH" sz="1600" dirty="0" smtClean="0"/>
                  <a:t>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fr-CH" sz="1600" dirty="0" smtClean="0"/>
                  <a:t>FB, LD, </a:t>
                </a:r>
                <a:r>
                  <a:rPr lang="fr-CH" sz="1600" dirty="0" err="1" smtClean="0"/>
                  <a:t>blow</a:t>
                </a:r>
                <a:r>
                  <a:rPr lang="fr-CH" sz="1600" dirty="0" smtClean="0"/>
                  <a:t>-up on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fr-CH" sz="1600" dirty="0" err="1"/>
                  <a:t>Intensity</a:t>
                </a:r>
                <a:r>
                  <a:rPr lang="fr-CH" sz="1600" dirty="0"/>
                  <a:t> ~ </a:t>
                </a:r>
                <a14:m>
                  <m:oMath xmlns:m="http://schemas.openxmlformats.org/officeDocument/2006/math">
                    <m:r>
                      <a:rPr lang="fr-CH" sz="1600" b="0" i="1" smtClean="0">
                        <a:latin typeface="Cambria Math" panose="02040503050406030204" pitchFamily="18" charset="0"/>
                      </a:rPr>
                      <m:t>1.75×</m:t>
                    </m:r>
                    <m:sSup>
                      <m:sSupPr>
                        <m:ctrlPr>
                          <a:rPr lang="fr-CH" sz="1600" b="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fr-CH" sz="16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fr-CH" sz="1600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sup>
                    </m:sSup>
                    <m:r>
                      <a:rPr lang="fr-CH" sz="1600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fr-CH" sz="1600" dirty="0" smtClean="0"/>
                  <a:t> RF program ~ nominal, 800 MHz at 15%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fr-CH" sz="1600" dirty="0" smtClean="0"/>
                  <a:t>Acquisition of ~ 20 points per synchrotron </a:t>
                </a:r>
                <a:r>
                  <a:rPr lang="fr-CH" sz="1600" dirty="0" err="1" smtClean="0"/>
                  <a:t>period</a:t>
                </a:r>
                <a:r>
                  <a:rPr lang="fr-CH" sz="1600" dirty="0" smtClean="0"/>
                  <a:t> on flat top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434" y="1167097"/>
                <a:ext cx="6528339" cy="1354217"/>
              </a:xfrm>
              <a:prstGeom prst="rect">
                <a:avLst/>
              </a:prstGeom>
              <a:blipFill>
                <a:blip r:embed="rId5"/>
                <a:stretch>
                  <a:fillRect l="-373" t="-1345" b="-2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2568545" y="6123522"/>
            <a:ext cx="4854214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CH" sz="2400" dirty="0" err="1" smtClean="0"/>
              <a:t>Beam</a:t>
            </a:r>
            <a:r>
              <a:rPr lang="fr-CH" sz="2400" dirty="0" smtClean="0"/>
              <a:t> </a:t>
            </a:r>
            <a:r>
              <a:rPr lang="fr-CH" sz="2400" dirty="0" err="1" smtClean="0"/>
              <a:t>unstable</a:t>
            </a:r>
            <a:r>
              <a:rPr lang="fr-CH" sz="2400" dirty="0" smtClean="0"/>
              <a:t> </a:t>
            </a:r>
            <a:r>
              <a:rPr lang="fr-CH" sz="2400" dirty="0" err="1" smtClean="0"/>
              <a:t>after</a:t>
            </a:r>
            <a:r>
              <a:rPr lang="fr-CH" sz="2400" dirty="0" smtClean="0"/>
              <a:t> </a:t>
            </a:r>
            <a:r>
              <a:rPr lang="fr-CH" sz="2400" dirty="0" err="1" smtClean="0"/>
              <a:t>arrival</a:t>
            </a:r>
            <a:r>
              <a:rPr lang="fr-CH" sz="2400" dirty="0" smtClean="0"/>
              <a:t> at flat top</a:t>
            </a:r>
            <a:endParaRPr lang="en-US" sz="2400" dirty="0"/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3411111" y="4305168"/>
            <a:ext cx="182879" cy="8313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969221" y="3874281"/>
            <a:ext cx="13387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1100" dirty="0" err="1" smtClean="0"/>
              <a:t>Controlled</a:t>
            </a:r>
            <a:r>
              <a:rPr lang="fr-CH" sz="1100" dirty="0" smtClean="0"/>
              <a:t> </a:t>
            </a:r>
            <a:r>
              <a:rPr lang="fr-CH" sz="1100" dirty="0" err="1" smtClean="0"/>
              <a:t>emittance</a:t>
            </a:r>
            <a:r>
              <a:rPr lang="fr-CH" sz="1100" dirty="0" smtClean="0"/>
              <a:t> </a:t>
            </a:r>
            <a:r>
              <a:rPr lang="fr-CH" sz="1100" dirty="0" err="1" smtClean="0"/>
              <a:t>blow</a:t>
            </a:r>
            <a:r>
              <a:rPr lang="fr-CH" sz="1100" dirty="0" smtClean="0"/>
              <a:t>-up</a:t>
            </a:r>
            <a:endParaRPr lang="en-US" sz="1100" dirty="0"/>
          </a:p>
        </p:txBody>
      </p:sp>
      <p:sp>
        <p:nvSpPr>
          <p:cNvPr id="20" name="Oval 19"/>
          <p:cNvSpPr/>
          <p:nvPr/>
        </p:nvSpPr>
        <p:spPr>
          <a:xfrm>
            <a:off x="3909628" y="5375636"/>
            <a:ext cx="274480" cy="26411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Arrow 20"/>
          <p:cNvSpPr/>
          <p:nvPr/>
        </p:nvSpPr>
        <p:spPr>
          <a:xfrm rot="20206239">
            <a:off x="4222154" y="5113003"/>
            <a:ext cx="1350030" cy="156447"/>
          </a:xfrm>
          <a:prstGeom prst="rightArrow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54771" y="2801566"/>
            <a:ext cx="32613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000" dirty="0" smtClean="0"/>
              <a:t>Evolution of the </a:t>
            </a:r>
            <a:r>
              <a:rPr lang="fr-CH" sz="2000" dirty="0" err="1" smtClean="0"/>
              <a:t>bunch</a:t>
            </a:r>
            <a:r>
              <a:rPr lang="fr-CH" sz="2000" dirty="0" smtClean="0"/>
              <a:t> </a:t>
            </a:r>
            <a:r>
              <a:rPr lang="fr-CH" sz="2000" dirty="0" err="1" smtClean="0"/>
              <a:t>length</a:t>
            </a:r>
            <a:endParaRPr lang="en-US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282112" y="660911"/>
            <a:ext cx="18408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800" dirty="0" err="1" smtClean="0"/>
              <a:t>Parameters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10172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30445"/>
          </a:xfrm>
        </p:spPr>
        <p:txBody>
          <a:bodyPr>
            <a:noAutofit/>
          </a:bodyPr>
          <a:lstStyle/>
          <a:p>
            <a:pPr algn="ctr"/>
            <a:r>
              <a:rPr lang="fr-CH" sz="3600" b="1" dirty="0" err="1" smtClean="0"/>
              <a:t>Measurement</a:t>
            </a:r>
            <a:r>
              <a:rPr lang="fr-CH" sz="3600" b="1" dirty="0" smtClean="0"/>
              <a:t> of profile oscillations</a:t>
            </a:r>
            <a:endParaRPr lang="en-US" sz="20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144800" y="653650"/>
            <a:ext cx="6858000" cy="0"/>
          </a:xfrm>
          <a:prstGeom prst="line">
            <a:avLst/>
          </a:prstGeom>
          <a:ln w="3175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23" name="bunch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33957" y="1558456"/>
            <a:ext cx="8676086" cy="4880298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636105" y="909784"/>
            <a:ext cx="29315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smtClean="0"/>
              <a:t>One acquisition </a:t>
            </a:r>
            <a:r>
              <a:rPr lang="fr-CH" dirty="0" err="1" smtClean="0"/>
              <a:t>every</a:t>
            </a:r>
            <a:r>
              <a:rPr lang="fr-CH" dirty="0" smtClean="0"/>
              <a:t> 9 </a:t>
            </a:r>
            <a:r>
              <a:rPr lang="fr-CH" dirty="0" err="1" smtClean="0"/>
              <a:t>turns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2528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3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30445"/>
          </a:xfrm>
        </p:spPr>
        <p:txBody>
          <a:bodyPr>
            <a:noAutofit/>
          </a:bodyPr>
          <a:lstStyle/>
          <a:p>
            <a:pPr algn="ctr"/>
            <a:r>
              <a:rPr lang="fr-CH" sz="3600" b="1" dirty="0" err="1" smtClean="0"/>
              <a:t>Bunch</a:t>
            </a:r>
            <a:r>
              <a:rPr lang="fr-CH" sz="3600" b="1" dirty="0" smtClean="0"/>
              <a:t> oscillations and </a:t>
            </a:r>
            <a:r>
              <a:rPr lang="fr-CH" sz="3600" b="1" dirty="0" err="1" smtClean="0"/>
              <a:t>instability</a:t>
            </a:r>
            <a:r>
              <a:rPr lang="fr-CH" sz="3600" b="1" dirty="0" smtClean="0"/>
              <a:t> mode(s)</a:t>
            </a:r>
            <a:endParaRPr lang="en-US" sz="20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144800" y="653650"/>
            <a:ext cx="6858000" cy="0"/>
          </a:xfrm>
          <a:prstGeom prst="line">
            <a:avLst/>
          </a:prstGeom>
          <a:ln w="3175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5490" y="1592026"/>
            <a:ext cx="4782142" cy="268995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7172" y="4691661"/>
            <a:ext cx="4173482" cy="182498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5"/>
          <a:srcRect b="49621"/>
          <a:stretch/>
        </p:blipFill>
        <p:spPr>
          <a:xfrm>
            <a:off x="5089469" y="6539856"/>
            <a:ext cx="3634385" cy="118279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518662" y="5188656"/>
            <a:ext cx="3838654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CH" sz="2400" dirty="0" smtClean="0">
                <a:sym typeface="Wingdings" panose="05000000000000000000" pitchFamily="2" charset="2"/>
              </a:rPr>
              <a:t> Most </a:t>
            </a:r>
            <a:r>
              <a:rPr lang="fr-CH" sz="2400" dirty="0" err="1" smtClean="0">
                <a:sym typeface="Wingdings" panose="05000000000000000000" pitchFamily="2" charset="2"/>
              </a:rPr>
              <a:t>likely</a:t>
            </a:r>
            <a:r>
              <a:rPr lang="fr-CH" sz="2400" dirty="0" smtClean="0">
                <a:sym typeface="Wingdings" panose="05000000000000000000" pitchFamily="2" charset="2"/>
              </a:rPr>
              <a:t> </a:t>
            </a:r>
            <a:r>
              <a:rPr lang="fr-CH" sz="2400" dirty="0" smtClean="0"/>
              <a:t>rigide </a:t>
            </a:r>
            <a:r>
              <a:rPr lang="fr-CH" sz="2400" dirty="0" err="1" smtClean="0"/>
              <a:t>dipole</a:t>
            </a:r>
            <a:r>
              <a:rPr lang="fr-CH" sz="2400" dirty="0" smtClean="0"/>
              <a:t> oscillations and </a:t>
            </a:r>
            <a:r>
              <a:rPr lang="fr-CH" sz="2400" dirty="0" err="1" smtClean="0"/>
              <a:t>quadrupole</a:t>
            </a:r>
            <a:endParaRPr lang="fr-CH" sz="24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5587962" y="1009005"/>
            <a:ext cx="22728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smtClean="0"/>
              <a:t>Profiles </a:t>
            </a:r>
            <a:r>
              <a:rPr lang="fr-CH" dirty="0" err="1" smtClean="0"/>
              <a:t>superimposed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" t="4978" r="12457" b="1346"/>
          <a:stretch/>
        </p:blipFill>
        <p:spPr>
          <a:xfrm>
            <a:off x="445271" y="1679382"/>
            <a:ext cx="3339549" cy="241499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965308" y="1031731"/>
            <a:ext cx="2299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smtClean="0"/>
              <a:t>Contour plot </a:t>
            </a:r>
            <a:r>
              <a:rPr lang="fr-CH" dirty="0" err="1" smtClean="0"/>
              <a:t>bunch</a:t>
            </a:r>
            <a:r>
              <a:rPr lang="fr-CH" dirty="0" smtClean="0"/>
              <a:t> 34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692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30445"/>
          </a:xfrm>
        </p:spPr>
        <p:txBody>
          <a:bodyPr>
            <a:noAutofit/>
          </a:bodyPr>
          <a:lstStyle/>
          <a:p>
            <a:pPr algn="ctr"/>
            <a:r>
              <a:rPr lang="fr-CH" sz="3600" b="1" dirty="0" smtClean="0"/>
              <a:t> CBI modes and </a:t>
            </a:r>
            <a:r>
              <a:rPr lang="fr-CH" sz="3600" b="1" dirty="0" err="1" smtClean="0"/>
              <a:t>frequencies</a:t>
            </a:r>
            <a:r>
              <a:rPr lang="fr-CH" sz="3600" b="1" dirty="0" smtClean="0"/>
              <a:t> – estimation</a:t>
            </a:r>
            <a:endParaRPr lang="en-US" sz="20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144800" y="653650"/>
            <a:ext cx="6858000" cy="0"/>
          </a:xfrm>
          <a:prstGeom prst="line">
            <a:avLst/>
          </a:prstGeom>
          <a:ln w="3175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614476" y="1635003"/>
                <a:ext cx="4740249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CH" dirty="0" smtClean="0"/>
                  <a:t>The </a:t>
                </a:r>
                <a:r>
                  <a:rPr lang="fr-CH" dirty="0" err="1" smtClean="0"/>
                  <a:t>growth</a:t>
                </a:r>
                <a:r>
                  <a:rPr lang="fr-CH" dirty="0" smtClean="0"/>
                  <a:t> rate </a:t>
                </a:r>
                <a:r>
                  <a:rPr lang="fr-CH" dirty="0" err="1" smtClean="0"/>
                  <a:t>depends</a:t>
                </a:r>
                <a:r>
                  <a:rPr lang="fr-CH" dirty="0" smtClean="0"/>
                  <a:t> on a </a:t>
                </a:r>
                <a:r>
                  <a:rPr lang="fr-CH" dirty="0" err="1" smtClean="0"/>
                  <a:t>form</a:t>
                </a:r>
                <a:r>
                  <a:rPr lang="fr-CH" dirty="0" smtClean="0"/>
                  <a:t> factor</a:t>
                </a:r>
              </a:p>
              <a:p>
                <a:endParaRPr lang="fr-CH" dirty="0" smtClean="0">
                  <a:sym typeface="Wingdings" panose="05000000000000000000" pitchFamily="2" charset="2"/>
                </a:endParaRPr>
              </a:p>
              <a:p>
                <a:r>
                  <a:rPr lang="fr-CH" dirty="0" smtClean="0">
                    <a:sym typeface="Wingdings" panose="05000000000000000000" pitchFamily="2" charset="2"/>
                  </a:rPr>
                  <a:t> For </a:t>
                </a:r>
                <a:r>
                  <a:rPr lang="fr-CH" dirty="0" err="1" smtClean="0">
                    <a:sym typeface="Wingdings" panose="05000000000000000000" pitchFamily="2" charset="2"/>
                  </a:rPr>
                  <a:t>given</a:t>
                </a:r>
                <a:r>
                  <a:rPr lang="fr-CH" dirty="0" smtClean="0">
                    <a:sym typeface="Wingdings" panose="05000000000000000000" pitchFamily="2" charset="2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CH" b="0" i="1" smtClean="0">
                            <a:latin typeface="Cambria Math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fr-CH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𝑓</m:t>
                        </m:r>
                      </m:e>
                      <m:sub>
                        <m:r>
                          <a:rPr lang="fr-CH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fr-CH" dirty="0" smtClean="0">
                    <a:sym typeface="Wingdings" panose="05000000000000000000" pitchFamily="2" charset="2"/>
                  </a:rPr>
                  <a:t> (630 MHz) and </a:t>
                </a:r>
                <a14:m>
                  <m:oMath xmlns:m="http://schemas.openxmlformats.org/officeDocument/2006/math">
                    <m:r>
                      <a:rPr lang="fr-CH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𝜏</m:t>
                    </m:r>
                  </m:oMath>
                </a14:m>
                <a:r>
                  <a:rPr lang="fr-CH" dirty="0" smtClean="0">
                    <a:sym typeface="Wingdings" panose="05000000000000000000" pitchFamily="2" charset="2"/>
                  </a:rPr>
                  <a:t> (1.7 ns), the main mode </a:t>
                </a:r>
                <a:r>
                  <a:rPr lang="fr-CH" dirty="0" err="1" smtClean="0">
                    <a:sym typeface="Wingdings" panose="05000000000000000000" pitchFamily="2" charset="2"/>
                  </a:rPr>
                  <a:t>that</a:t>
                </a:r>
                <a:r>
                  <a:rPr lang="fr-CH" dirty="0" smtClean="0">
                    <a:sym typeface="Wingdings" panose="05000000000000000000" pitchFamily="2" charset="2"/>
                  </a:rPr>
                  <a:t> </a:t>
                </a:r>
                <a:r>
                  <a:rPr lang="fr-CH" dirty="0" err="1" smtClean="0">
                    <a:sym typeface="Wingdings" panose="05000000000000000000" pitchFamily="2" charset="2"/>
                  </a:rPr>
                  <a:t>will</a:t>
                </a:r>
                <a:r>
                  <a:rPr lang="fr-CH" dirty="0" smtClean="0">
                    <a:sym typeface="Wingdings" panose="05000000000000000000" pitchFamily="2" charset="2"/>
                  </a:rPr>
                  <a:t> </a:t>
                </a:r>
                <a:r>
                  <a:rPr lang="fr-CH" dirty="0" err="1" smtClean="0">
                    <a:sym typeface="Wingdings" panose="05000000000000000000" pitchFamily="2" charset="2"/>
                  </a:rPr>
                  <a:t>grow</a:t>
                </a:r>
                <a:r>
                  <a:rPr lang="fr-CH" dirty="0" smtClean="0">
                    <a:sym typeface="Wingdings" panose="05000000000000000000" pitchFamily="2" charset="2"/>
                  </a:rPr>
                  <a:t> </a:t>
                </a:r>
                <a:r>
                  <a:rPr lang="fr-CH" dirty="0" err="1" smtClean="0">
                    <a:sym typeface="Wingdings" panose="05000000000000000000" pitchFamily="2" charset="2"/>
                  </a:rPr>
                  <a:t>can</a:t>
                </a:r>
                <a:r>
                  <a:rPr lang="fr-CH" dirty="0" smtClean="0">
                    <a:sym typeface="Wingdings" panose="05000000000000000000" pitchFamily="2" charset="2"/>
                  </a:rPr>
                  <a:t> </a:t>
                </a:r>
                <a:r>
                  <a:rPr lang="fr-CH" dirty="0" err="1" smtClean="0">
                    <a:sym typeface="Wingdings" panose="05000000000000000000" pitchFamily="2" charset="2"/>
                  </a:rPr>
                  <a:t>be</a:t>
                </a:r>
                <a:r>
                  <a:rPr lang="fr-CH" dirty="0" smtClean="0">
                    <a:sym typeface="Wingdings" panose="05000000000000000000" pitchFamily="2" charset="2"/>
                  </a:rPr>
                  <a:t> </a:t>
                </a:r>
                <a:r>
                  <a:rPr lang="fr-CH" dirty="0" err="1" smtClean="0">
                    <a:sym typeface="Wingdings" panose="05000000000000000000" pitchFamily="2" charset="2"/>
                  </a:rPr>
                  <a:t>predicted</a:t>
                </a:r>
                <a:endParaRPr lang="fr-CH" dirty="0"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476" y="1635003"/>
                <a:ext cx="4740249" cy="1200329"/>
              </a:xfrm>
              <a:prstGeom prst="rect">
                <a:avLst/>
              </a:prstGeom>
              <a:blipFill>
                <a:blip r:embed="rId3"/>
                <a:stretch>
                  <a:fillRect l="-1158" t="-2538" b="-71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609069" y="3422094"/>
            <a:ext cx="46963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 smtClean="0"/>
              <a:t>For a </a:t>
            </a:r>
            <a:r>
              <a:rPr lang="fr-CH" dirty="0" err="1" smtClean="0"/>
              <a:t>given</a:t>
            </a:r>
            <a:r>
              <a:rPr lang="fr-CH" dirty="0" smtClean="0"/>
              <a:t> </a:t>
            </a:r>
            <a:r>
              <a:rPr lang="fr-CH" dirty="0" err="1" smtClean="0"/>
              <a:t>bunch</a:t>
            </a:r>
            <a:r>
              <a:rPr lang="fr-CH" dirty="0" smtClean="0"/>
              <a:t> </a:t>
            </a:r>
            <a:r>
              <a:rPr lang="fr-CH" dirty="0" err="1" smtClean="0"/>
              <a:t>length</a:t>
            </a:r>
            <a:r>
              <a:rPr lang="fr-CH" dirty="0" smtClean="0"/>
              <a:t> </a:t>
            </a:r>
            <a:r>
              <a:rPr lang="fr-CH" b="1" dirty="0" smtClean="0"/>
              <a:t>(1.7 ns) </a:t>
            </a:r>
            <a:r>
              <a:rPr lang="fr-CH" dirty="0" smtClean="0"/>
              <a:t>and </a:t>
            </a:r>
            <a:r>
              <a:rPr lang="fr-CH" dirty="0" err="1" smtClean="0"/>
              <a:t>resonant</a:t>
            </a:r>
            <a:r>
              <a:rPr lang="fr-CH" dirty="0" smtClean="0"/>
              <a:t> </a:t>
            </a:r>
            <a:r>
              <a:rPr lang="fr-CH" dirty="0" err="1" smtClean="0"/>
              <a:t>frequency</a:t>
            </a:r>
            <a:r>
              <a:rPr lang="fr-CH" dirty="0" smtClean="0"/>
              <a:t>, m for maximum </a:t>
            </a:r>
            <a:r>
              <a:rPr lang="fr-CH" dirty="0" err="1" smtClean="0"/>
              <a:t>growth</a:t>
            </a:r>
            <a:r>
              <a:rPr lang="fr-CH" dirty="0" smtClean="0"/>
              <a:t> rate </a:t>
            </a:r>
            <a:r>
              <a:rPr lang="fr-CH" dirty="0" err="1" smtClean="0"/>
              <a:t>can</a:t>
            </a:r>
            <a:r>
              <a:rPr lang="fr-CH" dirty="0" smtClean="0"/>
              <a:t> </a:t>
            </a:r>
            <a:r>
              <a:rPr lang="fr-CH" dirty="0" err="1" smtClean="0"/>
              <a:t>be</a:t>
            </a:r>
            <a:r>
              <a:rPr lang="fr-CH" dirty="0" smtClean="0"/>
              <a:t> </a:t>
            </a:r>
            <a:r>
              <a:rPr lang="fr-CH" dirty="0" err="1" smtClean="0"/>
              <a:t>estimated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5911247" y="3568204"/>
                <a:ext cx="2444836" cy="28732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CH" b="0" i="1" smtClean="0">
                          <a:latin typeface="Cambria Math" panose="02040503050406030204" pitchFamily="18" charset="0"/>
                        </a:rPr>
                        <m:t>𝜋</m:t>
                      </m:r>
                      <m:sSub>
                        <m:sSubPr>
                          <m:ctrlPr>
                            <a:rPr lang="fr-CH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fr-CH" b="0" i="1" smtClean="0"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fr-CH" b="0" i="1" smtClean="0">
                          <a:latin typeface="Cambria Math" panose="02040503050406030204" pitchFamily="18" charset="0"/>
                        </a:rPr>
                        <m:t>≈</m:t>
                      </m:r>
                      <m:r>
                        <a:rPr lang="fr-CH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fr-CH" b="0" i="1" smtClean="0">
                          <a:latin typeface="Cambria Math" panose="02040503050406030204" pitchFamily="18" charset="0"/>
                        </a:rPr>
                        <m:t>+0.81×</m:t>
                      </m:r>
                      <m:sSup>
                        <m:sSupPr>
                          <m:ctrlPr>
                            <a:rPr lang="fr-CH" b="0" i="1" smtClean="0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1/3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1247" y="3568204"/>
                <a:ext cx="2444836" cy="287323"/>
              </a:xfrm>
              <a:prstGeom prst="rect">
                <a:avLst/>
              </a:prstGeom>
              <a:blipFill>
                <a:blip r:embed="rId4"/>
                <a:stretch>
                  <a:fillRect l="-998" t="-8511" r="-499" b="-34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6179059"/>
              </p:ext>
            </p:extLst>
          </p:nvPr>
        </p:nvGraphicFramePr>
        <p:xfrm>
          <a:off x="1524000" y="4531770"/>
          <a:ext cx="6096000" cy="741680"/>
        </p:xfrm>
        <a:graphic>
          <a:graphicData uri="http://schemas.openxmlformats.org/drawingml/2006/table">
            <a:tbl>
              <a:tblPr firstCol="1" bandRow="1">
                <a:tableStyleId>{7DF18680-E054-41AD-8BC1-D1AEF772440D}</a:tableStyleId>
              </a:tblPr>
              <a:tblGrid>
                <a:gridCol w="1016000">
                  <a:extLst>
                    <a:ext uri="{9D8B030D-6E8A-4147-A177-3AD203B41FA5}">
                      <a16:colId xmlns:a16="http://schemas.microsoft.com/office/drawing/2014/main" xmlns="" val="2881621356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xmlns="" val="2457789209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xmlns="" val="59557467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xmlns="" val="4290822522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xmlns="" val="2619081069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xmlns="" val="194121104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CH" dirty="0" smtClean="0"/>
                        <a:t>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dirty="0" smtClean="0"/>
                        <a:t>2.3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256151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CH" dirty="0" smtClean="0"/>
                        <a:t>fr</a:t>
                      </a:r>
                      <a:r>
                        <a:rPr lang="fr-CH" baseline="0" dirty="0" smtClean="0"/>
                        <a:t> [MHz]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dirty="0" smtClean="0"/>
                        <a:t>340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dirty="0" smtClean="0"/>
                        <a:t>565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dirty="0" smtClean="0"/>
                        <a:t>630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dirty="0" smtClean="0"/>
                        <a:t>790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dirty="0" smtClean="0"/>
                        <a:t>1000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61364613"/>
                  </a:ext>
                </a:extLst>
              </a:tr>
            </a:tbl>
          </a:graphicData>
        </a:graphic>
      </p:graphicFrame>
      <p:sp>
        <p:nvSpPr>
          <p:cNvPr id="18" name="Rectangle 17"/>
          <p:cNvSpPr/>
          <p:nvPr/>
        </p:nvSpPr>
        <p:spPr>
          <a:xfrm>
            <a:off x="4681728" y="4317270"/>
            <a:ext cx="841248" cy="1170432"/>
          </a:xfrm>
          <a:prstGeom prst="rect">
            <a:avLst/>
          </a:prstGeo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176245" y="5920114"/>
            <a:ext cx="8791509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CH" sz="2400" dirty="0" smtClean="0"/>
              <a:t>On flat top, 630 MHz HOM excites </a:t>
            </a:r>
            <a:r>
              <a:rPr lang="fr-CH" sz="2400" dirty="0" err="1" smtClean="0"/>
              <a:t>dipole</a:t>
            </a:r>
            <a:r>
              <a:rPr lang="fr-CH" sz="2400" dirty="0" smtClean="0"/>
              <a:t> and </a:t>
            </a:r>
            <a:r>
              <a:rPr lang="fr-CH" sz="2400" dirty="0" err="1" smtClean="0"/>
              <a:t>quadrupole</a:t>
            </a:r>
            <a:r>
              <a:rPr lang="fr-CH" sz="2400" dirty="0" smtClean="0"/>
              <a:t> oscillations</a:t>
            </a:r>
            <a:endParaRPr lang="en-US" sz="2400" dirty="0"/>
          </a:p>
        </p:txBody>
      </p:sp>
      <p:sp>
        <p:nvSpPr>
          <p:cNvPr id="23" name="TextBox 22"/>
          <p:cNvSpPr txBox="1"/>
          <p:nvPr/>
        </p:nvSpPr>
        <p:spPr>
          <a:xfrm>
            <a:off x="6953729" y="3115749"/>
            <a:ext cx="18905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200" dirty="0" err="1" smtClean="0"/>
              <a:t>Courtesy</a:t>
            </a:r>
            <a:r>
              <a:rPr lang="fr-CH" sz="1200" dirty="0" smtClean="0"/>
              <a:t>: E. Shaposhnikova</a:t>
            </a:r>
            <a:endParaRPr lang="en-US" sz="1200" dirty="0"/>
          </a:p>
        </p:txBody>
      </p:sp>
      <p:sp>
        <p:nvSpPr>
          <p:cNvPr id="24" name="Rectangle 23"/>
          <p:cNvSpPr/>
          <p:nvPr/>
        </p:nvSpPr>
        <p:spPr>
          <a:xfrm>
            <a:off x="405307" y="897333"/>
            <a:ext cx="39089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H" sz="2400" dirty="0"/>
              <a:t>For a </a:t>
            </a:r>
            <a:r>
              <a:rPr lang="fr-CH" sz="2400" dirty="0" err="1"/>
              <a:t>given</a:t>
            </a:r>
            <a:r>
              <a:rPr lang="fr-CH" sz="2400" dirty="0"/>
              <a:t> </a:t>
            </a:r>
            <a:r>
              <a:rPr lang="fr-CH" sz="2400" dirty="0" err="1"/>
              <a:t>bunch</a:t>
            </a:r>
            <a:r>
              <a:rPr lang="fr-CH" sz="2400" dirty="0"/>
              <a:t> </a:t>
            </a:r>
            <a:r>
              <a:rPr lang="fr-CH" sz="2400" dirty="0" smtClean="0"/>
              <a:t>distribution</a:t>
            </a:r>
            <a:endParaRPr lang="en-US" sz="2400" dirty="0"/>
          </a:p>
        </p:txBody>
      </p:sp>
      <p:sp>
        <p:nvSpPr>
          <p:cNvPr id="9" name="Right Arrow 8"/>
          <p:cNvSpPr/>
          <p:nvPr/>
        </p:nvSpPr>
        <p:spPr>
          <a:xfrm>
            <a:off x="4926628" y="1744155"/>
            <a:ext cx="596348" cy="21468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/>
          <a:srcRect l="1715" t="4513" r="5116" b="1170"/>
          <a:stretch/>
        </p:blipFill>
        <p:spPr>
          <a:xfrm>
            <a:off x="6029358" y="999436"/>
            <a:ext cx="2814889" cy="2100894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 flipV="1">
            <a:off x="7141616" y="897334"/>
            <a:ext cx="0" cy="1937998"/>
          </a:xfrm>
          <a:prstGeom prst="line">
            <a:avLst/>
          </a:prstGeom>
          <a:ln w="2222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0887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30445"/>
          </a:xfrm>
        </p:spPr>
        <p:txBody>
          <a:bodyPr>
            <a:noAutofit/>
          </a:bodyPr>
          <a:lstStyle/>
          <a:p>
            <a:pPr algn="ctr"/>
            <a:r>
              <a:rPr lang="fr-CH" sz="2800" b="1" dirty="0" err="1"/>
              <a:t>D</a:t>
            </a:r>
            <a:r>
              <a:rPr lang="fr-CH" sz="2800" b="1" dirty="0" err="1" smtClean="0"/>
              <a:t>ipole</a:t>
            </a:r>
            <a:r>
              <a:rPr lang="fr-CH" sz="2800" b="1" dirty="0" smtClean="0"/>
              <a:t>/</a:t>
            </a:r>
            <a:r>
              <a:rPr lang="fr-CH" sz="2800" b="1" dirty="0" err="1" smtClean="0"/>
              <a:t>quadrupole</a:t>
            </a:r>
            <a:r>
              <a:rPr lang="fr-CH" sz="2800" b="1" dirty="0" smtClean="0"/>
              <a:t> oscillations on flat top – </a:t>
            </a:r>
            <a:r>
              <a:rPr lang="fr-CH" sz="2800" b="1" dirty="0" err="1" smtClean="0"/>
              <a:t>measurements</a:t>
            </a:r>
            <a:endParaRPr lang="en-US" sz="16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144800" y="653650"/>
            <a:ext cx="6858000" cy="0"/>
          </a:xfrm>
          <a:prstGeom prst="line">
            <a:avLst/>
          </a:prstGeom>
          <a:ln w="3175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8790" y="1227824"/>
            <a:ext cx="2804160" cy="210312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2950" y="1234963"/>
            <a:ext cx="2804160" cy="21031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0745" y="3338083"/>
            <a:ext cx="2804160" cy="21031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2950" y="3387499"/>
            <a:ext cx="2804160" cy="210312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745544" y="3677012"/>
            <a:ext cx="8114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400" dirty="0" smtClean="0"/>
              <a:t>~ 270 Hz</a:t>
            </a:r>
            <a:endParaRPr lang="en-US" sz="1400" dirty="0"/>
          </a:p>
        </p:txBody>
      </p:sp>
      <p:sp>
        <p:nvSpPr>
          <p:cNvPr id="21" name="TextBox 20"/>
          <p:cNvSpPr txBox="1"/>
          <p:nvPr/>
        </p:nvSpPr>
        <p:spPr>
          <a:xfrm>
            <a:off x="7383344" y="4131282"/>
            <a:ext cx="8114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400" dirty="0" smtClean="0"/>
              <a:t>~ 543 Hz</a:t>
            </a:r>
            <a:endParaRPr lang="en-US" sz="14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5" t="2718" r="1631" b="2500"/>
          <a:stretch/>
        </p:blipFill>
        <p:spPr>
          <a:xfrm>
            <a:off x="141338" y="4587903"/>
            <a:ext cx="2893853" cy="213609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256307" y="5144493"/>
                <a:ext cx="11658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CH" b="0" i="1" smtClean="0">
                        <a:latin typeface="Cambria Math" panose="02040503050406030204" pitchFamily="18" charset="0"/>
                      </a:rPr>
                      <m:t>𝜏</m:t>
                    </m:r>
                    <m:r>
                      <a:rPr lang="fr-CH" b="0" i="1" smtClean="0">
                        <a:latin typeface="Cambria Math" panose="02040503050406030204" pitchFamily="18" charset="0"/>
                      </a:rPr>
                      <m:t>=1.7</m:t>
                    </m:r>
                  </m:oMath>
                </a14:m>
                <a:r>
                  <a:rPr lang="en-US" dirty="0" smtClean="0"/>
                  <a:t> ns</a:t>
                </a:r>
                <a:endParaRPr lang="en-US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6307" y="5144493"/>
                <a:ext cx="1165832" cy="369332"/>
              </a:xfrm>
              <a:prstGeom prst="rect">
                <a:avLst/>
              </a:prstGeom>
              <a:blipFill>
                <a:blip r:embed="rId9"/>
                <a:stretch>
                  <a:fillRect t="-10000" r="-4188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/>
          <p:cNvSpPr txBox="1"/>
          <p:nvPr/>
        </p:nvSpPr>
        <p:spPr>
          <a:xfrm>
            <a:off x="478463" y="4187793"/>
            <a:ext cx="25632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000" dirty="0" smtClean="0"/>
              <a:t>Synchrotron </a:t>
            </a:r>
            <a:r>
              <a:rPr lang="fr-CH" sz="2000" dirty="0" err="1" smtClean="0"/>
              <a:t>frequency</a:t>
            </a:r>
            <a:endParaRPr lang="en-US" sz="2000" dirty="0"/>
          </a:p>
        </p:txBody>
      </p:sp>
      <p:sp>
        <p:nvSpPr>
          <p:cNvPr id="24" name="TextBox 23"/>
          <p:cNvSpPr txBox="1"/>
          <p:nvPr/>
        </p:nvSpPr>
        <p:spPr>
          <a:xfrm flipH="1">
            <a:off x="4048024" y="5758336"/>
            <a:ext cx="4269851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CH" sz="2400" dirty="0" err="1" smtClean="0"/>
              <a:t>Dipole</a:t>
            </a:r>
            <a:r>
              <a:rPr lang="fr-CH" sz="2400" dirty="0" smtClean="0"/>
              <a:t> and </a:t>
            </a:r>
            <a:r>
              <a:rPr lang="fr-CH" sz="2400" dirty="0" err="1" smtClean="0"/>
              <a:t>quadrupole</a:t>
            </a:r>
            <a:r>
              <a:rPr lang="fr-CH" sz="2400" dirty="0" smtClean="0"/>
              <a:t> </a:t>
            </a:r>
            <a:r>
              <a:rPr lang="fr-CH" sz="2400" dirty="0" err="1" smtClean="0"/>
              <a:t>excited</a:t>
            </a:r>
            <a:endParaRPr lang="fr-CH" sz="2400" dirty="0" smtClean="0"/>
          </a:p>
          <a:p>
            <a:pPr algn="ctr"/>
            <a:r>
              <a:rPr lang="fr-CH" sz="2400" dirty="0" smtClean="0">
                <a:sym typeface="Wingdings" panose="05000000000000000000" pitchFamily="2" charset="2"/>
              </a:rPr>
              <a:t> </a:t>
            </a:r>
            <a:r>
              <a:rPr lang="fr-CH" sz="2400" dirty="0" err="1" smtClean="0">
                <a:sym typeface="Wingdings" panose="05000000000000000000" pitchFamily="2" charset="2"/>
              </a:rPr>
              <a:t>Higher</a:t>
            </a:r>
            <a:r>
              <a:rPr lang="fr-CH" sz="2400" dirty="0" smtClean="0">
                <a:sym typeface="Wingdings" panose="05000000000000000000" pitchFamily="2" charset="2"/>
              </a:rPr>
              <a:t> </a:t>
            </a:r>
            <a:r>
              <a:rPr lang="fr-CH" sz="2400" dirty="0" err="1" smtClean="0">
                <a:sym typeface="Wingdings" panose="05000000000000000000" pitchFamily="2" charset="2"/>
              </a:rPr>
              <a:t>order</a:t>
            </a:r>
            <a:r>
              <a:rPr lang="fr-CH" sz="2400" dirty="0" smtClean="0">
                <a:sym typeface="Wingdings" panose="05000000000000000000" pitchFamily="2" charset="2"/>
              </a:rPr>
              <a:t> mode?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3757956" y="816661"/>
            <a:ext cx="50710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000" dirty="0" smtClean="0"/>
              <a:t>Fourier </a:t>
            </a:r>
            <a:r>
              <a:rPr lang="fr-CH" sz="2000" dirty="0" err="1" smtClean="0"/>
              <a:t>transform</a:t>
            </a:r>
            <a:r>
              <a:rPr lang="fr-CH" sz="2000" dirty="0" smtClean="0"/>
              <a:t> of </a:t>
            </a:r>
            <a:r>
              <a:rPr lang="fr-CH" sz="2000" dirty="0" err="1" smtClean="0"/>
              <a:t>bunch</a:t>
            </a:r>
            <a:r>
              <a:rPr lang="fr-CH" sz="2000" dirty="0" smtClean="0"/>
              <a:t> </a:t>
            </a:r>
            <a:r>
              <a:rPr lang="fr-CH" sz="2000" dirty="0" err="1" smtClean="0"/>
              <a:t>length</a:t>
            </a:r>
            <a:r>
              <a:rPr lang="fr-CH" sz="2000" dirty="0" smtClean="0"/>
              <a:t> and position</a:t>
            </a:r>
            <a:endParaRPr lang="en-US" sz="2000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" t="4978" r="12457" b="1346"/>
          <a:stretch/>
        </p:blipFill>
        <p:spPr>
          <a:xfrm>
            <a:off x="308757" y="1345152"/>
            <a:ext cx="2732908" cy="1976304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7300246" y="2244679"/>
            <a:ext cx="8114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400" dirty="0" smtClean="0"/>
              <a:t>~ 515 Hz</a:t>
            </a:r>
            <a:endParaRPr lang="en-US" sz="1400" dirty="0"/>
          </a:p>
        </p:txBody>
      </p:sp>
      <p:sp>
        <p:nvSpPr>
          <p:cNvPr id="22" name="TextBox 21"/>
          <p:cNvSpPr txBox="1"/>
          <p:nvPr/>
        </p:nvSpPr>
        <p:spPr>
          <a:xfrm>
            <a:off x="7383344" y="1815797"/>
            <a:ext cx="8114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400" dirty="0" smtClean="0"/>
              <a:t>~ 545 Hz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188262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30445"/>
          </a:xfrm>
        </p:spPr>
        <p:txBody>
          <a:bodyPr>
            <a:noAutofit/>
          </a:bodyPr>
          <a:lstStyle/>
          <a:p>
            <a:pPr algn="ctr"/>
            <a:r>
              <a:rPr lang="fr-CH" sz="2800" b="1" dirty="0" err="1" smtClean="0"/>
              <a:t>Tomography</a:t>
            </a:r>
            <a:r>
              <a:rPr lang="fr-CH" sz="2800" b="1" dirty="0"/>
              <a:t> </a:t>
            </a:r>
            <a:r>
              <a:rPr lang="fr-CH" sz="2800" b="1" dirty="0" smtClean="0"/>
              <a:t>on </a:t>
            </a:r>
            <a:r>
              <a:rPr lang="fr-CH" sz="2800" b="1" smtClean="0"/>
              <a:t>flat </a:t>
            </a:r>
            <a:r>
              <a:rPr lang="fr-CH" sz="2800" b="1" smtClean="0"/>
              <a:t>top</a:t>
            </a:r>
            <a:endParaRPr lang="en-US" sz="16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144800" y="653650"/>
            <a:ext cx="6858000" cy="0"/>
          </a:xfrm>
          <a:prstGeom prst="line">
            <a:avLst/>
          </a:prstGeom>
          <a:ln w="3175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3" name="MD262_b48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632856" y="713694"/>
            <a:ext cx="6144306" cy="614430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87236" y="6334264"/>
            <a:ext cx="2891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b="1" dirty="0" err="1" smtClean="0"/>
              <a:t>Special</a:t>
            </a:r>
            <a:r>
              <a:rPr lang="fr-CH" b="1" dirty="0" smtClean="0"/>
              <a:t> </a:t>
            </a:r>
            <a:r>
              <a:rPr lang="fr-CH" b="1" dirty="0" err="1" smtClean="0"/>
              <a:t>thanks</a:t>
            </a:r>
            <a:r>
              <a:rPr lang="fr-CH" b="1" dirty="0" smtClean="0"/>
              <a:t> to A. Lasheen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291119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30445"/>
          </a:xfrm>
        </p:spPr>
        <p:txBody>
          <a:bodyPr>
            <a:noAutofit/>
          </a:bodyPr>
          <a:lstStyle/>
          <a:p>
            <a:pPr algn="ctr"/>
            <a:r>
              <a:rPr lang="fr-CH" sz="3600" b="1" dirty="0" smtClean="0"/>
              <a:t>Simulations on flat top</a:t>
            </a:r>
            <a:endParaRPr lang="en-US" sz="20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144800" y="653650"/>
            <a:ext cx="6858000" cy="0"/>
          </a:xfrm>
          <a:prstGeom prst="line">
            <a:avLst/>
          </a:prstGeom>
          <a:ln w="3175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252" b="1"/>
          <a:stretch/>
        </p:blipFill>
        <p:spPr>
          <a:xfrm>
            <a:off x="139895" y="1388153"/>
            <a:ext cx="8812576" cy="223606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9" t="3396" r="408" b="3488"/>
          <a:stretch/>
        </p:blipFill>
        <p:spPr>
          <a:xfrm>
            <a:off x="670727" y="3886099"/>
            <a:ext cx="3222617" cy="231344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43407" y="4388537"/>
            <a:ext cx="8114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400" dirty="0" smtClean="0"/>
              <a:t>~ 270 Hz</a:t>
            </a:r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1972155" y="4644527"/>
            <a:ext cx="8114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400" dirty="0" smtClean="0"/>
              <a:t>~ 490 Hz</a:t>
            </a:r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4397070" y="4304383"/>
            <a:ext cx="4187193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CH" sz="2400" dirty="0" smtClean="0"/>
              <a:t>Modes of oscillations </a:t>
            </a:r>
            <a:r>
              <a:rPr lang="fr-CH" sz="2400" dirty="0" err="1" smtClean="0"/>
              <a:t>similar</a:t>
            </a:r>
            <a:r>
              <a:rPr lang="fr-CH" sz="2400" dirty="0" smtClean="0"/>
              <a:t> to </a:t>
            </a:r>
            <a:r>
              <a:rPr lang="fr-CH" sz="2400" dirty="0" err="1" smtClean="0"/>
              <a:t>measured</a:t>
            </a:r>
            <a:r>
              <a:rPr lang="fr-CH" sz="2400" dirty="0" smtClean="0"/>
              <a:t> one: </a:t>
            </a:r>
            <a:r>
              <a:rPr lang="fr-CH" sz="2400" dirty="0" err="1" smtClean="0"/>
              <a:t>dipole</a:t>
            </a:r>
            <a:r>
              <a:rPr lang="fr-CH" sz="2400" dirty="0" smtClean="0"/>
              <a:t> and </a:t>
            </a:r>
            <a:r>
              <a:rPr lang="fr-CH" sz="2400" dirty="0" err="1" smtClean="0"/>
              <a:t>quadrupole</a:t>
            </a:r>
            <a:r>
              <a:rPr lang="fr-CH" sz="2400" dirty="0" smtClean="0"/>
              <a:t> </a:t>
            </a:r>
            <a:r>
              <a:rPr lang="fr-CH" sz="2400" dirty="0" err="1" smtClean="0"/>
              <a:t>excited</a:t>
            </a:r>
            <a:endParaRPr lang="fr-CH" sz="24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01499" y="921434"/>
                <a:ext cx="834100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CH" dirty="0" smtClean="0"/>
                  <a:t>Matched </a:t>
                </a:r>
                <a:r>
                  <a:rPr lang="fr-CH" dirty="0" err="1" smtClean="0"/>
                  <a:t>bunches</a:t>
                </a:r>
                <a:r>
                  <a:rPr lang="fr-CH" dirty="0" smtClean="0"/>
                  <a:t> (1.65 ns), 200 ms </a:t>
                </a:r>
                <a:r>
                  <a:rPr lang="fr-CH" dirty="0" err="1" smtClean="0"/>
                  <a:t>evolution</a:t>
                </a:r>
                <a:r>
                  <a:rPr lang="fr-CH" dirty="0" smtClean="0"/>
                  <a:t> , full </a:t>
                </a:r>
                <a:r>
                  <a:rPr lang="fr-CH" dirty="0" err="1" smtClean="0"/>
                  <a:t>impedance</a:t>
                </a:r>
                <a:r>
                  <a:rPr lang="fr-CH" dirty="0" smtClean="0"/>
                  <a:t> model, </a:t>
                </a:r>
                <a14:m>
                  <m:oMath xmlns:m="http://schemas.openxmlformats.org/officeDocument/2006/math">
                    <m:r>
                      <a:rPr lang="fr-CH" b="0" i="1" smtClean="0">
                        <a:latin typeface="Cambria Math" panose="02040503050406030204" pitchFamily="18" charset="0"/>
                      </a:rPr>
                      <m:t>2.2×</m:t>
                    </m:r>
                    <m:sSup>
                      <m:sSupPr>
                        <m:ctrlPr>
                          <a:rPr lang="fr-CH" b="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fr-CH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fr-CH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sup>
                    </m:sSup>
                  </m:oMath>
                </a14:m>
                <a:r>
                  <a:rPr lang="en-US" dirty="0" smtClean="0"/>
                  <a:t>ppb</a:t>
                </a:r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499" y="921434"/>
                <a:ext cx="8341001" cy="369332"/>
              </a:xfrm>
              <a:prstGeom prst="rect">
                <a:avLst/>
              </a:prstGeom>
              <a:blipFill>
                <a:blip r:embed="rId5"/>
                <a:stretch>
                  <a:fillRect l="-658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ight Arrow 11"/>
          <p:cNvSpPr/>
          <p:nvPr/>
        </p:nvSpPr>
        <p:spPr>
          <a:xfrm rot="3441002">
            <a:off x="1645208" y="6136792"/>
            <a:ext cx="463532" cy="1255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054848" y="6255723"/>
                <a:ext cx="447635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CH" sz="1400" dirty="0" smtClean="0"/>
                  <a:t>Peak at </a:t>
                </a:r>
                <a14:m>
                  <m:oMath xmlns:m="http://schemas.openxmlformats.org/officeDocument/2006/math">
                    <m:r>
                      <a:rPr lang="fr-CH" sz="1400" b="0" i="1" smtClean="0">
                        <a:latin typeface="Cambria Math" panose="02040503050406030204" pitchFamily="18" charset="0"/>
                      </a:rPr>
                      <m:t>1×</m:t>
                    </m:r>
                    <m:sSub>
                      <m:sSubPr>
                        <m:ctrlPr>
                          <a:rPr lang="fr-CH" sz="14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fr-CH" sz="1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fr-CH" sz="1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sz="1400" dirty="0" smtClean="0"/>
                  <a:t> for bunch length oscillations not observed in measurements, probably due to effect of phase loop</a:t>
                </a:r>
                <a:endParaRPr lang="en-US" sz="14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4848" y="6255723"/>
                <a:ext cx="4476353" cy="523220"/>
              </a:xfrm>
              <a:prstGeom prst="rect">
                <a:avLst/>
              </a:prstGeom>
              <a:blipFill>
                <a:blip r:embed="rId6"/>
                <a:stretch>
                  <a:fillRect l="-409" t="-2326" r="-545" b="-116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2232184" y="5196935"/>
            <a:ext cx="8114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400" dirty="0" smtClean="0"/>
              <a:t>~ 540 Hz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487257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53433</TotalTime>
  <Words>600</Words>
  <Application>Microsoft Macintosh PowerPoint</Application>
  <PresentationFormat>Présentation à l'écran (4:3)</PresentationFormat>
  <Paragraphs>90</Paragraphs>
  <Slides>12</Slides>
  <Notes>11</Notes>
  <HiddenSlides>0</HiddenSlides>
  <MMClips>2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Cambria Math</vt:lpstr>
      <vt:lpstr>Courier New</vt:lpstr>
      <vt:lpstr>Wingdings</vt:lpstr>
      <vt:lpstr>Office Theme</vt:lpstr>
      <vt:lpstr>Instability mode studies s  16th of November 2017</vt:lpstr>
      <vt:lpstr>630 MHz HOM and stability threshold</vt:lpstr>
      <vt:lpstr>Latest MD results – instability at flat top</vt:lpstr>
      <vt:lpstr>Measurement of profile oscillations</vt:lpstr>
      <vt:lpstr>Bunch oscillations and instability mode(s)</vt:lpstr>
      <vt:lpstr> CBI modes and frequencies – estimation</vt:lpstr>
      <vt:lpstr>Dipole/quadrupole oscillations on flat top – measurements</vt:lpstr>
      <vt:lpstr>Tomography on flat top</vt:lpstr>
      <vt:lpstr>Simulations on flat top</vt:lpstr>
      <vt:lpstr>Conclusion and future work</vt:lpstr>
      <vt:lpstr>Présentation PowerPoint</vt:lpstr>
      <vt:lpstr>Backup slides</vt:lpstr>
    </vt:vector>
  </TitlesOfParts>
  <Company>CERN</Company>
  <LinksUpToDate>false</LinksUpToDate>
  <SharedDoc>false</SharedDoc>
  <HyperlinksChanged>false</HyperlinksChanged>
  <AppVersion>15.0040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Intensity effects in the longitudinal plane</dc:title>
  <dc:creator>Joël Repond</dc:creator>
  <cp:lastModifiedBy>Joël Repond</cp:lastModifiedBy>
  <cp:revision>3703</cp:revision>
  <cp:lastPrinted>2017-11-15T17:28:35Z</cp:lastPrinted>
  <dcterms:created xsi:type="dcterms:W3CDTF">2014-07-23T07:54:45Z</dcterms:created>
  <dcterms:modified xsi:type="dcterms:W3CDTF">2017-11-16T15:08:04Z</dcterms:modified>
</cp:coreProperties>
</file>