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16"/>
  </p:notesMasterIdLst>
  <p:sldIdLst>
    <p:sldId id="256" r:id="rId4"/>
    <p:sldId id="261" r:id="rId5"/>
    <p:sldId id="262" r:id="rId6"/>
    <p:sldId id="264" r:id="rId7"/>
    <p:sldId id="276" r:id="rId8"/>
    <p:sldId id="285" r:id="rId9"/>
    <p:sldId id="278" r:id="rId10"/>
    <p:sldId id="279" r:id="rId11"/>
    <p:sldId id="286" r:id="rId12"/>
    <p:sldId id="280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9694" autoAdjust="0"/>
  </p:normalViewPr>
  <p:slideViewPr>
    <p:cSldViewPr snapToGrid="0">
      <p:cViewPr>
        <p:scale>
          <a:sx n="100" d="100"/>
          <a:sy n="100" d="100"/>
        </p:scale>
        <p:origin x="93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0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71F06-D19A-40FC-A50E-23BF8FD44507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2A330-4260-4390-A777-17D60484B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291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A330-4260-4390-A777-17D60484BC4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4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A330-4260-4390-A777-17D60484BC4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115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A330-4260-4390-A777-17D60484BC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17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4FC0-F309-4763-8BA6-1E237C3EF91F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23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4B36-DFDD-4BA6-935C-38B4F1D17457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8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8717-21D6-47C7-8251-D6EA03354540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339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463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25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17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662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6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633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847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55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56E4-9E75-4582-BCD6-1F66EBA83810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977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43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90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363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8ED-C234-48E2-BDB4-A342CEAD6B57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123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D5F5-0481-4084-ABBD-3F1CB1F48E1C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736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7524-F090-43C9-96FA-26A35D14B92F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444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2B84-B723-43CB-8078-4832255794BA}" type="datetime1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73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D6AE-8098-4E45-98DA-412F5E2DE158}" type="datetime1">
              <a:rPr lang="en-GB" smtClean="0"/>
              <a:t>16/11/2017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210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59EF2-D02D-4FA7-9FA0-02469EFDA109}" type="datetime1">
              <a:rPr lang="en-GB" smtClean="0"/>
              <a:t>16/11/2017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617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5BA25-31B0-436A-9F7F-4C7296601408}" type="datetime1">
              <a:rPr lang="en-GB" smtClean="0"/>
              <a:t>16/11/2017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7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E3BB-60F2-4E7C-AA77-6E51D8E94D93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7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E13E-43FC-4809-9AA8-5E59169E0656}" type="datetime1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390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4FA2-6098-4BDD-B844-902E53EB479C}" type="datetime1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99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850F-2DCE-48AE-A703-F0398B3C3E08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686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37C7-BC4C-4F36-9C99-1862EB180B9F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88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A9B4-44EC-4271-9E9A-4A5960756D87}" type="datetime1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39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049B-8E2C-4C3E-9130-C8EFFA5F18D9}" type="datetime1">
              <a:rPr lang="en-GB" smtClean="0"/>
              <a:t>16/11/2017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55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5C697-557F-4348-AC2C-39B66EC91BE9}" type="datetime1">
              <a:rPr lang="en-GB" smtClean="0"/>
              <a:t>16/11/2017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90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6B98-351C-42AE-8504-3A54288887B4}" type="datetime1">
              <a:rPr lang="en-GB" smtClean="0"/>
              <a:t>16/11/2017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66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C8CA1-03B7-4D7E-BCBE-CCD2CD8C6816}" type="datetime1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87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01D3-3FBD-4751-B4F7-6634B054013C}" type="datetime1">
              <a:rPr lang="en-GB" smtClean="0"/>
              <a:t>16/11/2017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Nasrin Esfahani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93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7FECF-E54A-4671-BC3D-9DCF115F086A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E1274-17BF-47B5-887B-C8A441A1A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7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0673D-C542-4764-9755-DBB6D4CE424A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83535-6497-485B-8975-C6231410F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65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BF2C-2C45-4F4B-8C95-461BA24C2EE8}" type="datetime1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Nasrin Esfahani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5E2B8-45B4-49FC-973C-C697ECD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69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emf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2924" y="4736817"/>
            <a:ext cx="9144000" cy="41322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Nasrin Esfahani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43451" y="1562136"/>
            <a:ext cx="98461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Reliability of the parallel line HOM coupler with respect to </a:t>
            </a:r>
            <a:r>
              <a:rPr lang="en-GB" alt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alt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ultipactor</a:t>
            </a:r>
            <a:r>
              <a:rPr lang="en-GB" altLang="en-US" sz="4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 and vacuum related considerations</a:t>
            </a:r>
            <a:endParaRPr lang="en-GB" sz="44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8BEA-88E5-4197-85EF-9A9AD6E0F6B0}" type="datetime1">
              <a:rPr lang="en-GB" smtClean="0"/>
              <a:t>16/11/2017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Nasrin Esfahani</a:t>
            </a:r>
          </a:p>
        </p:txBody>
      </p:sp>
    </p:spTree>
    <p:extLst>
      <p:ext uri="{BB962C8B-B14F-4D97-AF65-F5344CB8AC3E}">
        <p14:creationId xmlns:p14="http://schemas.microsoft.com/office/powerpoint/2010/main" val="27219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2"/>
    </mc:Choice>
    <mc:Fallback xmlns="">
      <p:transition spd="slow" advTm="2852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1846" y="646102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77332" y="55507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786381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997119" y="652462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1124" y="1781610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7173" y="1513983"/>
            <a:ext cx="8877301" cy="1052650"/>
            <a:chOff x="866773" y="1513983"/>
            <a:chExt cx="8877301" cy="1052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59006" t="41935" r="709" b="47483"/>
            <a:stretch/>
          </p:blipFill>
          <p:spPr>
            <a:xfrm rot="10800000" flipV="1">
              <a:off x="866773" y="1837901"/>
              <a:ext cx="8877301" cy="728732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>
            <a:xfrm>
              <a:off x="881829" y="1528407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2472504" y="1528407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4914590" y="1545042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4623001" y="1546181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3400114" y="1542057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5457514" y="1523576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6900551" y="1513983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9295011" y="1573617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7780535" y="1513983"/>
              <a:ext cx="295275" cy="309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36981" b="44749"/>
          <a:stretch/>
        </p:blipFill>
        <p:spPr>
          <a:xfrm>
            <a:off x="272229" y="3528240"/>
            <a:ext cx="8786824" cy="544935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6741216" y="3219284"/>
            <a:ext cx="324803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>
            <a:off x="7028636" y="3207753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own Arrow 30"/>
          <p:cNvSpPr/>
          <p:nvPr/>
        </p:nvSpPr>
        <p:spPr>
          <a:xfrm>
            <a:off x="5602540" y="3219015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Down Arrow 31"/>
          <p:cNvSpPr/>
          <p:nvPr/>
        </p:nvSpPr>
        <p:spPr>
          <a:xfrm>
            <a:off x="4462815" y="3219015"/>
            <a:ext cx="295275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Down Arrow 33"/>
          <p:cNvSpPr/>
          <p:nvPr/>
        </p:nvSpPr>
        <p:spPr>
          <a:xfrm>
            <a:off x="2035806" y="3171946"/>
            <a:ext cx="200509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/>
          <p:cNvSpPr/>
          <p:nvPr/>
        </p:nvSpPr>
        <p:spPr>
          <a:xfrm>
            <a:off x="2473505" y="3200444"/>
            <a:ext cx="179802" cy="335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Down Arrow 35"/>
          <p:cNvSpPr/>
          <p:nvPr/>
        </p:nvSpPr>
        <p:spPr>
          <a:xfrm flipH="1">
            <a:off x="2210693" y="3190506"/>
            <a:ext cx="253248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Down Arrow 36"/>
          <p:cNvSpPr/>
          <p:nvPr/>
        </p:nvSpPr>
        <p:spPr>
          <a:xfrm>
            <a:off x="459561" y="3170158"/>
            <a:ext cx="200509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6819900" y="1031887"/>
            <a:ext cx="52078" cy="51022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691415" y="1272317"/>
            <a:ext cx="0" cy="49498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36981" b="44749"/>
          <a:stretch/>
        </p:blipFill>
        <p:spPr>
          <a:xfrm>
            <a:off x="243654" y="4976040"/>
            <a:ext cx="8786824" cy="544935"/>
          </a:xfrm>
          <a:prstGeom prst="rect">
            <a:avLst/>
          </a:prstGeom>
        </p:spPr>
      </p:pic>
      <p:sp>
        <p:nvSpPr>
          <p:cNvPr id="50" name="Down Arrow 49"/>
          <p:cNvSpPr/>
          <p:nvPr/>
        </p:nvSpPr>
        <p:spPr>
          <a:xfrm>
            <a:off x="6712641" y="4667084"/>
            <a:ext cx="324803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Down Arrow 50"/>
          <p:cNvSpPr/>
          <p:nvPr/>
        </p:nvSpPr>
        <p:spPr>
          <a:xfrm>
            <a:off x="7000061" y="4655553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Down Arrow 51"/>
          <p:cNvSpPr/>
          <p:nvPr/>
        </p:nvSpPr>
        <p:spPr>
          <a:xfrm>
            <a:off x="5573965" y="4666815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Down Arrow 52"/>
          <p:cNvSpPr/>
          <p:nvPr/>
        </p:nvSpPr>
        <p:spPr>
          <a:xfrm>
            <a:off x="4434240" y="4666815"/>
            <a:ext cx="295275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Down Arrow 53"/>
          <p:cNvSpPr/>
          <p:nvPr/>
        </p:nvSpPr>
        <p:spPr>
          <a:xfrm>
            <a:off x="2007231" y="4619746"/>
            <a:ext cx="200509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Down Arrow 54"/>
          <p:cNvSpPr/>
          <p:nvPr/>
        </p:nvSpPr>
        <p:spPr>
          <a:xfrm>
            <a:off x="2444930" y="4648244"/>
            <a:ext cx="179802" cy="335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Down Arrow 55"/>
          <p:cNvSpPr/>
          <p:nvPr/>
        </p:nvSpPr>
        <p:spPr>
          <a:xfrm flipH="1">
            <a:off x="2182118" y="4638306"/>
            <a:ext cx="253248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Down Arrow 56"/>
          <p:cNvSpPr/>
          <p:nvPr/>
        </p:nvSpPr>
        <p:spPr>
          <a:xfrm>
            <a:off x="430986" y="4617958"/>
            <a:ext cx="200509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2473505" y="1272317"/>
            <a:ext cx="0" cy="49498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5" name="Down Arrow 64"/>
          <p:cNvSpPr/>
          <p:nvPr/>
        </p:nvSpPr>
        <p:spPr>
          <a:xfrm>
            <a:off x="4149049" y="4677808"/>
            <a:ext cx="295275" cy="34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/>
          <p:cNvSpPr txBox="1"/>
          <p:nvPr/>
        </p:nvSpPr>
        <p:spPr>
          <a:xfrm>
            <a:off x="9324818" y="3239391"/>
            <a:ext cx="4992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Impedance is  reduced by 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a factor </a:t>
            </a:r>
            <a:r>
              <a:rPr lang="en-GB" sz="2000" b="1" dirty="0" smtClean="0">
                <a:solidFill>
                  <a:srgbClr val="FF0000"/>
                </a:solidFill>
              </a:rPr>
              <a:t>of 2.9 </a:t>
            </a:r>
            <a:r>
              <a:rPr lang="en-GB" sz="2000" b="1" dirty="0" smtClean="0">
                <a:solidFill>
                  <a:srgbClr val="FF0000"/>
                </a:solidFill>
              </a:rPr>
              <a:t>using 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the </a:t>
            </a:r>
            <a:r>
              <a:rPr lang="en-GB" sz="2000" b="1" dirty="0" smtClean="0">
                <a:solidFill>
                  <a:srgbClr val="FF0000"/>
                </a:solidFill>
              </a:rPr>
              <a:t>new coupler.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43654" y="1031887"/>
            <a:ext cx="448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Implementation to Cavity 1</a:t>
            </a:r>
            <a:endParaRPr lang="en-GB" dirty="0"/>
          </a:p>
        </p:txBody>
      </p:sp>
      <p:sp>
        <p:nvSpPr>
          <p:cNvPr id="69" name="TextBox 68"/>
          <p:cNvSpPr txBox="1"/>
          <p:nvPr/>
        </p:nvSpPr>
        <p:spPr>
          <a:xfrm>
            <a:off x="243654" y="2688896"/>
            <a:ext cx="448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Implementation to Cavity 2</a:t>
            </a:r>
            <a:endParaRPr lang="en-GB" dirty="0"/>
          </a:p>
        </p:txBody>
      </p:sp>
      <p:sp>
        <p:nvSpPr>
          <p:cNvPr id="70" name="TextBox 69"/>
          <p:cNvSpPr txBox="1"/>
          <p:nvPr/>
        </p:nvSpPr>
        <p:spPr>
          <a:xfrm>
            <a:off x="292665" y="4223089"/>
            <a:ext cx="448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Implementation to Cavity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04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72763" y="974204"/>
            <a:ext cx="12406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04801-E312-4848-92A6-8011E8E3ECF5}"/>
              </a:ext>
            </a:extLst>
          </p:cNvPr>
          <p:cNvSpPr txBox="1"/>
          <p:nvPr/>
        </p:nvSpPr>
        <p:spPr>
          <a:xfrm>
            <a:off x="247650" y="1946275"/>
            <a:ext cx="11268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 smtClean="0"/>
              <a:t>Worst</a:t>
            </a:r>
            <a:r>
              <a:rPr lang="de-DE" sz="2800" dirty="0"/>
              <a:t> </a:t>
            </a:r>
            <a:r>
              <a:rPr lang="de-DE" sz="2800" dirty="0" err="1" smtClean="0"/>
              <a:t>case</a:t>
            </a:r>
            <a:r>
              <a:rPr lang="de-DE" sz="2800" dirty="0" smtClean="0"/>
              <a:t> </a:t>
            </a:r>
            <a:r>
              <a:rPr lang="de-DE" sz="2800" dirty="0" err="1" smtClean="0"/>
              <a:t>scenario</a:t>
            </a:r>
            <a:r>
              <a:rPr lang="de-DE" sz="2800" dirty="0" smtClean="0"/>
              <a:t> </a:t>
            </a:r>
            <a:r>
              <a:rPr lang="de-DE" sz="2800" dirty="0" err="1" smtClean="0"/>
              <a:t>examinations</a:t>
            </a:r>
            <a:r>
              <a:rPr lang="de-DE" sz="2800" dirty="0" smtClean="0"/>
              <a:t> </a:t>
            </a:r>
            <a:r>
              <a:rPr lang="de-DE" sz="2800" dirty="0" err="1" smtClean="0"/>
              <a:t>show</a:t>
            </a:r>
            <a:r>
              <a:rPr lang="de-DE" sz="2800" dirty="0" smtClean="0"/>
              <a:t> </a:t>
            </a:r>
            <a:r>
              <a:rPr lang="de-DE" sz="2800" dirty="0" err="1" smtClean="0"/>
              <a:t>that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conditions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very</a:t>
            </a:r>
            <a:r>
              <a:rPr lang="de-DE" sz="2800" dirty="0" smtClean="0"/>
              <a:t> </a:t>
            </a:r>
            <a:r>
              <a:rPr lang="de-DE" sz="2800" dirty="0" err="1" smtClean="0"/>
              <a:t>unfavourable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having</a:t>
            </a:r>
            <a:r>
              <a:rPr lang="de-DE" sz="2800" dirty="0" smtClean="0"/>
              <a:t> </a:t>
            </a:r>
            <a:r>
              <a:rPr lang="de-DE" sz="2800" dirty="0" err="1" smtClean="0"/>
              <a:t>vacuum</a:t>
            </a:r>
            <a:r>
              <a:rPr lang="de-DE" sz="2800" dirty="0" smtClean="0"/>
              <a:t> breakdown 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multipaction</a:t>
            </a:r>
            <a:r>
              <a:rPr lang="de-DE" sz="2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smtClean="0"/>
              <a:t>The </a:t>
            </a:r>
            <a:r>
              <a:rPr lang="de-DE" sz="2800" dirty="0" err="1" smtClean="0"/>
              <a:t>examinations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based</a:t>
            </a:r>
            <a:r>
              <a:rPr lang="de-DE" sz="2800" dirty="0" smtClean="0"/>
              <a:t> on </a:t>
            </a:r>
            <a:r>
              <a:rPr lang="de-DE" sz="2800" dirty="0" err="1" smtClean="0"/>
              <a:t>calculation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required</a:t>
            </a:r>
            <a:r>
              <a:rPr lang="de-DE" sz="2800" dirty="0" smtClean="0"/>
              <a:t> </a:t>
            </a:r>
            <a:r>
              <a:rPr lang="de-DE" sz="2800" dirty="0" err="1" smtClean="0"/>
              <a:t>electric</a:t>
            </a:r>
            <a:r>
              <a:rPr lang="de-DE" sz="2800" dirty="0" smtClean="0"/>
              <a:t> </a:t>
            </a:r>
            <a:r>
              <a:rPr lang="de-DE" sz="2800" dirty="0" err="1" smtClean="0"/>
              <a:t>field</a:t>
            </a:r>
            <a:r>
              <a:rPr lang="de-DE" sz="2800" dirty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having</a:t>
            </a:r>
            <a:r>
              <a:rPr lang="de-DE" sz="2800" dirty="0" smtClean="0"/>
              <a:t> </a:t>
            </a:r>
            <a:r>
              <a:rPr lang="de-DE" sz="2800" dirty="0" err="1" smtClean="0"/>
              <a:t>vacuum</a:t>
            </a:r>
            <a:r>
              <a:rPr lang="de-DE" sz="2800" dirty="0" smtClean="0"/>
              <a:t> breakdown/</a:t>
            </a:r>
            <a:r>
              <a:rPr lang="de-DE" sz="2800" dirty="0" err="1" smtClean="0"/>
              <a:t>multipaction</a:t>
            </a:r>
            <a:r>
              <a:rPr lang="de-DE" sz="2800" dirty="0" smtClean="0"/>
              <a:t>.</a:t>
            </a:r>
            <a:endParaRPr lang="de-DE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 smtClean="0"/>
          </a:p>
          <a:p>
            <a:endParaRPr lang="de-DE" sz="2800" dirty="0"/>
          </a:p>
          <a:p>
            <a:r>
              <a:rPr lang="de-DE" sz="2800" dirty="0" smtClean="0"/>
              <a:t>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197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9537" y="2783430"/>
            <a:ext cx="9366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66728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sp>
        <p:nvSpPr>
          <p:cNvPr id="19" name="TextBox 15"/>
          <p:cNvSpPr txBox="1"/>
          <p:nvPr/>
        </p:nvSpPr>
        <p:spPr>
          <a:xfrm>
            <a:off x="280987" y="795104"/>
            <a:ext cx="11630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319088" y="1729068"/>
            <a:ext cx="115919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between the two</a:t>
            </a: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 couplers (old &amp; new)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baseline="0" dirty="0" smtClean="0">
                <a:solidFill>
                  <a:prstClr val="black"/>
                </a:solidFill>
                <a:latin typeface="Calibri" panose="020F0502020204030204"/>
              </a:rPr>
              <a:t>Threshold</a:t>
            </a:r>
            <a:r>
              <a:rPr lang="en-GB" sz="3600" dirty="0" smtClean="0">
                <a:solidFill>
                  <a:prstClr val="black"/>
                </a:solidFill>
                <a:latin typeface="Calibri" panose="020F0502020204030204"/>
              </a:rPr>
              <a:t> for Vacuum Breakdown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 err="1" smtClean="0">
                <a:solidFill>
                  <a:prstClr val="black"/>
                </a:solidFill>
                <a:latin typeface="Calibri" panose="020F0502020204030204"/>
              </a:rPr>
              <a:t>Multipactor</a:t>
            </a:r>
            <a:r>
              <a:rPr lang="en-GB" sz="3600" dirty="0" smtClean="0">
                <a:solidFill>
                  <a:prstClr val="black"/>
                </a:solidFill>
                <a:latin typeface="Calibri" panose="020F0502020204030204"/>
              </a:rPr>
              <a:t> effect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Latest</a:t>
            </a: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status of the four section damping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5"/>
    </mc:Choice>
    <mc:Fallback xmlns="">
      <p:transition spd="slow" advTm="3105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4104105" y="643324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166101" y="847816"/>
            <a:ext cx="12821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4400" dirty="0">
                <a:solidFill>
                  <a:prstClr val="black"/>
                </a:solidFill>
              </a:rPr>
              <a:t>Comparison between the two HOM </a:t>
            </a:r>
            <a:r>
              <a:rPr lang="en-GB" sz="4400" dirty="0" smtClean="0">
                <a:solidFill>
                  <a:prstClr val="black"/>
                </a:solidFill>
              </a:rPr>
              <a:t>couplers (FPB)</a:t>
            </a:r>
            <a:endParaRPr lang="en-GB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7613" r="16288"/>
          <a:stretch/>
        </p:blipFill>
        <p:spPr>
          <a:xfrm>
            <a:off x="4938814" y="2147248"/>
            <a:ext cx="6133046" cy="31126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87340" y="2422814"/>
            <a:ext cx="2194560" cy="45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4" r="40682"/>
          <a:stretch/>
        </p:blipFill>
        <p:spPr>
          <a:xfrm>
            <a:off x="1126788" y="2029474"/>
            <a:ext cx="1612692" cy="35747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7" t="4900" r="40757" b="3509"/>
          <a:stretch/>
        </p:blipFill>
        <p:spPr>
          <a:xfrm>
            <a:off x="2832707" y="2033585"/>
            <a:ext cx="1553580" cy="3563303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119693" y="2849880"/>
            <a:ext cx="163927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832707" y="2856545"/>
            <a:ext cx="15535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73980" y="1872734"/>
            <a:ext cx="617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</a:t>
            </a:r>
            <a:r>
              <a:rPr lang="en-GB" sz="1600" b="1" dirty="0" smtClean="0"/>
              <a:t>x normalized to the maximum of the field for the original coupler</a:t>
            </a:r>
            <a:endParaRPr lang="en-GB" b="1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480691" y="3373463"/>
            <a:ext cx="0" cy="70912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93184" y="4042953"/>
            <a:ext cx="710738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9487" y="3228597"/>
            <a:ext cx="41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4044" y="3667029"/>
            <a:ext cx="41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707405" y="2242066"/>
            <a:ext cx="2739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B050"/>
                </a:solidFill>
              </a:rPr>
              <a:t>Normalized Ex (old coupler)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Normalized Ex </a:t>
            </a:r>
            <a:r>
              <a:rPr lang="en-GB" sz="1400" b="1" dirty="0" smtClean="0">
                <a:solidFill>
                  <a:srgbClr val="FF0000"/>
                </a:solidFill>
              </a:rPr>
              <a:t>(new </a:t>
            </a:r>
            <a:r>
              <a:rPr lang="en-GB" sz="1400" b="1" dirty="0">
                <a:solidFill>
                  <a:srgbClr val="FF0000"/>
                </a:solidFill>
              </a:rPr>
              <a:t>coupler</a:t>
            </a:r>
            <a:r>
              <a:rPr lang="en-GB" sz="1400" b="1" dirty="0" smtClean="0">
                <a:solidFill>
                  <a:srgbClr val="FF0000"/>
                </a:solidFill>
              </a:rPr>
              <a:t>)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20625" t="16667" r="71250" b="40333"/>
          <a:stretch/>
        </p:blipFill>
        <p:spPr>
          <a:xfrm>
            <a:off x="204632" y="1779839"/>
            <a:ext cx="1244221" cy="20577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7536" y="2672956"/>
            <a:ext cx="490188" cy="353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8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"/>
    </mc:Choice>
    <mc:Fallback xmlns="">
      <p:transition spd="slow" advTm="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0" y="1932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Threshold for Vacuum Breakdown (HOM)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35ED5F5-0481-4084-ABBD-3F1CB1F48E1C}" type="datetime1">
              <a:rPr lang="en-GB" smtClean="0"/>
              <a:t>16/11/2017</a:t>
            </a:fld>
            <a:endParaRPr lang="en-GB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Nasrin Esfahani</a:t>
            </a:r>
            <a:endParaRPr lang="en-GB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5A5E2B8-45B4-49FC-973C-C697ECD89CA0}" type="slidenum">
              <a:rPr lang="en-GB" smtClean="0"/>
              <a:t>4</a:t>
            </a:fld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5625" t="14667" r="66042" b="27333"/>
          <a:stretch/>
        </p:blipFill>
        <p:spPr>
          <a:xfrm flipH="1">
            <a:off x="1828800" y="1888966"/>
            <a:ext cx="1752600" cy="381190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395242" y="1796432"/>
            <a:ext cx="695916" cy="103578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23889" t="14666" r="68611" b="27187"/>
          <a:stretch/>
        </p:blipFill>
        <p:spPr>
          <a:xfrm flipH="1">
            <a:off x="4483100" y="1609598"/>
            <a:ext cx="927100" cy="2246121"/>
          </a:xfrm>
          <a:prstGeom prst="rect">
            <a:avLst/>
          </a:prstGeom>
        </p:spPr>
      </p:pic>
      <p:sp>
        <p:nvSpPr>
          <p:cNvPr id="34" name="Right Arrow 33"/>
          <p:cNvSpPr/>
          <p:nvPr/>
        </p:nvSpPr>
        <p:spPr>
          <a:xfrm>
            <a:off x="3053058" y="2144333"/>
            <a:ext cx="1430042" cy="3399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Left-Right Arrow 34"/>
          <p:cNvSpPr/>
          <p:nvPr/>
        </p:nvSpPr>
        <p:spPr>
          <a:xfrm>
            <a:off x="4800600" y="3794918"/>
            <a:ext cx="495300" cy="2665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4640580" y="4061460"/>
            <a:ext cx="145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d=2.56 cm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5737860" y="1690688"/>
            <a:ext cx="5234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threshold value of the electric field </a:t>
            </a:r>
            <a:r>
              <a:rPr lang="en-GB" dirty="0" smtClean="0"/>
              <a:t> (for vacuum breakdown)between </a:t>
            </a:r>
            <a:r>
              <a:rPr lang="en-GB" dirty="0" smtClean="0"/>
              <a:t>the two arms of the coupler = 312.5 k</a:t>
            </a:r>
            <a:r>
              <a:rPr lang="en-GB" dirty="0"/>
              <a:t>V</a:t>
            </a:r>
            <a:r>
              <a:rPr lang="en-GB" dirty="0" smtClean="0"/>
              <a:t>/m </a:t>
            </a:r>
            <a:endParaRPr lang="en-GB" dirty="0"/>
          </a:p>
        </p:txBody>
      </p:sp>
      <p:sp>
        <p:nvSpPr>
          <p:cNvPr id="38" name="Right Arrow 37"/>
          <p:cNvSpPr/>
          <p:nvPr/>
        </p:nvSpPr>
        <p:spPr>
          <a:xfrm rot="5400000">
            <a:off x="7703819" y="2635825"/>
            <a:ext cx="967740" cy="38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5764529" y="3415129"/>
            <a:ext cx="523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threshold value </a:t>
            </a:r>
            <a:r>
              <a:rPr lang="en-GB" dirty="0" smtClean="0"/>
              <a:t>for the electric field in the accelerating gap (for the HOM)= 139.5 kV/m</a:t>
            </a:r>
            <a:endParaRPr lang="en-GB" dirty="0"/>
          </a:p>
        </p:txBody>
      </p:sp>
      <p:sp>
        <p:nvSpPr>
          <p:cNvPr id="40" name="Right Arrow 39"/>
          <p:cNvSpPr/>
          <p:nvPr/>
        </p:nvSpPr>
        <p:spPr>
          <a:xfrm rot="5400000">
            <a:off x="7703819" y="4301478"/>
            <a:ext cx="967740" cy="38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5535930" y="5038445"/>
            <a:ext cx="5234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electric field strength for this higher order mode should be </a:t>
            </a:r>
            <a:r>
              <a:rPr lang="en-GB" dirty="0" smtClean="0">
                <a:solidFill>
                  <a:srgbClr val="FF0000"/>
                </a:solidFill>
              </a:rPr>
              <a:t>1.12 larger than the electric filed of the accelerating mode</a:t>
            </a:r>
            <a:r>
              <a:rPr lang="en-GB" dirty="0" smtClean="0"/>
              <a:t> (after LS2) in order to have vacuum breakdown!!!!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5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0500" y="28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700" dirty="0" err="1" smtClean="0">
                <a:solidFill>
                  <a:prstClr val="black"/>
                </a:solidFill>
                <a:latin typeface="Calibri" panose="020F0502020204030204"/>
              </a:rPr>
              <a:t>Multipactor</a:t>
            </a:r>
            <a:r>
              <a:rPr lang="en-GB" sz="4700" dirty="0" smtClean="0">
                <a:solidFill>
                  <a:prstClr val="black"/>
                </a:solidFill>
                <a:latin typeface="Calibri" panose="020F0502020204030204"/>
              </a:rPr>
              <a:t> effect</a:t>
            </a:r>
            <a:endParaRPr lang="en-GB" sz="4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3889" t="24755" r="68611" b="27188"/>
          <a:stretch/>
        </p:blipFill>
        <p:spPr>
          <a:xfrm flipH="1">
            <a:off x="5258660" y="1551481"/>
            <a:ext cx="1410407" cy="28241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20625" t="16667" r="71250" b="40333"/>
          <a:stretch/>
        </p:blipFill>
        <p:spPr>
          <a:xfrm>
            <a:off x="1024385" y="1640814"/>
            <a:ext cx="1660859" cy="2746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4549367"/>
            <a:ext cx="34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E-Field pattern for HOM (30</a:t>
            </a:r>
            <a:r>
              <a:rPr lang="el-GR" dirty="0" smtClean="0"/>
              <a:t>π</a:t>
            </a:r>
            <a:r>
              <a:rPr lang="en-GB" dirty="0" smtClean="0"/>
              <a:t>/44)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9799" y="4543449"/>
            <a:ext cx="428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E-Field pattern for the accelerating mode</a:t>
            </a:r>
            <a:endParaRPr lang="en-GB" dirty="0"/>
          </a:p>
        </p:txBody>
      </p:sp>
      <p:sp>
        <p:nvSpPr>
          <p:cNvPr id="5" name="Bent Arrow 4"/>
          <p:cNvSpPr/>
          <p:nvPr/>
        </p:nvSpPr>
        <p:spPr>
          <a:xfrm>
            <a:off x="1990725" y="3641064"/>
            <a:ext cx="333375" cy="657225"/>
          </a:xfrm>
          <a:prstGeom prst="ben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H="1">
            <a:off x="1514474" y="3641064"/>
            <a:ext cx="340339" cy="657225"/>
          </a:xfrm>
          <a:prstGeom prst="ben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5780035" y="3979892"/>
            <a:ext cx="619125" cy="17041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76433" y="4985275"/>
            <a:ext cx="9956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E-Field pattern for the accelerating </a:t>
            </a:r>
            <a:r>
              <a:rPr lang="en-GB" dirty="0" smtClean="0"/>
              <a:t>mode is not favourable for initiating a </a:t>
            </a:r>
            <a:r>
              <a:rPr lang="en-GB" dirty="0" err="1" smtClean="0"/>
              <a:t>multipactor</a:t>
            </a:r>
            <a:r>
              <a:rPr lang="en-GB" dirty="0" smtClean="0"/>
              <a:t>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E-Field </a:t>
            </a:r>
            <a:r>
              <a:rPr lang="en-GB" dirty="0"/>
              <a:t>pattern for the accelerating </a:t>
            </a:r>
            <a:r>
              <a:rPr lang="en-GB" dirty="0" smtClean="0"/>
              <a:t>mode  for the HOM is favourable for initiating </a:t>
            </a:r>
            <a:r>
              <a:rPr lang="en-GB" dirty="0"/>
              <a:t>a </a:t>
            </a:r>
            <a:r>
              <a:rPr lang="en-GB" dirty="0" err="1"/>
              <a:t>multipactor</a:t>
            </a:r>
            <a:r>
              <a:rPr lang="en-GB" dirty="0"/>
              <a:t> effect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0167" y="5705475"/>
            <a:ext cx="1072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QUESTION: Which mode (accelerating or HOM) determines the motion of the slow electrons?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65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0500" y="28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700" dirty="0" err="1" smtClean="0">
                <a:solidFill>
                  <a:prstClr val="black"/>
                </a:solidFill>
                <a:latin typeface="Calibri" panose="020F0502020204030204"/>
              </a:rPr>
              <a:t>Multipactor</a:t>
            </a:r>
            <a:r>
              <a:rPr lang="en-GB" sz="4700" dirty="0" smtClean="0">
                <a:solidFill>
                  <a:prstClr val="black"/>
                </a:solidFill>
                <a:latin typeface="Calibri" panose="020F0502020204030204"/>
              </a:rPr>
              <a:t> effect</a:t>
            </a:r>
            <a:endParaRPr lang="en-GB" sz="4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3889" t="24755" r="68611" b="27188"/>
          <a:stretch/>
        </p:blipFill>
        <p:spPr>
          <a:xfrm flipH="1">
            <a:off x="5258660" y="1551481"/>
            <a:ext cx="1410407" cy="28241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20625" t="16667" r="71250" b="40333"/>
          <a:stretch/>
        </p:blipFill>
        <p:spPr>
          <a:xfrm>
            <a:off x="1024385" y="1640814"/>
            <a:ext cx="1660859" cy="2746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4549367"/>
            <a:ext cx="34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E-Field pattern for HOM (30</a:t>
            </a:r>
            <a:r>
              <a:rPr lang="el-GR" dirty="0" smtClean="0"/>
              <a:t>π</a:t>
            </a:r>
            <a:r>
              <a:rPr lang="en-GB" dirty="0" smtClean="0"/>
              <a:t>/44)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9799" y="4543449"/>
            <a:ext cx="428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E-Field pattern for the accelerating mode</a:t>
            </a:r>
            <a:endParaRPr lang="en-GB" dirty="0"/>
          </a:p>
        </p:txBody>
      </p:sp>
      <p:sp>
        <p:nvSpPr>
          <p:cNvPr id="5" name="Bent Arrow 4"/>
          <p:cNvSpPr/>
          <p:nvPr/>
        </p:nvSpPr>
        <p:spPr>
          <a:xfrm>
            <a:off x="1990725" y="3641064"/>
            <a:ext cx="333375" cy="657225"/>
          </a:xfrm>
          <a:prstGeom prst="ben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H="1">
            <a:off x="1514474" y="3641064"/>
            <a:ext cx="340339" cy="657225"/>
          </a:xfrm>
          <a:prstGeom prst="ben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5780035" y="3979892"/>
            <a:ext cx="619125" cy="17041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52425" y="4985275"/>
            <a:ext cx="903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When we have up to 8 kW of HOM power the magnitude of the electric field of the HOM is only </a:t>
            </a:r>
            <a:r>
              <a:rPr lang="en-GB" dirty="0" smtClean="0">
                <a:solidFill>
                  <a:srgbClr val="FF0000"/>
                </a:solidFill>
              </a:rPr>
              <a:t>10 percent </a:t>
            </a:r>
            <a:r>
              <a:rPr lang="en-GB" dirty="0" smtClean="0"/>
              <a:t>of the </a:t>
            </a:r>
            <a:r>
              <a:rPr lang="en-GB" dirty="0"/>
              <a:t>magnitude of the electric field of </a:t>
            </a:r>
            <a:r>
              <a:rPr lang="en-GB" dirty="0" smtClean="0"/>
              <a:t>the accelerating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 err="1" smtClean="0"/>
              <a:t>Multipactor</a:t>
            </a:r>
            <a:r>
              <a:rPr lang="en-GB" dirty="0" smtClean="0"/>
              <a:t> effect cannot take place because of the unfavourable field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66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0500" y="28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700" dirty="0" err="1" smtClean="0">
                <a:solidFill>
                  <a:prstClr val="black"/>
                </a:solidFill>
                <a:latin typeface="Calibri" panose="020F0502020204030204"/>
              </a:rPr>
              <a:t>Multipactor</a:t>
            </a:r>
            <a:r>
              <a:rPr lang="en-GB" sz="4700" dirty="0" smtClean="0">
                <a:solidFill>
                  <a:prstClr val="black"/>
                </a:solidFill>
                <a:latin typeface="Calibri" panose="020F0502020204030204"/>
              </a:rPr>
              <a:t> effect, </a:t>
            </a:r>
            <a:r>
              <a:rPr lang="en-GB" sz="4700" dirty="0" smtClean="0">
                <a:solidFill>
                  <a:prstClr val="black"/>
                </a:solidFill>
                <a:latin typeface="Calibri" panose="020F0502020204030204"/>
              </a:rPr>
              <a:t>worst case </a:t>
            </a:r>
            <a:r>
              <a:rPr lang="en-GB" sz="4700" dirty="0" smtClean="0">
                <a:solidFill>
                  <a:prstClr val="black"/>
                </a:solidFill>
                <a:latin typeface="Calibri" panose="020F0502020204030204"/>
              </a:rPr>
              <a:t>scenario</a:t>
            </a:r>
            <a:endParaRPr lang="en-GB" sz="4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135" y="1672837"/>
            <a:ext cx="620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Neglecting the effect of the accelerating mode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3889" t="24755" r="68611" b="27188"/>
          <a:stretch/>
        </p:blipFill>
        <p:spPr>
          <a:xfrm flipH="1">
            <a:off x="10000896" y="1287712"/>
            <a:ext cx="1410407" cy="28241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4" r="40682"/>
          <a:stretch/>
        </p:blipFill>
        <p:spPr>
          <a:xfrm>
            <a:off x="10220325" y="4111813"/>
            <a:ext cx="1120912" cy="248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4071" r="6452"/>
          <a:stretch/>
        </p:blipFill>
        <p:spPr>
          <a:xfrm>
            <a:off x="5034987" y="2330057"/>
            <a:ext cx="4277208" cy="3288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4985" r="7032"/>
          <a:stretch/>
        </p:blipFill>
        <p:spPr>
          <a:xfrm>
            <a:off x="630167" y="2442767"/>
            <a:ext cx="4139804" cy="31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1124" y="1781610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8817" t="41935" b="47483"/>
          <a:stretch/>
        </p:blipFill>
        <p:spPr>
          <a:xfrm rot="10800000" flipV="1">
            <a:off x="710379" y="1837901"/>
            <a:ext cx="9075173" cy="728732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881829" y="1528407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Down Arrow 16"/>
          <p:cNvSpPr/>
          <p:nvPr/>
        </p:nvSpPr>
        <p:spPr>
          <a:xfrm>
            <a:off x="2472504" y="1528407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>
            <a:off x="4914590" y="1545042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>
            <a:off x="4623001" y="1546181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3400114" y="1542057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5457514" y="1523576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6900551" y="1513983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2"/>
          <p:cNvSpPr/>
          <p:nvPr/>
        </p:nvSpPr>
        <p:spPr>
          <a:xfrm>
            <a:off x="9295011" y="1573617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/>
          <p:cNvSpPr/>
          <p:nvPr/>
        </p:nvSpPr>
        <p:spPr>
          <a:xfrm>
            <a:off x="7780535" y="1513983"/>
            <a:ext cx="295275" cy="309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319402" y="1069854"/>
            <a:ext cx="9525" cy="17047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102233" y="1294178"/>
            <a:ext cx="11368" cy="148044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91101" y="1294178"/>
            <a:ext cx="9525" cy="17047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52573"/>
              </p:ext>
            </p:extLst>
          </p:nvPr>
        </p:nvGraphicFramePr>
        <p:xfrm>
          <a:off x="6504753" y="3498123"/>
          <a:ext cx="334962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813">
                  <a:extLst>
                    <a:ext uri="{9D8B030D-6E8A-4147-A177-3AD203B41FA5}">
                      <a16:colId xmlns:a16="http://schemas.microsoft.com/office/drawing/2014/main" val="186430878"/>
                    </a:ext>
                  </a:extLst>
                </a:gridCol>
                <a:gridCol w="1674813">
                  <a:extLst>
                    <a:ext uri="{9D8B030D-6E8A-4147-A177-3AD203B41FA5}">
                      <a16:colId xmlns:a16="http://schemas.microsoft.com/office/drawing/2014/main" val="3305084167"/>
                    </a:ext>
                  </a:extLst>
                </a:gridCol>
              </a:tblGrid>
              <a:tr h="324979">
                <a:tc>
                  <a:txBody>
                    <a:bodyPr/>
                    <a:lstStyle/>
                    <a:p>
                      <a:r>
                        <a:rPr lang="en-GB" dirty="0" smtClean="0"/>
                        <a:t>F (MHz)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Rsh</a:t>
                      </a:r>
                      <a:r>
                        <a:rPr lang="en-GB" dirty="0" smtClean="0"/>
                        <a:t> (k</a:t>
                      </a:r>
                      <a:r>
                        <a:rPr lang="el-GR" dirty="0" smtClean="0">
                          <a:latin typeface="Calibri" panose="020F0502020204030204" pitchFamily="34" charset="0"/>
                        </a:rPr>
                        <a:t>Ω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031928"/>
                  </a:ext>
                </a:extLst>
              </a:tr>
              <a:tr h="324979">
                <a:tc>
                  <a:txBody>
                    <a:bodyPr/>
                    <a:lstStyle/>
                    <a:p>
                      <a:r>
                        <a:rPr lang="en-GB" dirty="0" smtClean="0"/>
                        <a:t>628.9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119394"/>
                  </a:ext>
                </a:extLst>
              </a:tr>
              <a:tr h="324979">
                <a:tc>
                  <a:txBody>
                    <a:bodyPr/>
                    <a:lstStyle/>
                    <a:p>
                      <a:r>
                        <a:rPr lang="en-GB" dirty="0" smtClean="0"/>
                        <a:t>629.9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231152"/>
                  </a:ext>
                </a:extLst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6619" t="1254" r="7167"/>
          <a:stretch/>
        </p:blipFill>
        <p:spPr>
          <a:xfrm>
            <a:off x="600302" y="2593321"/>
            <a:ext cx="5894897" cy="381083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895662" y="2910414"/>
            <a:ext cx="4567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Impedance model (one 4-tank cavity)</a:t>
            </a:r>
          </a:p>
          <a:p>
            <a:pPr algn="ctr"/>
            <a:r>
              <a:rPr lang="en-GB" dirty="0" smtClean="0"/>
              <a:t>with the old couplers</a:t>
            </a:r>
            <a:endParaRPr lang="en-GB" dirty="0"/>
          </a:p>
        </p:txBody>
      </p:sp>
      <p:sp>
        <p:nvSpPr>
          <p:cNvPr id="31" name="Right Arrow 30"/>
          <p:cNvSpPr/>
          <p:nvPr/>
        </p:nvSpPr>
        <p:spPr>
          <a:xfrm rot="5400000">
            <a:off x="4377506" y="4473941"/>
            <a:ext cx="1576895" cy="164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Arrow 31"/>
          <p:cNvSpPr/>
          <p:nvPr/>
        </p:nvSpPr>
        <p:spPr>
          <a:xfrm>
            <a:off x="9181279" y="3783854"/>
            <a:ext cx="2044700" cy="478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9397629" y="3813413"/>
            <a:ext cx="197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3.3 reduction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9254275" y="4203752"/>
            <a:ext cx="2044700" cy="478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9397629" y="4272279"/>
            <a:ext cx="197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3.6 reduction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37737" y="4859946"/>
            <a:ext cx="5885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Impedance is  reduced by 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a factor  of 3.3 using the new coupler.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302630" y="3797134"/>
            <a:ext cx="72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12 k</a:t>
            </a:r>
            <a:r>
              <a:rPr lang="el-GR" dirty="0" smtClean="0">
                <a:solidFill>
                  <a:srgbClr val="FF0000"/>
                </a:solidFill>
                <a:latin typeface="Calibri" panose="020F0502020204030204" pitchFamily="34" charset="0"/>
              </a:rPr>
              <a:t>Ω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298975" y="4230264"/>
            <a:ext cx="72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30 k</a:t>
            </a:r>
            <a:r>
              <a:rPr lang="el-GR" dirty="0" smtClean="0">
                <a:solidFill>
                  <a:srgbClr val="FF0000"/>
                </a:solidFill>
                <a:latin typeface="Calibri" panose="020F0502020204030204" pitchFamily="34" charset="0"/>
              </a:rPr>
              <a:t>Ω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00302" y="895542"/>
            <a:ext cx="12578395" cy="5973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/>
              <a:t>Parallel line-pick up HOM coupler in </a:t>
            </a:r>
            <a:r>
              <a:rPr lang="en-GB" sz="4000" b="1" dirty="0" smtClean="0"/>
              <a:t>cavity1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5065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1846" y="646102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5E2B8-45B4-49FC-973C-C697ECD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167" y="1876685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005" r="31483" b="39985"/>
          <a:stretch/>
        </p:blipFill>
        <p:spPr>
          <a:xfrm>
            <a:off x="1875046" y="3735"/>
            <a:ext cx="519536" cy="569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9635" b="9906"/>
          <a:stretch/>
        </p:blipFill>
        <p:spPr>
          <a:xfrm>
            <a:off x="1289538" y="573355"/>
            <a:ext cx="1736886" cy="292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7070" y="0"/>
            <a:ext cx="629354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537" y="-1"/>
            <a:ext cx="607431" cy="57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786381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98BEA-88E5-4197-85EF-9A9AD6E0F6B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16/11/2017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997119" y="652462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Nasrin Esfahani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4"/>
          <a:srcRect l="27167" t="24620" r="50643" b="30875"/>
          <a:stretch/>
        </p:blipFill>
        <p:spPr bwMode="auto">
          <a:xfrm>
            <a:off x="5762625" y="866274"/>
            <a:ext cx="6238875" cy="4362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10" y="1868754"/>
            <a:ext cx="5146141" cy="3046146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91124" y="1781610"/>
            <a:ext cx="11062676" cy="9067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98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.pptx" id="{230A83DE-9582-48BC-8EDA-DF6899870F44}" vid="{F41E13CF-7B8F-415F-AC51-189E85BDA40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.pptx" id="{230A83DE-9582-48BC-8EDA-DF6899870F44}" vid="{753B1E6F-4453-44C9-88F8-6A4B2BBA6F9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company</Template>
  <TotalTime>5592</TotalTime>
  <Words>469</Words>
  <Application>Microsoft Office PowerPoint</Application>
  <PresentationFormat>Widescreen</PresentationFormat>
  <Paragraphs>100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Nasrin Nasresfahani</dc:creator>
  <cp:lastModifiedBy>Nasrin Nasresfahani</cp:lastModifiedBy>
  <cp:revision>167</cp:revision>
  <dcterms:created xsi:type="dcterms:W3CDTF">2017-09-29T12:48:19Z</dcterms:created>
  <dcterms:modified xsi:type="dcterms:W3CDTF">2017-11-16T14:15:27Z</dcterms:modified>
</cp:coreProperties>
</file>