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sldIdLst>
    <p:sldId id="257" r:id="rId2"/>
    <p:sldId id="258" r:id="rId3"/>
    <p:sldId id="275" r:id="rId4"/>
    <p:sldId id="276" r:id="rId5"/>
    <p:sldId id="260" r:id="rId6"/>
    <p:sldId id="262" r:id="rId7"/>
    <p:sldId id="263" r:id="rId8"/>
    <p:sldId id="27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61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3" autoAdjust="0"/>
    <p:restoredTop sz="94660"/>
  </p:normalViewPr>
  <p:slideViewPr>
    <p:cSldViewPr snapToGrid="0" snapToObjects="1">
      <p:cViewPr varScale="1">
        <p:scale>
          <a:sx n="151" d="100"/>
          <a:sy n="151" d="100"/>
        </p:scale>
        <p:origin x="144" y="432"/>
      </p:cViewPr>
      <p:guideLst>
        <p:guide orient="horz" pos="162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0" y="180511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on simulation of capture losses in the SPS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6/06/2017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Internal communication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57200" y="2858083"/>
            <a:ext cx="2743200" cy="314740"/>
          </a:xfrm>
        </p:spPr>
        <p:txBody>
          <a:bodyPr/>
          <a:lstStyle/>
          <a:p>
            <a:r>
              <a:rPr lang="en-US" dirty="0" smtClean="0"/>
              <a:t>M. Schwarz</a:t>
            </a:r>
            <a:endParaRPr lang="en-GB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7200" y="3688821"/>
            <a:ext cx="4140200" cy="514101"/>
          </a:xfrm>
          <a:prstGeom prst="rect">
            <a:avLst/>
          </a:prstGeom>
        </p:spPr>
        <p:txBody>
          <a:bodyPr vert="horz" lIns="45720" tIns="0" rIns="45720" bIns="0" anchor="b">
            <a:normAutofit fontScale="775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Acknowledgements:</a:t>
            </a:r>
          </a:p>
          <a:p>
            <a:r>
              <a:rPr lang="en-US" dirty="0" smtClean="0"/>
              <a:t>A. </a:t>
            </a:r>
            <a:r>
              <a:rPr lang="en-US" dirty="0" err="1" smtClean="0"/>
              <a:t>Lasheen</a:t>
            </a:r>
            <a:r>
              <a:rPr lang="en-US" dirty="0"/>
              <a:t>, J. </a:t>
            </a:r>
            <a:r>
              <a:rPr lang="en-US" dirty="0" err="1" smtClean="0"/>
              <a:t>Repond</a:t>
            </a:r>
            <a:r>
              <a:rPr lang="en-US" dirty="0"/>
              <a:t>, </a:t>
            </a:r>
            <a:r>
              <a:rPr lang="en-US" dirty="0" smtClean="0"/>
              <a:t>P. </a:t>
            </a:r>
            <a:r>
              <a:rPr lang="en-US" dirty="0" err="1" smtClean="0"/>
              <a:t>Baudrenghien</a:t>
            </a:r>
            <a:r>
              <a:rPr lang="en-US" dirty="0" smtClean="0"/>
              <a:t>, E</a:t>
            </a:r>
            <a:r>
              <a:rPr lang="en-US" dirty="0"/>
              <a:t>. </a:t>
            </a:r>
            <a:r>
              <a:rPr lang="en-US" dirty="0" err="1" smtClean="0"/>
              <a:t>Shaposhnikova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T. </a:t>
            </a:r>
            <a:r>
              <a:rPr lang="en-US" dirty="0" err="1" smtClean="0"/>
              <a:t>Bohl</a:t>
            </a:r>
            <a:r>
              <a:rPr lang="en-US" dirty="0" smtClean="0"/>
              <a:t>, SPS operator team</a:t>
            </a:r>
            <a:endParaRPr lang="en-US" dirty="0" smtClean="0"/>
          </a:p>
          <a:p>
            <a:endParaRPr lang="en-US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200" y="3845626"/>
            <a:ext cx="2743200" cy="31474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err="1" smtClean="0"/>
              <a:t>BLonD</a:t>
            </a:r>
            <a:r>
              <a:rPr lang="en-US" sz="1100" dirty="0" smtClean="0"/>
              <a:t> team</a:t>
            </a:r>
            <a:endParaRPr lang="en-GB" sz="1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467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461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Normalized amplitude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200" y="865886"/>
            <a:ext cx="2743200" cy="314740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62" y="1689100"/>
            <a:ext cx="4625138" cy="3454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100"/>
            <a:ext cx="4625138" cy="345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8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3" y="93711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Simulations vs Measurement</a:t>
            </a:r>
            <a:endParaRPr lang="en-GB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61773" y="799043"/>
            <a:ext cx="2743200" cy="451907"/>
          </a:xfrm>
          <a:prstGeom prst="rect">
            <a:avLst/>
          </a:prstGeom>
        </p:spPr>
        <p:txBody>
          <a:bodyPr vert="horz" lIns="45720" tIns="0" rIns="45720" bIns="0" anchor="b">
            <a:normAutofit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 FF, </a:t>
            </a:r>
          </a:p>
          <a:p>
            <a:r>
              <a:rPr lang="en-US" dirty="0" smtClean="0"/>
              <a:t>FB starts after 3 turns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538"/>
            <a:ext cx="4787900" cy="357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50" y="1566863"/>
            <a:ext cx="4768850" cy="357663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5161997" y="711899"/>
            <a:ext cx="3204800" cy="85496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MD 2208 (2017-06-07)</a:t>
            </a:r>
          </a:p>
          <a:p>
            <a:r>
              <a:rPr lang="en-US" dirty="0" smtClean="0"/>
              <a:t>FF starts at turn 1, </a:t>
            </a:r>
            <a:r>
              <a:rPr lang="en-US" dirty="0" smtClean="0"/>
              <a:t>FB </a:t>
            </a:r>
            <a:r>
              <a:rPr lang="en-US" dirty="0" smtClean="0"/>
              <a:t>starts after 3 turns</a:t>
            </a:r>
            <a:endParaRPr lang="en-US" dirty="0" smtClean="0"/>
          </a:p>
          <a:p>
            <a:r>
              <a:rPr lang="en-US" dirty="0" smtClean="0"/>
              <a:t>V200 = 4.5 MV, V800 </a:t>
            </a:r>
            <a:r>
              <a:rPr lang="en-US" dirty="0"/>
              <a:t>= </a:t>
            </a:r>
            <a:r>
              <a:rPr lang="en-US" dirty="0" smtClean="0"/>
              <a:t>0.45 </a:t>
            </a:r>
            <a:r>
              <a:rPr lang="en-US" dirty="0"/>
              <a:t>MV</a:t>
            </a:r>
            <a:endParaRPr lang="en-US" dirty="0" smtClean="0"/>
          </a:p>
          <a:p>
            <a:r>
              <a:rPr lang="en-US" dirty="0" smtClean="0"/>
              <a:t>Intensity per bunch ~ </a:t>
            </a:r>
            <a:r>
              <a:rPr lang="en-US" dirty="0" smtClean="0"/>
              <a:t>1.13e11, 72 bunches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050735" y="1825427"/>
            <a:ext cx="0" cy="193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53080" y="1567538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turns when FB starts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2788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3" y="-112819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 vs Measurement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195"/>
            <a:ext cx="4756149" cy="3552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50" y="1574314"/>
            <a:ext cx="4768850" cy="3561734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585573" y="883412"/>
            <a:ext cx="2743200" cy="722456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Simulation: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FF, </a:t>
            </a:r>
            <a:r>
              <a:rPr lang="en-US" dirty="0" smtClean="0"/>
              <a:t>FB </a:t>
            </a:r>
            <a:r>
              <a:rPr lang="en-US" dirty="0" smtClean="0"/>
              <a:t>starts after 3 turns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5161997" y="711899"/>
            <a:ext cx="3204800" cy="85496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MD 2208 (2017-06-07)</a:t>
            </a:r>
          </a:p>
          <a:p>
            <a:r>
              <a:rPr lang="en-US" dirty="0" smtClean="0"/>
              <a:t>FF starts at turn 1, </a:t>
            </a:r>
            <a:r>
              <a:rPr lang="en-US" dirty="0" smtClean="0"/>
              <a:t>FB </a:t>
            </a:r>
            <a:r>
              <a:rPr lang="en-US" dirty="0" smtClean="0"/>
              <a:t>starts after 3 turns</a:t>
            </a:r>
            <a:endParaRPr lang="en-US" dirty="0" smtClean="0"/>
          </a:p>
          <a:p>
            <a:r>
              <a:rPr lang="en-US" dirty="0" smtClean="0"/>
              <a:t>V200 = 4.5 MV, V800 </a:t>
            </a:r>
            <a:r>
              <a:rPr lang="en-US" dirty="0"/>
              <a:t>= </a:t>
            </a:r>
            <a:r>
              <a:rPr lang="en-US" dirty="0" smtClean="0"/>
              <a:t>0.45 </a:t>
            </a:r>
            <a:r>
              <a:rPr lang="en-US" dirty="0"/>
              <a:t>MV</a:t>
            </a:r>
            <a:endParaRPr lang="en-US" dirty="0" smtClean="0"/>
          </a:p>
          <a:p>
            <a:r>
              <a:rPr lang="en-US" dirty="0" smtClean="0"/>
              <a:t>Intensity per bunch ~ </a:t>
            </a:r>
            <a:r>
              <a:rPr lang="en-US" dirty="0" smtClean="0"/>
              <a:t>1.13e11, 72 bunches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273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67" y="1701801"/>
            <a:ext cx="4608133" cy="34417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83973" y="-7325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Simulation vs Measurement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8467"/>
            <a:ext cx="4400550" cy="3286660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585573" y="1205299"/>
            <a:ext cx="2743200" cy="722456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Simulation: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FF, </a:t>
            </a:r>
            <a:r>
              <a:rPr lang="en-US" dirty="0" smtClean="0"/>
              <a:t>FB </a:t>
            </a:r>
            <a:r>
              <a:rPr lang="en-US" dirty="0" smtClean="0"/>
              <a:t>starts after 3 turns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5237533" y="1096395"/>
            <a:ext cx="3204800" cy="85496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MD 2208 (2017-06-07)</a:t>
            </a:r>
          </a:p>
          <a:p>
            <a:r>
              <a:rPr lang="en-US" dirty="0" smtClean="0"/>
              <a:t>FF starts at turn 1, </a:t>
            </a:r>
            <a:r>
              <a:rPr lang="en-US" dirty="0" smtClean="0"/>
              <a:t>FB </a:t>
            </a:r>
            <a:r>
              <a:rPr lang="en-US" dirty="0" smtClean="0"/>
              <a:t>starts after 3 turns</a:t>
            </a:r>
            <a:endParaRPr lang="en-US" dirty="0" smtClean="0"/>
          </a:p>
          <a:p>
            <a:r>
              <a:rPr lang="en-US" dirty="0" smtClean="0"/>
              <a:t>V200 = 4.5 MV, V800 </a:t>
            </a:r>
            <a:r>
              <a:rPr lang="en-US" dirty="0"/>
              <a:t>= </a:t>
            </a:r>
            <a:r>
              <a:rPr lang="en-US" dirty="0" smtClean="0"/>
              <a:t>0.45 </a:t>
            </a:r>
            <a:r>
              <a:rPr lang="en-US" dirty="0"/>
              <a:t>MV</a:t>
            </a:r>
            <a:endParaRPr lang="en-US" dirty="0" smtClean="0"/>
          </a:p>
          <a:p>
            <a:r>
              <a:rPr lang="en-US" dirty="0" smtClean="0"/>
              <a:t>Intensity per bunch ~ </a:t>
            </a:r>
            <a:r>
              <a:rPr lang="en-US" dirty="0" smtClean="0"/>
              <a:t>1.13e11, 72 bunches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83973" y="499966"/>
            <a:ext cx="660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Maximum amplitude relative to maximum amplitude at injection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04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3973" y="147531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Simulation vs Measurement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67" y="1701800"/>
            <a:ext cx="4608134" cy="344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" y="1684285"/>
            <a:ext cx="4479913" cy="3345935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5237534" y="1104542"/>
            <a:ext cx="3204800" cy="85496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MD 2208 (2017-06-07)</a:t>
            </a:r>
          </a:p>
          <a:p>
            <a:r>
              <a:rPr lang="en-US" dirty="0" smtClean="0"/>
              <a:t>FF starts at turn 1, </a:t>
            </a:r>
            <a:r>
              <a:rPr lang="en-US" dirty="0" smtClean="0"/>
              <a:t>FB </a:t>
            </a:r>
            <a:r>
              <a:rPr lang="en-US" dirty="0" smtClean="0"/>
              <a:t>starts after 3 turns</a:t>
            </a:r>
            <a:endParaRPr lang="en-US" dirty="0" smtClean="0"/>
          </a:p>
          <a:p>
            <a:r>
              <a:rPr lang="en-US" dirty="0" smtClean="0"/>
              <a:t>V200 = 4.5 MV, V800 </a:t>
            </a:r>
            <a:r>
              <a:rPr lang="en-US" dirty="0"/>
              <a:t>= </a:t>
            </a:r>
            <a:r>
              <a:rPr lang="en-US" dirty="0" smtClean="0"/>
              <a:t>0.45 </a:t>
            </a:r>
            <a:r>
              <a:rPr lang="en-US" dirty="0"/>
              <a:t>MV</a:t>
            </a:r>
            <a:endParaRPr lang="en-US" dirty="0" smtClean="0"/>
          </a:p>
          <a:p>
            <a:r>
              <a:rPr lang="en-US" dirty="0" smtClean="0"/>
              <a:t>Intensity per bunch ~ </a:t>
            </a:r>
            <a:r>
              <a:rPr lang="en-US" dirty="0" smtClean="0"/>
              <a:t>1.13e11, 72 bunches</a:t>
            </a:r>
            <a:endParaRPr lang="en-GB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585573" y="883412"/>
            <a:ext cx="2743200" cy="722456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Simulation: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FF, </a:t>
            </a:r>
            <a:r>
              <a:rPr lang="en-US" dirty="0" smtClean="0"/>
              <a:t>FB </a:t>
            </a:r>
            <a:r>
              <a:rPr lang="en-US" dirty="0" smtClean="0"/>
              <a:t>starts after 3 turns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930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67" y="1701801"/>
            <a:ext cx="4588933" cy="34417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83973" y="147531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Simulation vs Measurement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" y="1798467"/>
            <a:ext cx="4382213" cy="3286660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661773" y="799043"/>
            <a:ext cx="2743200" cy="451907"/>
          </a:xfrm>
          <a:prstGeom prst="rect">
            <a:avLst/>
          </a:prstGeom>
        </p:spPr>
        <p:txBody>
          <a:bodyPr vert="horz" lIns="45720" tIns="0" rIns="45720" bIns="0" anchor="b">
            <a:normAutofit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 FF, </a:t>
            </a:r>
          </a:p>
          <a:p>
            <a:r>
              <a:rPr lang="en-US" dirty="0" smtClean="0"/>
              <a:t>FB starts after 3 turns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5161997" y="793392"/>
            <a:ext cx="3204800" cy="85496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MD 2208 (2017-06-07)</a:t>
            </a:r>
          </a:p>
          <a:p>
            <a:r>
              <a:rPr lang="en-US" dirty="0" smtClean="0"/>
              <a:t>FF starts at turn 1, </a:t>
            </a:r>
            <a:r>
              <a:rPr lang="en-US" dirty="0" smtClean="0"/>
              <a:t>FB </a:t>
            </a:r>
            <a:r>
              <a:rPr lang="en-US" dirty="0" smtClean="0"/>
              <a:t>starts after 3 turns</a:t>
            </a:r>
            <a:endParaRPr lang="en-US" dirty="0" smtClean="0"/>
          </a:p>
          <a:p>
            <a:r>
              <a:rPr lang="en-US" dirty="0" smtClean="0"/>
              <a:t>V200 = 4.5 MV, V800 </a:t>
            </a:r>
            <a:r>
              <a:rPr lang="en-US" dirty="0"/>
              <a:t>= </a:t>
            </a:r>
            <a:r>
              <a:rPr lang="en-US" dirty="0" smtClean="0"/>
              <a:t>0.45 </a:t>
            </a:r>
            <a:r>
              <a:rPr lang="en-US" dirty="0"/>
              <a:t>MV</a:t>
            </a:r>
            <a:endParaRPr lang="en-US" dirty="0" smtClean="0"/>
          </a:p>
          <a:p>
            <a:r>
              <a:rPr lang="en-US" dirty="0" smtClean="0"/>
              <a:t>Intensity per bunch ~ </a:t>
            </a:r>
            <a:r>
              <a:rPr lang="en-US" dirty="0" smtClean="0"/>
              <a:t>1.13e11, 72 bunches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976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3973" y="147531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Simulation vs Measurement</a:t>
            </a:r>
            <a:endParaRPr lang="en-GB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138523" y="799042"/>
            <a:ext cx="2743200" cy="451907"/>
          </a:xfrm>
          <a:prstGeom prst="rect">
            <a:avLst/>
          </a:prstGeom>
        </p:spPr>
        <p:txBody>
          <a:bodyPr vert="horz" lIns="45720" tIns="0" rIns="45720" bIns="0" anchor="b">
            <a:normAutofit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FF starts at turn 1, </a:t>
            </a:r>
          </a:p>
          <a:p>
            <a:r>
              <a:rPr lang="en-US" dirty="0" smtClean="0"/>
              <a:t>FB starts after 3 turns</a:t>
            </a:r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61773" y="799043"/>
            <a:ext cx="2743200" cy="451907"/>
          </a:xfrm>
          <a:prstGeom prst="rect">
            <a:avLst/>
          </a:prstGeom>
        </p:spPr>
        <p:txBody>
          <a:bodyPr vert="horz" lIns="45720" tIns="0" rIns="45720" bIns="0" anchor="b">
            <a:normAutofit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 FF, </a:t>
            </a:r>
          </a:p>
          <a:p>
            <a:r>
              <a:rPr lang="en-US" dirty="0" smtClean="0"/>
              <a:t>FB starts after 3 turns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67" y="1701800"/>
            <a:ext cx="4608133" cy="344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" y="1684285"/>
            <a:ext cx="4479912" cy="33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17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61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steps: simulation</a:t>
            </a:r>
            <a:endParaRPr lang="en-GB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83972" y="1050534"/>
            <a:ext cx="8717178" cy="1364974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Summary:</a:t>
            </a:r>
          </a:p>
          <a:p>
            <a:r>
              <a:rPr lang="en-US" dirty="0" smtClean="0"/>
              <a:t>Shape of simulated losses agrees well: increased losses up to ~ bunch 30, ‘dip’ at ~ bunch 45</a:t>
            </a:r>
          </a:p>
          <a:p>
            <a:r>
              <a:rPr lang="en-US" dirty="0"/>
              <a:t>Reasonable agreement at nominal intensity (1.15e11 ppb) </a:t>
            </a:r>
            <a:endParaRPr lang="en-GB" dirty="0"/>
          </a:p>
          <a:p>
            <a:r>
              <a:rPr lang="en-US" dirty="0" smtClean="0"/>
              <a:t>At high intensity: - measured losses have ‘offset’ of about 15 percent compared to simulation</a:t>
            </a:r>
          </a:p>
          <a:p>
            <a:r>
              <a:rPr lang="en-US" dirty="0" smtClean="0"/>
              <a:t>	         - measured </a:t>
            </a:r>
            <a:r>
              <a:rPr lang="en-US" dirty="0"/>
              <a:t>losses show increase of ~15% along batch, but simulations only give ~</a:t>
            </a:r>
            <a:r>
              <a:rPr lang="en-US" dirty="0" smtClean="0"/>
              <a:t>6%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571750"/>
            <a:ext cx="70679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Use optimized PS bunches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Include FF impedance reduction factor in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Implement method to compute losses in the same way as is used in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Compute phase of simulated induced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Currently, action of feedback in simulation independent of beam properties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=&gt; </a:t>
            </a:r>
            <a:r>
              <a:rPr lang="en-US" sz="1400" dirty="0"/>
              <a:t>implement dynamic feedback in simulation code </a:t>
            </a:r>
            <a:r>
              <a:rPr lang="en-US" sz="1400" dirty="0" err="1"/>
              <a:t>BLonD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11082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3" y="176261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steps: measurement</a:t>
            </a:r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83972" y="1050534"/>
            <a:ext cx="8717178" cy="1364974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Summary:</a:t>
            </a:r>
          </a:p>
          <a:p>
            <a:r>
              <a:rPr lang="en-US" dirty="0" smtClean="0"/>
              <a:t>Shape of simulated losses agrees well: increased losses up to ~ bunch 30, ‘dip’ at ~ bunch 45</a:t>
            </a:r>
          </a:p>
          <a:p>
            <a:r>
              <a:rPr lang="en-US" dirty="0"/>
              <a:t>Reasonable agreement at nominal intensity (1.15e11 ppb) </a:t>
            </a:r>
            <a:endParaRPr lang="en-GB" dirty="0"/>
          </a:p>
          <a:p>
            <a:r>
              <a:rPr lang="en-US" dirty="0" smtClean="0"/>
              <a:t>At high intensity: - measured losses have ‘offset’ of about 15 percent compared to simulation</a:t>
            </a:r>
          </a:p>
          <a:p>
            <a:r>
              <a:rPr lang="en-US" dirty="0" smtClean="0"/>
              <a:t>	         - measured </a:t>
            </a:r>
            <a:r>
              <a:rPr lang="en-US" dirty="0"/>
              <a:t>losses show increase of ~15% along batch, but simulations only give ~</a:t>
            </a:r>
            <a:r>
              <a:rPr lang="en-US" dirty="0" smtClean="0"/>
              <a:t>6%</a:t>
            </a:r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667000"/>
            <a:ext cx="673607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More systematic studies with FF/FB on/off (as was done this week 2017-06-13)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Influence of phase 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Measure at higher intensities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Study losses with small ramp or ‘cleaning with longitudinal kicker’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902064" y="4242038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Thank you for your attention!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61355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342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and outlook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83972" y="922178"/>
            <a:ext cx="8226855" cy="1364974"/>
          </a:xfrm>
        </p:spPr>
        <p:txBody>
          <a:bodyPr/>
          <a:lstStyle/>
          <a:p>
            <a:r>
              <a:rPr lang="en-US" dirty="0" smtClean="0"/>
              <a:t>Summary:</a:t>
            </a:r>
          </a:p>
          <a:p>
            <a:r>
              <a:rPr lang="en-US" dirty="0" smtClean="0"/>
              <a:t>Shape </a:t>
            </a:r>
            <a:r>
              <a:rPr lang="en-US" dirty="0"/>
              <a:t>of simulated losses agrees well: increased losses up to ~ bunch 30, ‘dip’ at ~ bunch 45</a:t>
            </a:r>
          </a:p>
          <a:p>
            <a:r>
              <a:rPr lang="en-US" dirty="0"/>
              <a:t>But: </a:t>
            </a:r>
            <a:r>
              <a:rPr lang="en-US" dirty="0" smtClean="0"/>
              <a:t>	- measured </a:t>
            </a:r>
            <a:r>
              <a:rPr lang="en-US" dirty="0"/>
              <a:t>losses </a:t>
            </a:r>
            <a:r>
              <a:rPr lang="en-US" dirty="0" smtClean="0"/>
              <a:t>have ‘offset’ </a:t>
            </a:r>
            <a:r>
              <a:rPr lang="en-US" dirty="0"/>
              <a:t>of about 15 </a:t>
            </a:r>
            <a:r>
              <a:rPr lang="en-US" dirty="0" smtClean="0"/>
              <a:t>percent compared to simulation</a:t>
            </a:r>
          </a:p>
          <a:p>
            <a:r>
              <a:rPr lang="en-US" dirty="0"/>
              <a:t>	</a:t>
            </a:r>
            <a:r>
              <a:rPr lang="en-US" dirty="0" smtClean="0"/>
              <a:t>- simulated losses don’t show ‘dip’ for first bunches</a:t>
            </a:r>
          </a:p>
          <a:p>
            <a:endParaRPr lang="en-GB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83972" y="2287152"/>
            <a:ext cx="8226855" cy="1464113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Outlook: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optimized simulated bunches from the PS instead of Gaussian ones</a:t>
            </a:r>
          </a:p>
          <a:p>
            <a:r>
              <a:rPr lang="en-US" dirty="0" smtClean="0"/>
              <a:t>Currently</a:t>
            </a:r>
            <a:r>
              <a:rPr lang="en-US" dirty="0"/>
              <a:t>, action of feedback in simulation independent of beam </a:t>
            </a:r>
            <a:r>
              <a:rPr lang="en-US" dirty="0" smtClean="0"/>
              <a:t>properties =&gt; </a:t>
            </a:r>
            <a:r>
              <a:rPr lang="en-US" dirty="0"/>
              <a:t>implement dynamic feedback in simulation code </a:t>
            </a:r>
            <a:r>
              <a:rPr lang="en-US" dirty="0" err="1"/>
              <a:t>BLonD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774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5099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 setup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757899"/>
            <a:ext cx="8686801" cy="136912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72 bunches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Gaussian bunch profile, </a:t>
            </a:r>
            <a:r>
              <a:rPr lang="en-US" dirty="0" smtClean="0"/>
              <a:t>sigma=0.9ns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impedance model: 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analytic </a:t>
            </a:r>
            <a:r>
              <a:rPr lang="en-US" dirty="0" smtClean="0"/>
              <a:t>cavity impedance for four 200 MHz TWC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 SPS impedance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eed-back model: 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2MHz single-sided bandwidth, </a:t>
            </a:r>
            <a:r>
              <a:rPr lang="en-US" dirty="0" smtClean="0"/>
              <a:t>‘</a:t>
            </a:r>
            <a:r>
              <a:rPr lang="en-US" dirty="0" smtClean="0"/>
              <a:t>FB time constant: 3 turns’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199" y="384870"/>
            <a:ext cx="8686801" cy="1352553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 injection by creating 72 bunches (25ns spacing) at the center of SPS RF-bucket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 feedback by multiplying impedance with FB-reduction factor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P. </a:t>
            </a:r>
            <a:r>
              <a:rPr lang="en-US" dirty="0" err="1"/>
              <a:t>Baudrenghien</a:t>
            </a:r>
            <a:r>
              <a:rPr lang="en-US" dirty="0"/>
              <a:t> (</a:t>
            </a:r>
            <a:r>
              <a:rPr lang="en-US" dirty="0" err="1"/>
              <a:t>Charmonix</a:t>
            </a:r>
            <a:r>
              <a:rPr lang="en-US" dirty="0"/>
              <a:t> X, </a:t>
            </a:r>
            <a:r>
              <a:rPr lang="en-US" dirty="0" smtClean="0"/>
              <a:t>2001)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action of feedback at turn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Continuously increase feedback strength after turn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50" y="1061146"/>
            <a:ext cx="3371851" cy="2238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3147503"/>
            <a:ext cx="3333463" cy="216675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042150" y="2768600"/>
            <a:ext cx="438150" cy="781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07100" y="3614508"/>
            <a:ext cx="3244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-15.5 dB at </a:t>
            </a:r>
            <a:r>
              <a:rPr lang="en-US" sz="1400" dirty="0" err="1" smtClean="0"/>
              <a:t>f_RF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(i.e. Z(</a:t>
            </a:r>
            <a:r>
              <a:rPr lang="en-US" sz="1400" dirty="0" err="1" smtClean="0"/>
              <a:t>f_RF</a:t>
            </a:r>
            <a:r>
              <a:rPr lang="en-US" sz="1400" dirty="0" smtClean="0"/>
              <a:t>) multiplied by factor 0.17)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960404" y="733927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 -&gt; Z x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FB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2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3" y="0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Losses in simulation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83972" y="705332"/>
            <a:ext cx="7580528" cy="115870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At turn 0 (injection), count number of </a:t>
            </a:r>
            <a:r>
              <a:rPr lang="en-US" dirty="0" err="1" smtClean="0"/>
              <a:t>macroparticles</a:t>
            </a:r>
            <a:r>
              <a:rPr lang="en-US" dirty="0" smtClean="0"/>
              <a:t> inside </a:t>
            </a:r>
            <a:r>
              <a:rPr lang="en-US" dirty="0" err="1" smtClean="0"/>
              <a:t>separatrix</a:t>
            </a:r>
            <a:r>
              <a:rPr lang="en-US" dirty="0" smtClean="0"/>
              <a:t> N</a:t>
            </a:r>
            <a:r>
              <a:rPr lang="en-US" sz="800" dirty="0" smtClean="0"/>
              <a:t>0</a:t>
            </a:r>
            <a:r>
              <a:rPr lang="en-US" dirty="0" smtClean="0"/>
              <a:t>, for each bunch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At each turn N, </a:t>
            </a:r>
            <a:r>
              <a:rPr lang="en-US" dirty="0"/>
              <a:t>count number of </a:t>
            </a:r>
            <a:r>
              <a:rPr lang="en-US" dirty="0" err="1"/>
              <a:t>macroparticles</a:t>
            </a:r>
            <a:r>
              <a:rPr lang="en-US" dirty="0"/>
              <a:t> inside </a:t>
            </a:r>
            <a:r>
              <a:rPr lang="en-US" dirty="0" err="1" smtClean="0"/>
              <a:t>separatrix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sz="800" dirty="0" err="1" smtClean="0"/>
              <a:t>n</a:t>
            </a:r>
            <a:r>
              <a:rPr lang="en-US" dirty="0" smtClean="0"/>
              <a:t>, </a:t>
            </a:r>
            <a:r>
              <a:rPr lang="en-US" dirty="0"/>
              <a:t>for each bunch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Losses = (</a:t>
            </a:r>
            <a:r>
              <a:rPr lang="en-US" dirty="0" err="1" smtClean="0"/>
              <a:t>N</a:t>
            </a:r>
            <a:r>
              <a:rPr lang="en-US" sz="800" dirty="0" err="1" smtClean="0"/>
              <a:t>n</a:t>
            </a:r>
            <a:r>
              <a:rPr lang="en-US" dirty="0" smtClean="0"/>
              <a:t> / N</a:t>
            </a:r>
            <a:r>
              <a:rPr lang="en-US" sz="800" dirty="0" smtClean="0"/>
              <a:t>0</a:t>
            </a:r>
            <a:r>
              <a:rPr lang="en-US" dirty="0" smtClean="0"/>
              <a:t>)-1</a:t>
            </a:r>
            <a:r>
              <a:rPr lang="en-US" sz="800" dirty="0" smtClean="0"/>
              <a:t> </a:t>
            </a:r>
            <a:r>
              <a:rPr lang="en-US" dirty="0" smtClean="0"/>
              <a:t>, for each bunch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4" y="2098360"/>
            <a:ext cx="3948436" cy="294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0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3" y="182611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Losses in simulation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83973" y="913343"/>
            <a:ext cx="5816600" cy="102235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Acquire beam profiles along cycle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Intensity of bunch ~ sum of bunch profile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Fit linear function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Losses = (fit(t</a:t>
            </a:r>
            <a:r>
              <a:rPr lang="en-US" sz="800" dirty="0" smtClean="0"/>
              <a:t>0</a:t>
            </a:r>
            <a:r>
              <a:rPr lang="en-US" dirty="0" smtClean="0"/>
              <a:t>) – fit(t</a:t>
            </a:r>
            <a:r>
              <a:rPr lang="en-US" sz="800" dirty="0" smtClean="0"/>
              <a:t>end</a:t>
            </a:r>
            <a:r>
              <a:rPr lang="en-US" dirty="0" smtClean="0"/>
              <a:t>))\fit(t</a:t>
            </a:r>
            <a:r>
              <a:rPr lang="en-US" sz="800" dirty="0" smtClean="0"/>
              <a:t>0</a:t>
            </a:r>
            <a:r>
              <a:rPr lang="en-US" dirty="0" smtClean="0"/>
              <a:t>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2" y="1933656"/>
            <a:ext cx="3941977" cy="2944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603" y="1961093"/>
            <a:ext cx="4561796" cy="28194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20954" y="2648229"/>
            <a:ext cx="1439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8% losses for bunch 71</a:t>
            </a:r>
            <a:endParaRPr lang="en-GB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426449" y="3727450"/>
            <a:ext cx="355601" cy="40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06551" y="4070629"/>
            <a:ext cx="1439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8% losses</a:t>
            </a:r>
            <a:endParaRPr lang="en-GB" sz="1400" dirty="0"/>
          </a:p>
        </p:txBody>
      </p:sp>
      <p:sp>
        <p:nvSpPr>
          <p:cNvPr id="18" name="Right Arrow 17"/>
          <p:cNvSpPr/>
          <p:nvPr/>
        </p:nvSpPr>
        <p:spPr>
          <a:xfrm>
            <a:off x="4181898" y="2196654"/>
            <a:ext cx="1044151" cy="242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020132" y="1919899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 each bunch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2161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435" y="34852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 vs Measurement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975626"/>
            <a:ext cx="5381487" cy="33101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0054" y="3634124"/>
            <a:ext cx="1533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curtesy: A. </a:t>
            </a:r>
            <a:r>
              <a:rPr lang="en-US" sz="1200" dirty="0" err="1" smtClean="0"/>
              <a:t>Lasheen</a:t>
            </a:r>
            <a:endParaRPr lang="en-GB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" y="643882"/>
            <a:ext cx="5000595" cy="373482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364435" y="4480284"/>
            <a:ext cx="8226855" cy="507448"/>
          </a:xfrm>
        </p:spPr>
        <p:txBody>
          <a:bodyPr/>
          <a:lstStyle/>
          <a:p>
            <a:r>
              <a:rPr lang="en-US" dirty="0" smtClean="0"/>
              <a:t>Shape of simulated losses agrees well: increased losses up to ~ bunch 30, ‘dip’ at ~ bunch 45</a:t>
            </a:r>
          </a:p>
          <a:p>
            <a:r>
              <a:rPr lang="en-US" dirty="0" smtClean="0"/>
              <a:t>But: measured losses show offset of about 15 </a:t>
            </a:r>
            <a:r>
              <a:rPr lang="en-US" dirty="0" smtClean="0"/>
              <a:t>percent</a:t>
            </a:r>
            <a:endParaRPr lang="en-GB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975255" y="486460"/>
            <a:ext cx="3622145" cy="50744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Only 200 MHz TWC analytic impedance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4914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434" y="-132195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 vs Measurement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788846"/>
            <a:ext cx="5540237" cy="34077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0054" y="3495624"/>
            <a:ext cx="1533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curtesy: A. </a:t>
            </a:r>
            <a:r>
              <a:rPr lang="en-US" sz="1200" dirty="0" err="1" smtClean="0"/>
              <a:t>Lasheen</a:t>
            </a: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21" y="540486"/>
            <a:ext cx="4972738" cy="3714013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1019705" y="408000"/>
            <a:ext cx="2491845" cy="50744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Full SPS impedance model</a:t>
            </a:r>
            <a:endParaRPr lang="en-GB" b="1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364433" y="4311301"/>
            <a:ext cx="8226855" cy="507448"/>
          </a:xfrm>
        </p:spPr>
        <p:txBody>
          <a:bodyPr/>
          <a:lstStyle/>
          <a:p>
            <a:r>
              <a:rPr lang="en-US" dirty="0" smtClean="0"/>
              <a:t>Maximum of losses now at ~bunch </a:t>
            </a:r>
            <a:r>
              <a:rPr lang="en-US" dirty="0" smtClean="0"/>
              <a:t>25</a:t>
            </a:r>
          </a:p>
          <a:p>
            <a:r>
              <a:rPr lang="en-US" b="1" dirty="0" smtClean="0"/>
              <a:t>Measured losses show increase of ~15% along batch, but simulations only give ~6%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4859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0309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 of induced voltage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50" y="1648162"/>
            <a:ext cx="4660450" cy="3495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38677"/>
            <a:ext cx="4692648" cy="350482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200" y="624586"/>
            <a:ext cx="3204800" cy="85496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MD 2208 (2017-06-07)</a:t>
            </a:r>
          </a:p>
          <a:p>
            <a:r>
              <a:rPr lang="en-US" dirty="0" smtClean="0"/>
              <a:t>FF </a:t>
            </a:r>
            <a:r>
              <a:rPr lang="en-US" dirty="0" smtClean="0"/>
              <a:t>on, FB delay 100 </a:t>
            </a:r>
            <a:r>
              <a:rPr lang="el-GR" dirty="0" smtClean="0"/>
              <a:t>μ</a:t>
            </a:r>
            <a:r>
              <a:rPr lang="en-US" dirty="0" smtClean="0"/>
              <a:t>s</a:t>
            </a:r>
          </a:p>
          <a:p>
            <a:r>
              <a:rPr lang="en-US" dirty="0" smtClean="0"/>
              <a:t>V200 = 4.5 MV, V800 </a:t>
            </a:r>
            <a:r>
              <a:rPr lang="en-US" dirty="0"/>
              <a:t>= </a:t>
            </a:r>
            <a:r>
              <a:rPr lang="en-US" dirty="0" smtClean="0"/>
              <a:t>0.45 </a:t>
            </a:r>
            <a:r>
              <a:rPr lang="en-US" dirty="0"/>
              <a:t>MV</a:t>
            </a:r>
            <a:endParaRPr lang="en-US" dirty="0" smtClean="0"/>
          </a:p>
          <a:p>
            <a:r>
              <a:rPr lang="en-US" dirty="0" smtClean="0"/>
              <a:t>Intensity per bunch ~ </a:t>
            </a:r>
            <a:r>
              <a:rPr lang="en-US" dirty="0" smtClean="0"/>
              <a:t>1.13e11, 72 bunches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16454" y="545023"/>
            <a:ext cx="45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Measured cavity voltage at </a:t>
            </a:r>
            <a:r>
              <a:rPr lang="en-US" sz="1400" dirty="0" err="1" smtClean="0"/>
              <a:t>f_RF</a:t>
            </a:r>
            <a:r>
              <a:rPr lang="en-US" sz="1400" dirty="0" smtClean="0"/>
              <a:t> from I/Q modulator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Scaled with beam intensity for each acquisition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Amplitude = </a:t>
            </a:r>
            <a:r>
              <a:rPr lang="en-US" sz="1400" dirty="0" err="1" smtClean="0"/>
              <a:t>sqrt</a:t>
            </a:r>
            <a:r>
              <a:rPr lang="en-US" sz="1400" dirty="0" smtClean="0"/>
              <a:t>(I^2+Q^2)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Average amplitude over acquisitions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6983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94" y="2654296"/>
            <a:ext cx="4027533" cy="2489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94" y="427964"/>
            <a:ext cx="4019550" cy="2484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Measured losses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642" y="2021556"/>
            <a:ext cx="5051305" cy="3121944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6108147" y="482"/>
            <a:ext cx="3204800" cy="85496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MD 2208 (2017-06-07)</a:t>
            </a:r>
          </a:p>
          <a:p>
            <a:r>
              <a:rPr lang="en-US" dirty="0" smtClean="0"/>
              <a:t>FF </a:t>
            </a:r>
            <a:r>
              <a:rPr lang="en-US" dirty="0" smtClean="0"/>
              <a:t>on, FB delay 100 </a:t>
            </a:r>
            <a:r>
              <a:rPr lang="el-GR" dirty="0" smtClean="0"/>
              <a:t>μ</a:t>
            </a:r>
            <a:r>
              <a:rPr lang="en-US" dirty="0" smtClean="0"/>
              <a:t>s</a:t>
            </a:r>
          </a:p>
          <a:p>
            <a:r>
              <a:rPr lang="en-US" dirty="0" smtClean="0"/>
              <a:t>V200 = </a:t>
            </a:r>
            <a:r>
              <a:rPr lang="en-US" b="1" dirty="0" smtClean="0"/>
              <a:t>4.5 MV</a:t>
            </a:r>
            <a:r>
              <a:rPr lang="en-US" dirty="0" smtClean="0"/>
              <a:t>, V800 </a:t>
            </a:r>
            <a:r>
              <a:rPr lang="en-US" dirty="0"/>
              <a:t>= </a:t>
            </a:r>
            <a:r>
              <a:rPr lang="en-US" dirty="0" smtClean="0"/>
              <a:t>0.45 </a:t>
            </a:r>
            <a:r>
              <a:rPr lang="en-US" dirty="0"/>
              <a:t>MV</a:t>
            </a:r>
            <a:endParaRPr lang="en-US" dirty="0" smtClean="0"/>
          </a:p>
          <a:p>
            <a:r>
              <a:rPr lang="en-US" dirty="0" smtClean="0"/>
              <a:t>Intensity per bunch ~ </a:t>
            </a:r>
            <a:r>
              <a:rPr lang="en-US" b="1" dirty="0" smtClean="0"/>
              <a:t>1.13e11</a:t>
            </a:r>
            <a:r>
              <a:rPr lang="en-US" dirty="0" smtClean="0"/>
              <a:t>, 72 bunches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99837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acquisition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22300" y="2907217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acquisition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143815" y="1871442"/>
            <a:ext cx="313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Averaged over all acquisition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378200" y="4027867"/>
            <a:ext cx="349250" cy="596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37505" y="3504647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Losses increase</a:t>
            </a:r>
          </a:p>
          <a:p>
            <a:r>
              <a:rPr lang="en-US" sz="1400" dirty="0" smtClean="0"/>
              <a:t>during ramping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21931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611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Normalized amplitude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200" y="887943"/>
            <a:ext cx="2743200" cy="31474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77" y="1733550"/>
            <a:ext cx="4565623" cy="3409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817"/>
            <a:ext cx="4597399" cy="343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</Template>
  <TotalTime>4085</TotalTime>
  <Words>914</Words>
  <Application>Microsoft Office PowerPoint</Application>
  <PresentationFormat>On-screen Show (16:9)</PresentationFormat>
  <Paragraphs>141</Paragraphs>
  <Slides>19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CERNCorporate16-9</vt:lpstr>
      <vt:lpstr>Update on simulation of capture losses in the SPS</vt:lpstr>
      <vt:lpstr>Simulation setup</vt:lpstr>
      <vt:lpstr>Losses in simulation</vt:lpstr>
      <vt:lpstr>Losses in simulation</vt:lpstr>
      <vt:lpstr>Simulation vs Measurement</vt:lpstr>
      <vt:lpstr>Simulation vs Measurement</vt:lpstr>
      <vt:lpstr>Measurement of induced voltage</vt:lpstr>
      <vt:lpstr>Measured losses</vt:lpstr>
      <vt:lpstr>Normalized amplitude</vt:lpstr>
      <vt:lpstr>Normalized amplitude</vt:lpstr>
      <vt:lpstr>Simulations vs Measurement</vt:lpstr>
      <vt:lpstr>Simulation vs Measurement</vt:lpstr>
      <vt:lpstr>PowerPoint Presentation</vt:lpstr>
      <vt:lpstr>PowerPoint Presentation</vt:lpstr>
      <vt:lpstr>PowerPoint Presentation</vt:lpstr>
      <vt:lpstr>PowerPoint Presentation</vt:lpstr>
      <vt:lpstr>Next steps: simulation</vt:lpstr>
      <vt:lpstr>Next steps: measurement</vt:lpstr>
      <vt:lpstr>Summary and outlook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simulation of capture losses in the SPS</dc:title>
  <dc:creator>Markus Schwarz</dc:creator>
  <cp:lastModifiedBy>Markus Schwarz</cp:lastModifiedBy>
  <cp:revision>52</cp:revision>
  <dcterms:created xsi:type="dcterms:W3CDTF">2017-06-02T08:22:41Z</dcterms:created>
  <dcterms:modified xsi:type="dcterms:W3CDTF">2017-06-15T13:23:24Z</dcterms:modified>
</cp:coreProperties>
</file>