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53" r:id="rId2"/>
    <p:sldId id="381" r:id="rId3"/>
    <p:sldId id="388" r:id="rId4"/>
    <p:sldId id="393" r:id="rId5"/>
    <p:sldId id="382" r:id="rId6"/>
    <p:sldId id="385" r:id="rId7"/>
    <p:sldId id="386" r:id="rId8"/>
    <p:sldId id="392" r:id="rId9"/>
    <p:sldId id="387" r:id="rId10"/>
    <p:sldId id="389" r:id="rId11"/>
    <p:sldId id="391" r:id="rId12"/>
    <p:sldId id="384" r:id="rId13"/>
    <p:sldId id="390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67" userDrawn="1">
          <p15:clr>
            <a:srgbClr val="A4A3A4"/>
          </p15:clr>
        </p15:guide>
        <p15:guide id="2" pos="1466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8A8"/>
    <a:srgbClr val="A81F08"/>
    <a:srgbClr val="FF0000"/>
    <a:srgbClr val="0066FF"/>
    <a:srgbClr val="0000FF"/>
    <a:srgbClr val="FF9900"/>
    <a:srgbClr val="00CC66"/>
    <a:srgbClr val="3399FF"/>
    <a:srgbClr val="00CC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33" autoAdjust="0"/>
    <p:restoredTop sz="94647" autoAdjust="0"/>
  </p:normalViewPr>
  <p:slideViewPr>
    <p:cSldViewPr snapToGrid="0" snapToObjects="1">
      <p:cViewPr varScale="1">
        <p:scale>
          <a:sx n="132" d="100"/>
          <a:sy n="132" d="100"/>
        </p:scale>
        <p:origin x="121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546" y="-96"/>
      </p:cViewPr>
      <p:guideLst>
        <p:guide orient="horz" pos="4567"/>
        <p:guide pos="1466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6D7F2-88DC-4A50-B66E-E611B952E417}" type="datetimeFigureOut">
              <a:rPr lang="fr-CH" smtClean="0"/>
              <a:t>15.06.2017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4DB7B-B258-4F38-AC7F-494BA55C656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16486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DC90D-32FD-420A-B91D-0B18B92AADE6}" type="datetimeFigureOut">
              <a:rPr lang="fr-CH" smtClean="0"/>
              <a:t>15.06.2017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10EFC-3EE3-4663-9DF9-12732E88D65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88626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2424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74699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2760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38097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7753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3045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45973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03335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15265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37465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08438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04793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52686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26097"/>
            <a:ext cx="1711704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IWG #6, 30/01/2017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8431" y="6526097"/>
            <a:ext cx="1711703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IWG #6, 30/01/2017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0480" y="6526096"/>
            <a:ext cx="1719655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IWG #6, 30/01/2017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69"/>
            <a:ext cx="2895600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69"/>
            <a:ext cx="501424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34048"/>
            <a:ext cx="1711704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IWG #6, 30/01/2017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8021"/>
            <a:ext cx="2895600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8021"/>
            <a:ext cx="501424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IWG #6, 30/01/2017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IWG #6, 30/01/2017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1318162"/>
            <a:ext cx="8265984" cy="3024020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IWG #6, 30/01/2017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8431" y="6526098"/>
            <a:ext cx="1711703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IWG #6, 30/01/2017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1"/>
            <a:ext cx="2895600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1"/>
            <a:ext cx="501424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3840480" y="6526097"/>
            <a:ext cx="1719655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IWG #6, 30/01/2017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4128"/>
            <a:ext cx="7470648" cy="939807"/>
          </a:xfrm>
        </p:spPr>
        <p:txBody>
          <a:bodyPr anchor="ctr">
            <a:normAutofit/>
          </a:bodyPr>
          <a:lstStyle>
            <a:lvl1pPr algn="l">
              <a:defRPr sz="2800"/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26097"/>
            <a:ext cx="1711703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IWG #6, 30/01/2017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0" y="6519740"/>
            <a:ext cx="1677725" cy="338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IWG #6, 30/01/2017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61329" y="6519740"/>
            <a:ext cx="2854518" cy="34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19740"/>
            <a:ext cx="501424" cy="34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74" r:id="rId11"/>
    <p:sldLayoutId id="2147483668" r:id="rId12"/>
    <p:sldLayoutId id="2147483669" r:id="rId13"/>
    <p:sldLayoutId id="2147483670" r:id="rId14"/>
    <p:sldLayoutId id="2147483671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525107"/>
            <a:ext cx="8265984" cy="1528903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 smtClean="0"/>
              <a:t>SPS</a:t>
            </a: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b="0" dirty="0" smtClean="0"/>
              <a:t>Impedance Model Wrap Up</a:t>
            </a:r>
            <a:br>
              <a:rPr lang="en-US" sz="3600" b="0" dirty="0" smtClean="0"/>
            </a:br>
            <a:r>
              <a:rPr lang="en-US" sz="3600" b="0" dirty="0"/>
              <a:t/>
            </a:r>
            <a:br>
              <a:rPr lang="en-US" sz="3600" b="0" dirty="0"/>
            </a:b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b="0" dirty="0"/>
              <a:t/>
            </a:r>
            <a:br>
              <a:rPr lang="en-US" sz="3600" b="0" dirty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>
                <a:latin typeface="Calibri Light" panose="020F0302020204030204" pitchFamily="34" charset="0"/>
              </a:rPr>
              <a:t> Thomas Kaltenbacher </a:t>
            </a:r>
            <a:endParaRPr lang="en-GB" sz="2000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LIU-BD-WG, 15062017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2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" t="16376" b="22330"/>
          <a:stretch/>
        </p:blipFill>
        <p:spPr>
          <a:xfrm>
            <a:off x="4424258" y="2950861"/>
            <a:ext cx="4702527" cy="145732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LIU-BD-WG, 15062017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1800" y="727696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LHC-BGI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8734" y="4328452"/>
            <a:ext cx="853535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sym typeface="Wingdings" panose="05000000000000000000" pitchFamily="2" charset="2"/>
              </a:rPr>
              <a:t>Beam induced heating issues in the LHC</a:t>
            </a:r>
            <a:endParaRPr lang="en-GB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sym typeface="Wingdings" panose="05000000000000000000" pitchFamily="2" charset="2"/>
              </a:rPr>
              <a:t>All 4 devices were removed from the LHC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sym typeface="Wingdings" panose="05000000000000000000" pitchFamily="2" charset="2"/>
              </a:rPr>
              <a:t>We have identified the reason: rel. broad band impedance of the device due to </a:t>
            </a:r>
          </a:p>
          <a:p>
            <a:r>
              <a:rPr lang="en-US" dirty="0">
                <a:solidFill>
                  <a:srgbClr val="002060"/>
                </a:solidFill>
                <a:sym typeface="Wingdings" panose="05000000000000000000" pitchFamily="2" charset="2"/>
              </a:rPr>
              <a:t>	</a:t>
            </a:r>
            <a:r>
              <a:rPr lang="en-US" dirty="0" smtClean="0">
                <a:solidFill>
                  <a:srgbClr val="002060"/>
                </a:solidFill>
                <a:sym typeface="Wingdings" panose="05000000000000000000" pitchFamily="2" charset="2"/>
              </a:rPr>
              <a:t>NEG coating</a:t>
            </a:r>
            <a:endParaRPr lang="en-GB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sym typeface="Wingdings" panose="05000000000000000000" pitchFamily="2" charset="2"/>
              </a:rPr>
              <a:t>There are </a:t>
            </a:r>
            <a:r>
              <a:rPr lang="en-US" dirty="0">
                <a:solidFill>
                  <a:srgbClr val="002060"/>
                </a:solidFill>
                <a:sym typeface="Wingdings" panose="05000000000000000000" pitchFamily="2" charset="2"/>
              </a:rPr>
              <a:t>2 devices (BIPMH.51634 &amp; BIPMV.51734</a:t>
            </a:r>
            <a:r>
              <a:rPr lang="en-US" dirty="0" smtClean="0">
                <a:solidFill>
                  <a:srgbClr val="002060"/>
                </a:solidFill>
                <a:sym typeface="Wingdings" panose="05000000000000000000" pitchFamily="2" charset="2"/>
              </a:rPr>
              <a:t>) currently in the SPS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Further </a:t>
            </a:r>
            <a:r>
              <a:rPr lang="en-US" dirty="0" smtClean="0">
                <a:solidFill>
                  <a:srgbClr val="002060"/>
                </a:solidFill>
              </a:rPr>
              <a:t>studies requested by BE-BI</a:t>
            </a:r>
            <a:endParaRPr lang="en-GB" dirty="0">
              <a:solidFill>
                <a:srgbClr val="00206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39956" y="352648"/>
            <a:ext cx="2653393" cy="2035017"/>
            <a:chOff x="5639956" y="352648"/>
            <a:chExt cx="2653393" cy="20350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9956" y="352648"/>
              <a:ext cx="2653393" cy="203501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380184" y="1977929"/>
              <a:ext cx="1631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  <a:sym typeface="Wingdings" panose="05000000000000000000" pitchFamily="2" charset="2"/>
                </a:rPr>
                <a:t>BIPMH.51634</a:t>
              </a:r>
              <a:endParaRPr lang="en-GB" dirty="0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734" y="1370156"/>
            <a:ext cx="4697036" cy="223029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617802" y="1615644"/>
            <a:ext cx="402764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sym typeface="Wingdings" panose="05000000000000000000" pitchFamily="2" charset="2"/>
              </a:rPr>
              <a:t>HFSS model derived from A. Grudiev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5845298" y="4283456"/>
            <a:ext cx="330956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sym typeface="Wingdings" panose="05000000000000000000" pitchFamily="2" charset="2"/>
              </a:rPr>
              <a:t>New CST model of empty tank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063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LIU-BD-WG, 15062017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1800" y="727696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LHC-BGI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" t="3597" r="5822"/>
          <a:stretch/>
        </p:blipFill>
        <p:spPr>
          <a:xfrm>
            <a:off x="1969" y="1408823"/>
            <a:ext cx="4663023" cy="2734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7011" r="8750" b="3137"/>
          <a:stretch/>
        </p:blipFill>
        <p:spPr>
          <a:xfrm>
            <a:off x="4343400" y="3346089"/>
            <a:ext cx="4695285" cy="285468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786954" y="1158359"/>
            <a:ext cx="1415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sym typeface="Wingdings" panose="05000000000000000000" pitchFamily="2" charset="2"/>
              </a:rPr>
              <a:t>Imp. </a:t>
            </a:r>
            <a:r>
              <a:rPr lang="en-US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Spectr</a:t>
            </a:r>
            <a:r>
              <a:rPr lang="en-US" dirty="0" smtClean="0">
                <a:solidFill>
                  <a:srgbClr val="002060"/>
                </a:solidFill>
                <a:sym typeface="Wingdings" panose="05000000000000000000" pitchFamily="2" charset="2"/>
              </a:rPr>
              <a:t>.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7664591" y="3440178"/>
            <a:ext cx="13740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Courtesy A. Lasheen</a:t>
            </a:r>
            <a:endParaRPr lang="en-GB" sz="1000" dirty="0"/>
          </a:p>
        </p:txBody>
      </p:sp>
      <p:sp>
        <p:nvSpPr>
          <p:cNvPr id="22" name="Rectangle 21"/>
          <p:cNvSpPr/>
          <p:nvPr/>
        </p:nvSpPr>
        <p:spPr>
          <a:xfrm>
            <a:off x="5612537" y="2622206"/>
            <a:ext cx="28625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rgbClr val="002060"/>
                </a:solidFill>
              </a:rPr>
              <a:t>LHC beam spectrum blue; </a:t>
            </a:r>
            <a:r>
              <a:rPr lang="en-GB" sz="1400" dirty="0" smtClean="0">
                <a:solidFill>
                  <a:srgbClr val="FF0000"/>
                </a:solidFill>
              </a:rPr>
              <a:t>impedance spectrum of the first 20 modes red (from HFSS)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532439"/>
            <a:ext cx="39801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  <a:sym typeface="Wingdings" panose="05000000000000000000" pitchFamily="2" charset="2"/>
              </a:rPr>
              <a:t>Further details: https://indico.cern.ch/event/637413/contributions/2582038/attachments/1457809/2252597/11052017_IWG_nr9_LHC_BGI_v0.pptx</a:t>
            </a:r>
            <a:endParaRPr lang="en-GB" sz="1000" dirty="0"/>
          </a:p>
        </p:txBody>
      </p:sp>
      <p:sp>
        <p:nvSpPr>
          <p:cNvPr id="23" name="Rectangle 22"/>
          <p:cNvSpPr/>
          <p:nvPr/>
        </p:nvSpPr>
        <p:spPr>
          <a:xfrm>
            <a:off x="431800" y="4388844"/>
            <a:ext cx="3493264" cy="369332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Empty tank power </a:t>
            </a:r>
            <a:r>
              <a:rPr lang="en-GB" dirty="0">
                <a:solidFill>
                  <a:srgbClr val="002060"/>
                </a:solidFill>
              </a:rPr>
              <a:t>loss: 123 </a:t>
            </a:r>
            <a:r>
              <a:rPr lang="en-GB" dirty="0" err="1">
                <a:solidFill>
                  <a:srgbClr val="002060"/>
                </a:solidFill>
              </a:rPr>
              <a:t>mW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71510" y="611752"/>
            <a:ext cx="4621778" cy="36933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NEG coated electrodes power </a:t>
            </a:r>
            <a:r>
              <a:rPr lang="en-GB" dirty="0">
                <a:solidFill>
                  <a:srgbClr val="002060"/>
                </a:solidFill>
              </a:rPr>
              <a:t>loss: 53.6 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6158" y="4987409"/>
            <a:ext cx="3728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Simulations performed with 50 </a:t>
            </a:r>
            <a:r>
              <a:rPr lang="el-GR" dirty="0">
                <a:solidFill>
                  <a:srgbClr val="002060"/>
                </a:solidFill>
              </a:rPr>
              <a:t>Ω</a:t>
            </a:r>
            <a:r>
              <a:rPr lang="en-GB" dirty="0">
                <a:solidFill>
                  <a:srgbClr val="002060"/>
                </a:solidFill>
              </a:rPr>
              <a:t>/</a:t>
            </a:r>
            <a:r>
              <a:rPr lang="en-GB" dirty="0" smtClean="0">
                <a:solidFill>
                  <a:srgbClr val="002060"/>
                </a:solidFill>
              </a:rPr>
              <a:t>□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664992" y="1259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Further systematic checks of the current imp. model are advisable.</a:t>
            </a:r>
            <a:endParaRPr lang="en-GB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2060"/>
                </a:solidFill>
              </a:rPr>
              <a:t>LHC-BGIs in the SPS could be fitted with temperature probes.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3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IWG #6, 30/01/2017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1800" y="727696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Conclusion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286" y="1456639"/>
            <a:ext cx="81534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Further systematic checks of the current imp. model are advisable.</a:t>
            </a:r>
            <a:endParaRPr lang="en-GB" sz="24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002060"/>
                </a:solidFill>
              </a:rPr>
              <a:t>LHC-BGIs in the SPS could be fitted with temperature probes.</a:t>
            </a:r>
            <a:endParaRPr lang="en-GB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4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IWG #6, 30/01/2017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73514" y="1286496"/>
            <a:ext cx="4858658" cy="3220190"/>
          </a:xfrm>
        </p:spPr>
        <p:txBody>
          <a:bodyPr>
            <a:noAutofit/>
          </a:bodyPr>
          <a:lstStyle/>
          <a:p>
            <a:r>
              <a:rPr lang="en-GB" sz="6000" dirty="0" smtClean="0">
                <a:latin typeface="Calibri Light" panose="020F0302020204030204" pitchFamily="34" charset="0"/>
              </a:rPr>
              <a:t>GOOD LUCK, BE-RF (BR) &amp; LIU/</a:t>
            </a:r>
            <a:r>
              <a:rPr lang="en-GB" sz="6000" dirty="0" err="1" smtClean="0">
                <a:latin typeface="Calibri Light" panose="020F0302020204030204" pitchFamily="34" charset="0"/>
              </a:rPr>
              <a:t>HiLumi</a:t>
            </a:r>
            <a:r>
              <a:rPr lang="en-GB" sz="6000" dirty="0" smtClean="0">
                <a:latin typeface="Calibri Light" panose="020F0302020204030204" pitchFamily="34" charset="0"/>
              </a:rPr>
              <a:t> LHC</a:t>
            </a:r>
            <a:endParaRPr lang="en-GB" sz="6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41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LIU-BD-WG, 15062017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1800" y="727696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Outline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327" y="2251556"/>
            <a:ext cx="8338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QF/QF closed flanges 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Shielded QF/MBA; gasket gap filling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SPS pumping 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DN400 valve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LHC-BGI in the </a:t>
            </a:r>
            <a:r>
              <a:rPr lang="en-US" sz="2400" dirty="0" smtClean="0">
                <a:solidFill>
                  <a:srgbClr val="002060"/>
                </a:solidFill>
              </a:rPr>
              <a:t>SPS</a:t>
            </a:r>
            <a:endParaRPr lang="en-GB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5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" y="2845890"/>
            <a:ext cx="3583865" cy="171594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LIU-BD-WG, 15062017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1800" y="276569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QF/QF VF Simulation Results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0484" y="1211251"/>
            <a:ext cx="3001517" cy="1656410"/>
            <a:chOff x="4058007" y="1366620"/>
            <a:chExt cx="3539998" cy="240575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58008" y="1366620"/>
              <a:ext cx="3539997" cy="2405753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4058007" y="1366620"/>
              <a:ext cx="1699791" cy="5364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GB" dirty="0"/>
                <a:t>ST0779797</a:t>
              </a: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586327"/>
              </p:ext>
            </p:extLst>
          </p:nvPr>
        </p:nvGraphicFramePr>
        <p:xfrm>
          <a:off x="4645735" y="3693550"/>
          <a:ext cx="3340100" cy="1190625"/>
        </p:xfrm>
        <a:graphic>
          <a:graphicData uri="http://schemas.openxmlformats.org/drawingml/2006/table">
            <a:tbl>
              <a:tblPr firstRow="1" bandRow="1"/>
              <a:tblGrid>
                <a:gridCol w="750335"/>
                <a:gridCol w="902302"/>
                <a:gridCol w="864310"/>
                <a:gridCol w="823153"/>
              </a:tblGrid>
              <a:tr h="342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 [GHz]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 </a:t>
                      </a:r>
                      <a:r>
                        <a:rPr lang="en-GB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</a:t>
                      </a:r>
                      <a:r>
                        <a:rPr lang="el-G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  <a:r>
                        <a:rPr lang="el-G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R/Q [</a:t>
                      </a:r>
                      <a:r>
                        <a:rPr lang="el-G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Ω]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1.593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27000</a:t>
                      </a:r>
                      <a:endParaRPr lang="en-GB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930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  <a:endParaRPr lang="en-GB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3.522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8700</a:t>
                      </a:r>
                      <a:endParaRPr lang="en-GB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endParaRPr lang="en-GB" sz="12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35" y="1570970"/>
            <a:ext cx="3487767" cy="160555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564792" y="3348395"/>
            <a:ext cx="25619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Impedance model slides 2015</a:t>
            </a:r>
            <a:endParaRPr lang="en-GB" sz="1400" dirty="0"/>
          </a:p>
        </p:txBody>
      </p:sp>
      <p:sp>
        <p:nvSpPr>
          <p:cNvPr id="17" name="Rectangle 16"/>
          <p:cNvSpPr/>
          <p:nvPr/>
        </p:nvSpPr>
        <p:spPr>
          <a:xfrm>
            <a:off x="4564792" y="1185401"/>
            <a:ext cx="1296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sym typeface="Wingdings" panose="05000000000000000000" pitchFamily="2" charset="2"/>
              </a:rPr>
              <a:t>J.E. Varela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4564792" y="4916044"/>
            <a:ext cx="24320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Presentation: 24/10/2013 [1]</a:t>
            </a:r>
            <a:endParaRPr lang="en-GB" sz="14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032889"/>
              </p:ext>
            </p:extLst>
          </p:nvPr>
        </p:nvGraphicFramePr>
        <p:xfrm>
          <a:off x="4615044" y="5254820"/>
          <a:ext cx="3200400" cy="428625"/>
        </p:xfrm>
        <a:graphic>
          <a:graphicData uri="http://schemas.openxmlformats.org/drawingml/2006/table">
            <a:tbl>
              <a:tblPr firstRow="1" bandRow="1"/>
              <a:tblGrid>
                <a:gridCol w="903083"/>
                <a:gridCol w="865059"/>
                <a:gridCol w="823865"/>
                <a:gridCol w="608393"/>
              </a:tblGrid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 [GHz]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 </a:t>
                      </a:r>
                      <a:r>
                        <a:rPr lang="en-GB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</a:t>
                      </a:r>
                      <a:r>
                        <a:rPr lang="el-G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  <a:r>
                        <a:rPr lang="el-G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R/Q [</a:t>
                      </a:r>
                      <a:r>
                        <a:rPr lang="el-G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Ω]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29400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980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b="0" i="0" u="none" strike="noStrike" kern="12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042299"/>
              </p:ext>
            </p:extLst>
          </p:nvPr>
        </p:nvGraphicFramePr>
        <p:xfrm>
          <a:off x="300485" y="4494776"/>
          <a:ext cx="3340100" cy="1153812"/>
        </p:xfrm>
        <a:graphic>
          <a:graphicData uri="http://schemas.openxmlformats.org/drawingml/2006/table">
            <a:tbl>
              <a:tblPr firstRow="1" bandRow="1"/>
              <a:tblGrid>
                <a:gridCol w="750335"/>
                <a:gridCol w="902302"/>
                <a:gridCol w="864310"/>
                <a:gridCol w="823153"/>
              </a:tblGrid>
              <a:tr h="2965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 [GHz]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 [</a:t>
                      </a:r>
                      <a:r>
                        <a:rPr lang="el-G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Ω]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R/Q [</a:t>
                      </a:r>
                      <a:r>
                        <a:rPr lang="el-G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Ω]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1.612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19699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814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3.216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b="0" i="0" u="none" strike="noStrike" kern="12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3.558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6987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1218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4.001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39611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2729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3337602" y="5899139"/>
            <a:ext cx="58063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[1</a:t>
            </a:r>
            <a:r>
              <a:rPr lang="en-GB" sz="1000" dirty="0">
                <a:solidFill>
                  <a:srgbClr val="002060"/>
                </a:solidFill>
                <a:sym typeface="Wingdings" panose="05000000000000000000" pitchFamily="2" charset="2"/>
              </a:rPr>
              <a:t>] http://paf-spsu.web.cern.ch/paf-spsu/meetings/2013/m24-10/SPSflanges_meas_sim_24_10.pptx</a:t>
            </a:r>
            <a:endParaRPr lang="en-GB" sz="1000" dirty="0"/>
          </a:p>
        </p:txBody>
      </p:sp>
      <p:sp>
        <p:nvSpPr>
          <p:cNvPr id="26" name="Rounded Rectangle 25"/>
          <p:cNvSpPr/>
          <p:nvPr/>
        </p:nvSpPr>
        <p:spPr>
          <a:xfrm>
            <a:off x="4645735" y="4036342"/>
            <a:ext cx="3340100" cy="2441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4671733" y="4684634"/>
            <a:ext cx="3340100" cy="2073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4633633" y="5468885"/>
            <a:ext cx="3181811" cy="2232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221147" y="4188344"/>
            <a:ext cx="1071127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EIG results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9325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3" y="1445430"/>
            <a:ext cx="2831298" cy="135562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LIU-BD-WG, 15062017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1800" y="276569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QF/QF VF Simulation Results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575655"/>
              </p:ext>
            </p:extLst>
          </p:nvPr>
        </p:nvGraphicFramePr>
        <p:xfrm>
          <a:off x="379823" y="3577617"/>
          <a:ext cx="2104472" cy="1153812"/>
        </p:xfrm>
        <a:graphic>
          <a:graphicData uri="http://schemas.openxmlformats.org/drawingml/2006/table">
            <a:tbl>
              <a:tblPr firstRow="1" bandRow="1"/>
              <a:tblGrid>
                <a:gridCol w="750335"/>
                <a:gridCol w="442912"/>
                <a:gridCol w="365125"/>
                <a:gridCol w="546100"/>
              </a:tblGrid>
              <a:tr h="2965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 [GHz]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 [</a:t>
                      </a:r>
                      <a:r>
                        <a:rPr lang="el-G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Ω]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R/Q [</a:t>
                      </a:r>
                      <a:r>
                        <a:rPr lang="el-G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Ω]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1.612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19699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814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3.216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b="0" i="0" u="none" strike="noStrike" kern="12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3.558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6987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1218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4.001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39611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2729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300485" y="3271185"/>
            <a:ext cx="2502608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EIG results (closed structure)</a:t>
            </a:r>
            <a:endParaRPr lang="en-GB" sz="1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709126"/>
              </p:ext>
            </p:extLst>
          </p:nvPr>
        </p:nvGraphicFramePr>
        <p:xfrm>
          <a:off x="6390322" y="3640164"/>
          <a:ext cx="2425700" cy="1085850"/>
        </p:xfrm>
        <a:graphic>
          <a:graphicData uri="http://schemas.openxmlformats.org/drawingml/2006/table">
            <a:tbl>
              <a:tblPr firstRow="1" bandRow="1"/>
              <a:tblGrid>
                <a:gridCol w="584200"/>
                <a:gridCol w="584200"/>
                <a:gridCol w="584200"/>
                <a:gridCol w="673100"/>
              </a:tblGrid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 [GHz]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 [</a:t>
                      </a:r>
                      <a:r>
                        <a:rPr lang="el-G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Ω]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R/Q [</a:t>
                      </a:r>
                      <a:r>
                        <a:rPr lang="el-G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Ω]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1.609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19795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819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3.209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3.551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6962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1223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4.042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6328824" y="3308740"/>
            <a:ext cx="2476704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WAK results (open structure)</a:t>
            </a:r>
            <a:endParaRPr lang="en-GB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" t="4981" r="6966" b="5550"/>
          <a:stretch/>
        </p:blipFill>
        <p:spPr>
          <a:xfrm>
            <a:off x="5526722" y="1225609"/>
            <a:ext cx="3432057" cy="1922445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364583" y="4510096"/>
            <a:ext cx="2104472" cy="2441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7" t="2250" r="21498" b="11553"/>
          <a:stretch/>
        </p:blipFill>
        <p:spPr>
          <a:xfrm>
            <a:off x="2887980" y="1189448"/>
            <a:ext cx="2470003" cy="1611603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821019"/>
              </p:ext>
            </p:extLst>
          </p:nvPr>
        </p:nvGraphicFramePr>
        <p:xfrm>
          <a:off x="2943542" y="4144681"/>
          <a:ext cx="2476500" cy="428625"/>
        </p:xfrm>
        <a:graphic>
          <a:graphicData uri="http://schemas.openxmlformats.org/drawingml/2006/table">
            <a:tbl>
              <a:tblPr firstRow="1" bandRow="1"/>
              <a:tblGrid>
                <a:gridCol w="521868"/>
                <a:gridCol w="825500"/>
                <a:gridCol w="521868"/>
                <a:gridCol w="607264"/>
              </a:tblGrid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 [GHz]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 [</a:t>
                      </a:r>
                      <a:r>
                        <a:rPr lang="el-G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Ω]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R/Q [</a:t>
                      </a:r>
                      <a:r>
                        <a:rPr lang="el-G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Ω]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4.048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1122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3114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1F4987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2855375" y="3271185"/>
            <a:ext cx="2670924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NL-EIG results (open structure)</a:t>
            </a:r>
            <a:endParaRPr lang="en-GB" sz="1400" dirty="0"/>
          </a:p>
        </p:txBody>
      </p:sp>
      <p:sp>
        <p:nvSpPr>
          <p:cNvPr id="33" name="Rounded Rectangle 32"/>
          <p:cNvSpPr/>
          <p:nvPr/>
        </p:nvSpPr>
        <p:spPr>
          <a:xfrm>
            <a:off x="6431084" y="4500272"/>
            <a:ext cx="2384938" cy="2441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300485" y="5354786"/>
            <a:ext cx="798301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Further studies needed. (</a:t>
            </a:r>
            <a:r>
              <a:rPr lang="en-GB" sz="14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i.g</a:t>
            </a:r>
            <a:r>
              <a:rPr lang="en-GB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. HFSS PML interface,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Performing EIG and WAK simulations is beneficial, unless the NL-EIG solver is being improved.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4905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LIU-BD-WG, 15062017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1800" y="727696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Gasket Gap Filled With Blank Seal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1172" y="1366361"/>
            <a:ext cx="4688114" cy="3051099"/>
            <a:chOff x="301172" y="1366361"/>
            <a:chExt cx="4688114" cy="3051099"/>
          </a:xfrm>
        </p:grpSpPr>
        <p:grpSp>
          <p:nvGrpSpPr>
            <p:cNvPr id="11" name="Group 10"/>
            <p:cNvGrpSpPr/>
            <p:nvPr/>
          </p:nvGrpSpPr>
          <p:grpSpPr>
            <a:xfrm>
              <a:off x="301172" y="1366361"/>
              <a:ext cx="4688114" cy="3051099"/>
              <a:chOff x="377372" y="2133508"/>
              <a:chExt cx="4688114" cy="3051099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14" r="15307"/>
              <a:stretch/>
            </p:blipFill>
            <p:spPr>
              <a:xfrm>
                <a:off x="377372" y="2133508"/>
                <a:ext cx="4688114" cy="3051099"/>
              </a:xfrm>
              <a:prstGeom prst="rect">
                <a:avLst/>
              </a:prstGeom>
            </p:spPr>
          </p:pic>
          <p:sp>
            <p:nvSpPr>
              <p:cNvPr id="22" name="Rounded Rectangle 21"/>
              <p:cNvSpPr/>
              <p:nvPr/>
            </p:nvSpPr>
            <p:spPr>
              <a:xfrm>
                <a:off x="2863522" y="2166326"/>
                <a:ext cx="300594" cy="1324360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27003" y="3359210"/>
              <a:ext cx="75243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002060"/>
                  </a:solidFill>
                </a:rPr>
                <a:t>QF</a:t>
              </a:r>
              <a:endParaRPr lang="en-GB" sz="2400" dirty="0">
                <a:solidFill>
                  <a:srgbClr val="00206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04343" y="3255032"/>
              <a:ext cx="92165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002060"/>
                  </a:solidFill>
                </a:rPr>
                <a:t>MBA</a:t>
              </a:r>
              <a:endParaRPr lang="en-GB" sz="24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9" r="33888"/>
          <a:stretch/>
        </p:blipFill>
        <p:spPr>
          <a:xfrm>
            <a:off x="5682345" y="1995480"/>
            <a:ext cx="3033486" cy="3189127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442859" y="1843315"/>
            <a:ext cx="3505198" cy="35850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1928" y="4351363"/>
            <a:ext cx="1744980" cy="215396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200449" y="5594058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Blank seal with QF </a:t>
            </a:r>
            <a:r>
              <a:rPr lang="en-US" dirty="0" err="1" smtClean="0">
                <a:solidFill>
                  <a:srgbClr val="002060"/>
                </a:solidFill>
              </a:rPr>
              <a:t>bp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8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4056" r="7143" b="2438"/>
          <a:stretch/>
        </p:blipFill>
        <p:spPr>
          <a:xfrm>
            <a:off x="195943" y="1551286"/>
            <a:ext cx="5951093" cy="348517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LIU-BD-WG, 15062017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1800" y="479429"/>
            <a:ext cx="8617176" cy="909781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WAK Simulation Results – Gasket Gap Filled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530353"/>
              </p:ext>
            </p:extLst>
          </p:nvPr>
        </p:nvGraphicFramePr>
        <p:xfrm>
          <a:off x="6039075" y="3266483"/>
          <a:ext cx="3009901" cy="632460"/>
        </p:xfrm>
        <a:graphic>
          <a:graphicData uri="http://schemas.openxmlformats.org/drawingml/2006/table">
            <a:tbl>
              <a:tblPr/>
              <a:tblGrid>
                <a:gridCol w="827802"/>
                <a:gridCol w="811944"/>
                <a:gridCol w="608958"/>
                <a:gridCol w="761197"/>
              </a:tblGrid>
              <a:tr h="4095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 [GHz]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</a:t>
                      </a:r>
                      <a:r>
                        <a:rPr lang="en-GB" sz="1400" b="1" i="0" u="none" strike="noStrike" baseline="-2500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</a:t>
                      </a:r>
                      <a:r>
                        <a:rPr lang="el-G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  <a:r>
                        <a:rPr lang="en-GB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 [-]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R/Q </a:t>
                      </a:r>
                      <a:r>
                        <a:rPr lang="en-GB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</a:t>
                      </a:r>
                      <a:r>
                        <a:rPr lang="el-G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  <a:r>
                        <a:rPr lang="en-GB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74683"/>
              </p:ext>
            </p:extLst>
          </p:nvPr>
        </p:nvGraphicFramePr>
        <p:xfrm>
          <a:off x="6039074" y="2347971"/>
          <a:ext cx="3009901" cy="594360"/>
        </p:xfrm>
        <a:graphic>
          <a:graphicData uri="http://schemas.openxmlformats.org/drawingml/2006/table">
            <a:tbl>
              <a:tblPr/>
              <a:tblGrid>
                <a:gridCol w="827802"/>
                <a:gridCol w="811944"/>
                <a:gridCol w="608958"/>
                <a:gridCol w="761197"/>
              </a:tblGrid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 [GHz]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</a:t>
                      </a:r>
                      <a:r>
                        <a:rPr lang="en-GB" sz="1400" b="1" i="0" u="none" strike="noStrike" baseline="-2500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</a:t>
                      </a:r>
                      <a:r>
                        <a:rPr lang="el-G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  <a:r>
                        <a:rPr lang="en-GB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 [-]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R/Q </a:t>
                      </a:r>
                      <a:r>
                        <a:rPr lang="en-GB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</a:t>
                      </a:r>
                      <a:r>
                        <a:rPr lang="el-G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  <a:r>
                        <a:rPr lang="en-GB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85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LIU-BD-WG, 15062017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1800" y="727696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Unshielded PP with VVSB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" t="4497" r="7381" b="2734"/>
          <a:stretch/>
        </p:blipFill>
        <p:spPr>
          <a:xfrm>
            <a:off x="1172883" y="1473182"/>
            <a:ext cx="7874000" cy="45792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8231" t="31498" r="64062" b="26730"/>
          <a:stretch/>
        </p:blipFill>
        <p:spPr>
          <a:xfrm>
            <a:off x="6469997" y="281382"/>
            <a:ext cx="2227787" cy="16427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66675" y="5782048"/>
            <a:ext cx="5373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How many items? </a:t>
            </a:r>
            <a:r>
              <a:rPr lang="en-GB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needs to be provided by VSC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60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" t="4460" r="6916" b="3688"/>
          <a:stretch/>
        </p:blipFill>
        <p:spPr>
          <a:xfrm>
            <a:off x="1295400" y="1524000"/>
            <a:ext cx="7848600" cy="45339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LIU-BD-WG, 15062017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1800" y="727696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PP without cross sectional change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4100" y="6032650"/>
            <a:ext cx="537358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How many items? </a:t>
            </a:r>
            <a:r>
              <a:rPr lang="en-GB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needs to be provided by VSC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r="13113"/>
          <a:stretch/>
        </p:blipFill>
        <p:spPr>
          <a:xfrm>
            <a:off x="27550" y="4464660"/>
            <a:ext cx="1531621" cy="114720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54752" y="4251366"/>
            <a:ext cx="4323077" cy="1465533"/>
            <a:chOff x="332743" y="3962400"/>
            <a:chExt cx="4323077" cy="146553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62" t="16100" r="26522" b="9444"/>
            <a:stretch/>
          </p:blipFill>
          <p:spPr>
            <a:xfrm>
              <a:off x="2798109" y="3962400"/>
              <a:ext cx="1277846" cy="126439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995125" y="4058189"/>
              <a:ext cx="66069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02060"/>
                  </a:solidFill>
                  <a:sym typeface="Wingdings" panose="05000000000000000000" pitchFamily="2" charset="2"/>
                </a:rPr>
                <a:t>DN159</a:t>
              </a:r>
              <a:endParaRPr lang="en-GB" sz="12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98885" y="4755971"/>
              <a:ext cx="66069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02060"/>
                  </a:solidFill>
                  <a:sym typeface="Wingdings" panose="05000000000000000000" pitchFamily="2" charset="2"/>
                </a:rPr>
                <a:t>DN70</a:t>
              </a:r>
              <a:endParaRPr lang="en-GB" sz="12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92353" y="5150934"/>
              <a:ext cx="66069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02060"/>
                  </a:solidFill>
                  <a:sym typeface="Wingdings" panose="05000000000000000000" pitchFamily="2" charset="2"/>
                </a:rPr>
                <a:t>DN159</a:t>
              </a:r>
              <a:endParaRPr lang="en-GB" sz="12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20871" y="4239536"/>
              <a:ext cx="66069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02060"/>
                  </a:solidFill>
                  <a:sym typeface="Wingdings" panose="05000000000000000000" pitchFamily="2" charset="2"/>
                </a:rPr>
                <a:t>DN159</a:t>
              </a:r>
              <a:endParaRPr lang="en-GB" sz="12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2743" y="4089608"/>
              <a:ext cx="76186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02060"/>
                  </a:solidFill>
                  <a:sym typeface="Wingdings" panose="05000000000000000000" pitchFamily="2" charset="2"/>
                </a:rPr>
                <a:t>bellows</a:t>
              </a:r>
              <a:endParaRPr lang="en-GB" sz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00424" y="4347155"/>
            <a:ext cx="1612975" cy="1090174"/>
            <a:chOff x="4752415" y="3974367"/>
            <a:chExt cx="1612975" cy="109017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37" r="21211" b="18382"/>
            <a:stretch/>
          </p:blipFill>
          <p:spPr>
            <a:xfrm>
              <a:off x="4752415" y="4009770"/>
              <a:ext cx="1516380" cy="1054771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4818307" y="3974367"/>
              <a:ext cx="66069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02060"/>
                  </a:solidFill>
                  <a:sym typeface="Wingdings" panose="05000000000000000000" pitchFamily="2" charset="2"/>
                </a:rPr>
                <a:t>DN159</a:t>
              </a:r>
              <a:endParaRPr lang="en-GB" sz="12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04695" y="4755970"/>
              <a:ext cx="66069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02060"/>
                  </a:solidFill>
                  <a:sym typeface="Wingdings" panose="05000000000000000000" pitchFamily="2" charset="2"/>
                </a:rPr>
                <a:t>DN159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3078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LIU-BD-WG, 15062017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1800" y="727696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alibri Light" panose="020F0302020204030204" pitchFamily="34" charset="0"/>
              </a:rPr>
              <a:t>DN400 Valve (</a:t>
            </a:r>
            <a:r>
              <a:rPr lang="en-GB" sz="4000" dirty="0" smtClean="0">
                <a:latin typeface="Calibri Light" panose="020F0302020204030204" pitchFamily="34" charset="0"/>
              </a:rPr>
              <a:t>VVSF)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" t="4865" r="7029" b="3202"/>
          <a:stretch/>
        </p:blipFill>
        <p:spPr>
          <a:xfrm>
            <a:off x="3193143" y="2489199"/>
            <a:ext cx="5834743" cy="33818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5" t="6033" r="8284" b="5170"/>
          <a:stretch/>
        </p:blipFill>
        <p:spPr>
          <a:xfrm>
            <a:off x="112486" y="3129665"/>
            <a:ext cx="2968172" cy="16818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22835" t="8300" r="22513" b="17156"/>
          <a:stretch/>
        </p:blipFill>
        <p:spPr>
          <a:xfrm>
            <a:off x="4564792" y="428171"/>
            <a:ext cx="3626167" cy="1930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755305"/>
            <a:ext cx="4270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2 items? </a:t>
            </a:r>
            <a:r>
              <a:rPr lang="en-GB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needs to be verified by VSC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6287" y="3151814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VECO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4149" y="3143175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VECL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88995" y="3327841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VECM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86373" y="2783314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VVSF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8734" y="1628006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sym typeface="Wingdings" panose="05000000000000000000" pitchFamily="2" charset="2"/>
              </a:rPr>
              <a:t>Further simulations needed.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09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(4-3)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CERN(4-3).thmx</Template>
  <TotalTime>71680</TotalTime>
  <Words>591</Words>
  <Application>Microsoft Office PowerPoint</Application>
  <PresentationFormat>On-screen Show (4:3)</PresentationFormat>
  <Paragraphs>218</Paragraphs>
  <Slides>13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CERN(4-3)</vt:lpstr>
      <vt:lpstr>SPS Impedance Model Wrap Up      Thomas Kaltenbacher </vt:lpstr>
      <vt:lpstr>Outline</vt:lpstr>
      <vt:lpstr>QF/QF VF Simulation Results</vt:lpstr>
      <vt:lpstr>QF/QF VF Simulation Results</vt:lpstr>
      <vt:lpstr>Gasket Gap Filled With Blank Seal</vt:lpstr>
      <vt:lpstr>WAK Simulation Results – Gasket Gap Filled</vt:lpstr>
      <vt:lpstr>Unshielded PP with VVSB</vt:lpstr>
      <vt:lpstr>PP without cross sectional change</vt:lpstr>
      <vt:lpstr>DN400 Valve (VVSF)</vt:lpstr>
      <vt:lpstr>LHC-BGI</vt:lpstr>
      <vt:lpstr>LHC-BGI</vt:lpstr>
      <vt:lpstr>Conclusion</vt:lpstr>
      <vt:lpstr>GOOD LUCK, BE-RF (BR) &amp; LIU/HiLumi LHC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Thomas Roland Kaltenbacher</cp:lastModifiedBy>
  <cp:revision>938</cp:revision>
  <cp:lastPrinted>2016-09-29T11:52:56Z</cp:lastPrinted>
  <dcterms:created xsi:type="dcterms:W3CDTF">2012-11-30T11:04:26Z</dcterms:created>
  <dcterms:modified xsi:type="dcterms:W3CDTF">2017-06-15T13:30:04Z</dcterms:modified>
</cp:coreProperties>
</file>