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81"/>
    <p:restoredTop sz="95833"/>
  </p:normalViewPr>
  <p:slideViewPr>
    <p:cSldViewPr snapToGrid="0" snapToObjects="1">
      <p:cViewPr>
        <p:scale>
          <a:sx n="121" d="100"/>
          <a:sy n="121" d="100"/>
        </p:scale>
        <p:origin x="-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CF986-37B6-3C4F-BFC7-AB5EEBE81F47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A7631-FDDE-0940-AF48-5B30D54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A7631-FDDE-0940-AF48-5B30D54CC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End-of-Year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LIU-SPS BD WG meeting </a:t>
            </a:r>
            <a:r>
              <a:rPr lang="en-US" dirty="0" smtClean="0"/>
              <a:t>14.12.2017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0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Meetings in 2017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11 </a:t>
            </a:r>
            <a:r>
              <a:rPr lang="en-US" sz="2400" dirty="0"/>
              <a:t>meetings of LIU-SPS BD </a:t>
            </a:r>
            <a:r>
              <a:rPr lang="en-US" sz="2400" dirty="0" smtClean="0"/>
              <a:t>Working Group (only 10 in 2016 </a:t>
            </a:r>
            <a:r>
              <a:rPr lang="en-US" sz="2400" dirty="0" smtClean="0">
                <a:sym typeface="Wingdings"/>
              </a:rPr>
              <a:t></a:t>
            </a:r>
            <a:r>
              <a:rPr lang="en-US" sz="24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Main </a:t>
            </a:r>
            <a:r>
              <a:rPr lang="en-US" sz="2400" dirty="0">
                <a:solidFill>
                  <a:srgbClr val="C00000"/>
                </a:solidFill>
              </a:rPr>
              <a:t>topics:</a:t>
            </a:r>
          </a:p>
          <a:p>
            <a:pPr lvl="1"/>
            <a:r>
              <a:rPr lang="en-US" sz="2000" dirty="0"/>
              <a:t>SPS impedance and its reduction</a:t>
            </a:r>
          </a:p>
          <a:p>
            <a:pPr lvl="1"/>
            <a:r>
              <a:rPr lang="en-US" sz="2000" dirty="0" smtClean="0"/>
              <a:t>Capture losses</a:t>
            </a:r>
            <a:r>
              <a:rPr lang="en-US" sz="2000" dirty="0"/>
              <a:t> </a:t>
            </a:r>
            <a:r>
              <a:rPr lang="en-US" sz="2000" dirty="0" smtClean="0"/>
              <a:t>– also reported in the dedicated LIU WG</a:t>
            </a:r>
            <a:endParaRPr lang="en-US" sz="2000" dirty="0"/>
          </a:p>
          <a:p>
            <a:pPr lvl="1"/>
            <a:r>
              <a:rPr lang="en-US" sz="2000" dirty="0" smtClean="0"/>
              <a:t>Space charge and transverse instabilities</a:t>
            </a:r>
          </a:p>
          <a:p>
            <a:pPr>
              <a:buFont typeface="Wingdings" charset="2"/>
              <a:buChar char="v"/>
            </a:pPr>
            <a:r>
              <a:rPr lang="en-US" sz="2600" dirty="0" smtClean="0">
                <a:solidFill>
                  <a:srgbClr val="C00000"/>
                </a:solidFill>
              </a:rPr>
              <a:t>This year winners</a:t>
            </a:r>
            <a:r>
              <a:rPr lang="en-US" sz="2600" dirty="0" smtClean="0"/>
              <a:t>:</a:t>
            </a:r>
          </a:p>
          <a:p>
            <a:pPr marL="201168" lvl="1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6-8) talks - Joel </a:t>
            </a:r>
            <a:r>
              <a:rPr lang="en-US" sz="2000" dirty="0" err="1" smtClean="0"/>
              <a:t>Repond</a:t>
            </a:r>
            <a:endParaRPr lang="en-US" sz="2000" dirty="0" smtClean="0"/>
          </a:p>
          <a:p>
            <a:pPr marL="201168" lvl="1" indent="0">
              <a:buNone/>
            </a:pPr>
            <a:r>
              <a:rPr lang="en-US" sz="2000" dirty="0" smtClean="0"/>
              <a:t>6 talks -  Hannes </a:t>
            </a:r>
            <a:r>
              <a:rPr lang="en-US" sz="2000" dirty="0" err="1" smtClean="0"/>
              <a:t>Bartosik</a:t>
            </a:r>
            <a:r>
              <a:rPr lang="en-US" sz="2000" dirty="0" smtClean="0"/>
              <a:t>,  Markus Schwarz, </a:t>
            </a:r>
            <a:r>
              <a:rPr lang="en-US" sz="2000" dirty="0" err="1" smtClean="0"/>
              <a:t>Nasrin</a:t>
            </a:r>
            <a:r>
              <a:rPr lang="en-US" sz="2000" dirty="0" smtClean="0"/>
              <a:t> </a:t>
            </a:r>
            <a:r>
              <a:rPr lang="en-US" sz="2000" dirty="0" err="1" smtClean="0"/>
              <a:t>Nasresfahani</a:t>
            </a:r>
            <a:r>
              <a:rPr lang="en-US" sz="2000" dirty="0" smtClean="0"/>
              <a:t>, </a:t>
            </a:r>
            <a:r>
              <a:rPr lang="en-US" sz="2000" dirty="0" err="1" smtClean="0"/>
              <a:t>Patric</a:t>
            </a:r>
            <a:r>
              <a:rPr lang="en-US" sz="2000" dirty="0" smtClean="0"/>
              <a:t> Kramer  </a:t>
            </a:r>
            <a:endParaRPr lang="en-US" sz="2000" dirty="0"/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Minutes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thanks a lot to Joel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topics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→ Dominated by longitudinal beam dynamics =&gt; main problems?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 630 MHz HOM damping in the 200 MHz RF in 3- and 4-section cavities                                     =&gt; excellent progress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Studies of longitudinal instabilities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Many results with multi-bunch beams for the flat top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Beam losses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A lot of measurements (losses and induced voltages)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Simulations with LLRF (it was very important to include)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461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Challenges </a:t>
            </a:r>
            <a:r>
              <a:rPr lang="en-US" sz="4400" dirty="0" smtClean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2017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from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2016 </a:t>
            </a:r>
            <a:r>
              <a:rPr lang="en-US" sz="3200" dirty="0">
                <a:solidFill>
                  <a:srgbClr val="C00000"/>
                </a:solidFill>
              </a:rPr>
              <a:t>E-O-Y </a:t>
            </a:r>
            <a:r>
              <a:rPr lang="en-US" sz="3600" dirty="0">
                <a:solidFill>
                  <a:srgbClr val="C00000"/>
                </a:solidFill>
              </a:rPr>
              <a:t>talk</a:t>
            </a:r>
            <a:r>
              <a:rPr lang="en-US" sz="4400" dirty="0" smtClean="0">
                <a:solidFill>
                  <a:srgbClr val="C00000"/>
                </a:solidFill>
              </a:rPr>
              <a:t>)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SPS impedance </a:t>
            </a:r>
          </a:p>
          <a:p>
            <a:pPr lvl="1"/>
            <a:r>
              <a:rPr lang="en-US" sz="2400" dirty="0"/>
              <a:t>Refinement </a:t>
            </a:r>
            <a:r>
              <a:rPr lang="en-US" sz="2400" dirty="0"/>
              <a:t>of the model </a:t>
            </a:r>
            <a:r>
              <a:rPr lang="en-US" sz="2400" dirty="0" smtClean="0"/>
              <a:t>(1 Ohm inductance?) 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400" dirty="0"/>
              <a:t>Follow-up of the impedance reduction</a:t>
            </a:r>
          </a:p>
          <a:p>
            <a:pPr lvl="1"/>
            <a:r>
              <a:rPr lang="en-US" sz="2400" dirty="0"/>
              <a:t>Solution for HOMs damping: design of the improved </a:t>
            </a:r>
            <a:r>
              <a:rPr lang="en-US" sz="2400" dirty="0" smtClean="0"/>
              <a:t>HOM (~</a:t>
            </a:r>
            <a:r>
              <a:rPr lang="en-US" sz="2400" dirty="0"/>
              <a:t>630 MHz) couplers – </a:t>
            </a:r>
            <a:r>
              <a:rPr lang="en-US" sz="2400" dirty="0">
                <a:solidFill>
                  <a:srgbClr val="C00000"/>
                </a:solidFill>
              </a:rPr>
              <a:t>end </a:t>
            </a:r>
            <a:r>
              <a:rPr lang="en-US" sz="2400" dirty="0" smtClean="0">
                <a:solidFill>
                  <a:srgbClr val="C00000"/>
                </a:solidFill>
              </a:rPr>
              <a:t>2016</a:t>
            </a:r>
          </a:p>
          <a:p>
            <a:pPr marL="201168" lvl="1" indent="0">
              <a:buNone/>
            </a:pPr>
            <a:r>
              <a:rPr lang="en-US" sz="2800" dirty="0" smtClean="0"/>
              <a:t>Increase </a:t>
            </a:r>
            <a:r>
              <a:rPr lang="en-US" sz="2800" dirty="0" smtClean="0"/>
              <a:t>in intensity: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osses</a:t>
            </a:r>
          </a:p>
          <a:p>
            <a:pPr lvl="1"/>
            <a:r>
              <a:rPr lang="en-US" sz="2400" dirty="0" smtClean="0"/>
              <a:t>Instabilities</a:t>
            </a:r>
          </a:p>
          <a:p>
            <a:pPr marL="201168" lvl="1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Ions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LIU-SPS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300" y="4305300"/>
            <a:ext cx="45085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01168" lvl="1" indent="0">
              <a:buNone/>
            </a:pPr>
            <a:r>
              <a:rPr lang="en-US" sz="2800" dirty="0" smtClean="0"/>
              <a:t>→ We </a:t>
            </a:r>
            <a:r>
              <a:rPr lang="en-US" sz="2800" dirty="0"/>
              <a:t>have done very </a:t>
            </a:r>
            <a:r>
              <a:rPr lang="en-US" sz="2800" dirty="0" smtClean="0"/>
              <a:t>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2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achievements in 2017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Transverse plane </a:t>
            </a:r>
            <a:r>
              <a:rPr lang="en-US" sz="2400" dirty="0" smtClean="0"/>
              <a:t>– Hannes’ talk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SPS impedance model </a:t>
            </a:r>
            <a:r>
              <a:rPr lang="en-US" sz="2400" dirty="0" smtClean="0"/>
              <a:t>– Christine’ talk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MDs </a:t>
            </a:r>
            <a:r>
              <a:rPr lang="en-US" sz="2100" dirty="0" smtClean="0"/>
              <a:t>(High intensity run with 2E11 p/b injected, </a:t>
            </a:r>
            <a:r>
              <a:rPr lang="is-IS" sz="2100" dirty="0" smtClean="0"/>
              <a:t>…</a:t>
            </a:r>
            <a:r>
              <a:rPr lang="en-US" sz="2100" dirty="0" smtClean="0"/>
              <a:t>)</a:t>
            </a: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Longitudinal plane</a:t>
            </a:r>
          </a:p>
          <a:p>
            <a:pPr lvl="1"/>
            <a:r>
              <a:rPr lang="en-US" sz="2000" dirty="0" smtClean="0"/>
              <a:t>The 630 MHz HOM </a:t>
            </a:r>
          </a:p>
          <a:p>
            <a:pPr lvl="2"/>
            <a:r>
              <a:rPr lang="en-US" sz="1800" dirty="0"/>
              <a:t>damping </a:t>
            </a:r>
            <a:r>
              <a:rPr lang="en-US" sz="1800" dirty="0" smtClean="0"/>
              <a:t> by factor 3 achieved for 3- and 4-section cavities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nvestigations of transverse HOMs and stability</a:t>
            </a:r>
          </a:p>
          <a:p>
            <a:pPr lvl="1"/>
            <a:r>
              <a:rPr lang="en-US" sz="2000" dirty="0" smtClean="0"/>
              <a:t>Capture </a:t>
            </a:r>
            <a:r>
              <a:rPr lang="en-US" sz="2000" dirty="0"/>
              <a:t>losses </a:t>
            </a:r>
            <a:r>
              <a:rPr lang="en-US" sz="2000" dirty="0" smtClean="0"/>
              <a:t>- better outstanding from measurements and simulation of role of</a:t>
            </a:r>
          </a:p>
          <a:p>
            <a:pPr lvl="2"/>
            <a:r>
              <a:rPr lang="en-US" sz="1900" dirty="0" smtClean="0"/>
              <a:t>PS bunch distribution =&gt; SPS </a:t>
            </a:r>
            <a:r>
              <a:rPr lang="en-US" sz="1900" dirty="0"/>
              <a:t>tomography</a:t>
            </a:r>
            <a:endParaRPr lang="en-US" sz="1900" dirty="0" smtClean="0"/>
          </a:p>
          <a:p>
            <a:pPr lvl="2"/>
            <a:r>
              <a:rPr lang="en-US" sz="1900" dirty="0" smtClean="0"/>
              <a:t>beam loading in 200 </a:t>
            </a:r>
            <a:r>
              <a:rPr lang="en-US" sz="1900" dirty="0"/>
              <a:t>MHz </a:t>
            </a:r>
            <a:endParaRPr lang="en-US" sz="1900" dirty="0" smtClean="0"/>
          </a:p>
          <a:p>
            <a:pPr lvl="2"/>
            <a:r>
              <a:rPr lang="en-US" sz="1900" dirty="0" smtClean="0"/>
              <a:t>SPS momentum aperture</a:t>
            </a:r>
            <a:endParaRPr lang="en-US" sz="1700" dirty="0" smtClean="0"/>
          </a:p>
          <a:p>
            <a:pPr lvl="1"/>
            <a:r>
              <a:rPr lang="en-US" sz="2000" dirty="0"/>
              <a:t>Longitudinal instabilities</a:t>
            </a:r>
          </a:p>
          <a:p>
            <a:pPr lvl="2"/>
            <a:r>
              <a:rPr lang="en-US" sz="1800" dirty="0"/>
              <a:t>thresholds on flat top for post-LS2 for various scenarios </a:t>
            </a:r>
          </a:p>
          <a:p>
            <a:pPr lvl="1"/>
            <a:r>
              <a:rPr lang="en-US" sz="2100" dirty="0" err="1" smtClean="0"/>
              <a:t>BLonD</a:t>
            </a:r>
            <a:r>
              <a:rPr lang="en-US" sz="2100" dirty="0" smtClean="0"/>
              <a:t> with LLRF features</a:t>
            </a:r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7" t="-341" r="3967" b="50477"/>
          <a:stretch/>
        </p:blipFill>
        <p:spPr>
          <a:xfrm>
            <a:off x="525517" y="853439"/>
            <a:ext cx="5339098" cy="344529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3"/>
          <a:stretch/>
        </p:blipFill>
        <p:spPr>
          <a:xfrm>
            <a:off x="5594038" y="1608083"/>
            <a:ext cx="5347248" cy="355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516" y="853439"/>
            <a:ext cx="17084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2018 run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Challenges for 2018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Last year with beam before LS2 → More MDs </a:t>
            </a:r>
            <a:r>
              <a:rPr lang="en-US" sz="2800" dirty="0"/>
              <a:t>in 2018. </a:t>
            </a:r>
            <a:r>
              <a:rPr lang="en-US" sz="2800" dirty="0" smtClean="0"/>
              <a:t>Data!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R</a:t>
            </a:r>
            <a:r>
              <a:rPr lang="en-US" sz="2800" dirty="0" smtClean="0"/>
              <a:t>eference beam measurements </a:t>
            </a:r>
            <a:r>
              <a:rPr lang="en-US" sz="2200" dirty="0" smtClean="0"/>
              <a:t>(will help commissioning in 2021)</a:t>
            </a:r>
          </a:p>
          <a:p>
            <a:pPr lvl="1">
              <a:buFont typeface="Courier New" charset="0"/>
              <a:buChar char="o"/>
            </a:pPr>
            <a:r>
              <a:rPr lang="en-US" sz="2200" dirty="0" smtClean="0"/>
              <a:t> How could we see after LS2 that upgrades were successful?</a:t>
            </a:r>
          </a:p>
          <a:p>
            <a:pPr lvl="1">
              <a:buFont typeface="Courier New" charset="0"/>
              <a:buChar char="o"/>
            </a:pPr>
            <a:r>
              <a:rPr lang="en-US" sz="2200" dirty="0"/>
              <a:t> </a:t>
            </a:r>
            <a:r>
              <a:rPr lang="en-US" sz="2200" dirty="0" smtClean="0"/>
              <a:t>Effect of new HOM couplers in one 4-section cavity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Beam losses</a:t>
            </a:r>
          </a:p>
          <a:p>
            <a:pPr lvl="1">
              <a:buFont typeface="Courier New" charset="0"/>
              <a:buChar char="o"/>
            </a:pPr>
            <a:r>
              <a:rPr lang="en-US" sz="2200" dirty="0" smtClean="0"/>
              <a:t>Reproduction in simulations (absolute values)</a:t>
            </a:r>
          </a:p>
          <a:p>
            <a:pPr lvl="1">
              <a:buFont typeface="Courier New" charset="0"/>
              <a:buChar char="o"/>
            </a:pPr>
            <a:r>
              <a:rPr lang="en-US" sz="2200" dirty="0" smtClean="0"/>
              <a:t>Smaller longitudinal </a:t>
            </a:r>
            <a:r>
              <a:rPr lang="en-US" sz="2200" dirty="0" err="1" smtClean="0"/>
              <a:t>emittances</a:t>
            </a:r>
            <a:r>
              <a:rPr lang="en-US" sz="2200" dirty="0" smtClean="0"/>
              <a:t>? Slow start of ramp. </a:t>
            </a:r>
            <a:r>
              <a:rPr lang="en-US" sz="2200" dirty="0"/>
              <a:t>3-4 batches </a:t>
            </a:r>
            <a:endParaRPr lang="en-US" sz="2200" dirty="0" smtClean="0"/>
          </a:p>
          <a:p>
            <a:pPr lvl="1">
              <a:buFont typeface="Courier New" charset="0"/>
              <a:buChar char="o"/>
            </a:pPr>
            <a:r>
              <a:rPr lang="en-US" sz="2200" dirty="0" smtClean="0"/>
              <a:t>Q22 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Instabilities (TMCI, long. during ramp)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SPS impedance model and reduction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Ions – losses, instabilities, preparation for slip stacking in 2021</a:t>
            </a:r>
          </a:p>
        </p:txBody>
      </p:sp>
    </p:spTree>
    <p:extLst>
      <p:ext uri="{BB962C8B-B14F-4D97-AF65-F5344CB8AC3E}">
        <p14:creationId xmlns:p14="http://schemas.microsoft.com/office/powerpoint/2010/main" val="162949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00" y="37837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Merry Christmas!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                                  Happy New Year!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-907" r="3163" b="1403"/>
          <a:stretch/>
        </p:blipFill>
        <p:spPr>
          <a:xfrm>
            <a:off x="3167295" y="2417380"/>
            <a:ext cx="3433202" cy="2407236"/>
          </a:xfrm>
        </p:spPr>
      </p:pic>
      <p:sp>
        <p:nvSpPr>
          <p:cNvPr id="5" name="TextBox 4"/>
          <p:cNvSpPr txBox="1"/>
          <p:nvPr/>
        </p:nvSpPr>
        <p:spPr>
          <a:xfrm>
            <a:off x="1155089" y="3139423"/>
            <a:ext cx="128226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2017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51764" y="3139423"/>
            <a:ext cx="17084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/>
              <a:t>2018 run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88354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2826</TotalTime>
  <Words>398</Words>
  <Application>Microsoft Macintosh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Courier New</vt:lpstr>
      <vt:lpstr>Wingdings</vt:lpstr>
      <vt:lpstr>Retrospect</vt:lpstr>
      <vt:lpstr>End-of-Year talk</vt:lpstr>
      <vt:lpstr>Meetings in 2017</vt:lpstr>
      <vt:lpstr>Main topics</vt:lpstr>
      <vt:lpstr>Challenges for 2017 (from 2016 E-O-Y talk)</vt:lpstr>
      <vt:lpstr>Main achievements in 2017</vt:lpstr>
      <vt:lpstr>  </vt:lpstr>
      <vt:lpstr>Challenges for 2018</vt:lpstr>
      <vt:lpstr>Merry Christmas!                                        Happy New Year!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End-of-year talk</dc:title>
  <dc:creator>Elena Chapochnikova</dc:creator>
  <cp:lastModifiedBy>Elena Chapochnikova</cp:lastModifiedBy>
  <cp:revision>36</cp:revision>
  <dcterms:created xsi:type="dcterms:W3CDTF">2017-12-12T11:24:32Z</dcterms:created>
  <dcterms:modified xsi:type="dcterms:W3CDTF">2017-12-14T10:30:46Z</dcterms:modified>
</cp:coreProperties>
</file>