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6" r:id="rId3"/>
    <p:sldId id="279" r:id="rId4"/>
    <p:sldId id="259" r:id="rId5"/>
    <p:sldId id="277" r:id="rId6"/>
    <p:sldId id="264" r:id="rId7"/>
    <p:sldId id="265" r:id="rId8"/>
    <p:sldId id="269" r:id="rId9"/>
    <p:sldId id="270" r:id="rId10"/>
    <p:sldId id="271" r:id="rId11"/>
    <p:sldId id="268" r:id="rId12"/>
    <p:sldId id="278" r:id="rId13"/>
    <p:sldId id="272" r:id="rId14"/>
    <p:sldId id="261" r:id="rId15"/>
    <p:sldId id="263" r:id="rId16"/>
    <p:sldId id="262" r:id="rId17"/>
    <p:sldId id="275" r:id="rId18"/>
    <p:sldId id="267" r:id="rId19"/>
    <p:sldId id="266" r:id="rId20"/>
    <p:sldId id="273" r:id="rId21"/>
    <p:sldId id="280" r:id="rId22"/>
    <p:sldId id="274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17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7064-8327-4378-9A28-B3C577AB496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05E2-C041-4F1A-9981-73FE357E5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824F-EAB6-42EC-9B3A-A77AEDD9BB9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21F0A-B85D-4E4B-9B02-2682B2E6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TMCI and instability studies in Q22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3391124"/>
            <a:ext cx="5065059" cy="41965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Mario Beck – LIU-SPS BD WG -14.12.2017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198" y="3963177"/>
            <a:ext cx="6690661" cy="49527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5"/>
                </a:solidFill>
              </a:rPr>
              <a:t>Thanks to: Hannes Bartosik, Kevin Li, Giovanni </a:t>
            </a:r>
            <a:r>
              <a:rPr lang="en-GB" dirty="0" err="1">
                <a:solidFill>
                  <a:schemeClr val="accent5"/>
                </a:solidFill>
              </a:rPr>
              <a:t>Rumolo</a:t>
            </a:r>
            <a:r>
              <a:rPr lang="en-GB" dirty="0">
                <a:solidFill>
                  <a:schemeClr val="accent5"/>
                </a:solidFill>
              </a:rPr>
              <a:t>, Michael </a:t>
            </a:r>
            <a:r>
              <a:rPr lang="en-GB" dirty="0" smtClean="0">
                <a:solidFill>
                  <a:schemeClr val="accent5"/>
                </a:solidFill>
              </a:rPr>
              <a:t>Schenk, </a:t>
            </a:r>
          </a:p>
          <a:p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                 T</a:t>
            </a:r>
            <a:r>
              <a:rPr lang="en-GB" dirty="0" smtClean="0">
                <a:solidFill>
                  <a:schemeClr val="accent5"/>
                </a:solidFill>
              </a:rPr>
              <a:t>he injectors operator teams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8413" r="9276" b="8373"/>
          <a:stretch/>
        </p:blipFill>
        <p:spPr>
          <a:xfrm>
            <a:off x="4257972" y="3443664"/>
            <a:ext cx="4745167" cy="2581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to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As no turn by turn data of the first turns is </a:t>
            </a:r>
            <a:r>
              <a:rPr lang="en-GB" sz="2800" dirty="0" smtClean="0">
                <a:solidFill>
                  <a:schemeClr val="accent5"/>
                </a:solidFill>
              </a:rPr>
              <a:t>available, </a:t>
            </a:r>
            <a:r>
              <a:rPr lang="en-GB" sz="2800" dirty="0">
                <a:solidFill>
                  <a:schemeClr val="accent5"/>
                </a:solidFill>
              </a:rPr>
              <a:t>the growth rate of the measured data is represented by the losses from PS to SPS.</a:t>
            </a:r>
          </a:p>
          <a:p>
            <a:r>
              <a:rPr lang="en-GB" sz="2800" dirty="0" err="1">
                <a:solidFill>
                  <a:schemeClr val="accent5"/>
                </a:solidFill>
              </a:rPr>
              <a:t>PyHEADTAIL</a:t>
            </a:r>
            <a:r>
              <a:rPr lang="en-GB" sz="2800" dirty="0">
                <a:solidFill>
                  <a:schemeClr val="accent5"/>
                </a:solidFill>
              </a:rPr>
              <a:t> was used for the simulations.</a:t>
            </a: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7517" r="11249"/>
          <a:stretch/>
        </p:blipFill>
        <p:spPr>
          <a:xfrm>
            <a:off x="138115" y="3579391"/>
            <a:ext cx="4187183" cy="25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Chromaticity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5" y="1173935"/>
            <a:ext cx="7680000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53829" y="4689909"/>
                <a:ext cx="1537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 ~ 0.32 [eVs]</a:t>
                </a:r>
              </a:p>
              <a:p>
                <a:r>
                  <a:rPr lang="en-GB" sz="1400" dirty="0">
                    <a:solidFill>
                      <a:schemeClr val="accent5"/>
                    </a:solidFill>
                  </a:rPr>
                  <a:t>RF200 at 2.7 MV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829" y="4689909"/>
                <a:ext cx="1537600" cy="523220"/>
              </a:xfrm>
              <a:prstGeom prst="rect">
                <a:avLst/>
              </a:prstGeom>
              <a:blipFill>
                <a:blip r:embed="rId3"/>
                <a:stretch>
                  <a:fillRect l="-1186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47327" y="5640415"/>
            <a:ext cx="727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As expected; higher chromaticity leads to a higher TMCI threshold.</a:t>
            </a:r>
          </a:p>
        </p:txBody>
      </p:sp>
    </p:spTree>
    <p:extLst>
      <p:ext uri="{BB962C8B-B14F-4D97-AF65-F5344CB8AC3E}">
        <p14:creationId xmlns:p14="http://schemas.microsoft.com/office/powerpoint/2010/main" val="33256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The TMCI has been observed an investigated during measurements in the Q22 optics.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The theoretical dependencies have been shown in measurements.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A good setup of the machines can lead to a TMCI threshold </a:t>
            </a:r>
            <a:r>
              <a:rPr lang="en-GB" sz="2800" dirty="0" smtClean="0">
                <a:solidFill>
                  <a:schemeClr val="accent5"/>
                </a:solidFill>
              </a:rPr>
              <a:t>which might just be </a:t>
            </a:r>
            <a:r>
              <a:rPr lang="en-GB" sz="2800" dirty="0" err="1" smtClean="0">
                <a:solidFill>
                  <a:schemeClr val="accent5"/>
                </a:solidFill>
              </a:rPr>
              <a:t>suffucient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>
                <a:solidFill>
                  <a:schemeClr val="accent5"/>
                </a:solidFill>
              </a:rPr>
              <a:t>for </a:t>
            </a:r>
            <a:r>
              <a:rPr lang="en-GB" sz="2800" dirty="0" smtClean="0">
                <a:solidFill>
                  <a:schemeClr val="accent5"/>
                </a:solidFill>
              </a:rPr>
              <a:t>LIU.</a:t>
            </a:r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accent5"/>
                </a:solidFill>
              </a:rPr>
              <a:t>Test the effect of the damper and the transverse wideband feedback on LIU intensity  TMCI </a:t>
            </a:r>
            <a:r>
              <a:rPr lang="en-GB" sz="2800" dirty="0" smtClean="0">
                <a:solidFill>
                  <a:schemeClr val="accent5"/>
                </a:solidFill>
              </a:rPr>
              <a:t>[2]. 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1718" y="5779246"/>
            <a:ext cx="633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 smtClean="0">
              <a:solidFill>
                <a:schemeClr val="accent5"/>
              </a:solidFill>
            </a:endParaRPr>
          </a:p>
          <a:p>
            <a:r>
              <a:rPr lang="en-GB" sz="1400" dirty="0" smtClean="0">
                <a:solidFill>
                  <a:schemeClr val="accent5"/>
                </a:solidFill>
              </a:rPr>
              <a:t>[2] </a:t>
            </a:r>
            <a:r>
              <a:rPr lang="en-GB" sz="1400" dirty="0">
                <a:solidFill>
                  <a:schemeClr val="accent5"/>
                </a:solidFill>
              </a:rPr>
              <a:t>K. Li - SPS TMCI with the Q22 optics – HSC section meeting – 27.11.2017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893050"/>
            <a:ext cx="8226854" cy="94044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Thank you for your attention!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Questions?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Backup slides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9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3" y="0"/>
            <a:ext cx="54864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17177" y="2898588"/>
            <a:ext cx="496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Q22 TMCI MD 19/20 October 2017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2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23" y="0"/>
            <a:ext cx="54864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17177" y="2898588"/>
            <a:ext cx="496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Q22 TMCI MD 19/20 October 2017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5105076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TMCI (</a:t>
            </a:r>
            <a:r>
              <a:rPr lang="en-GB" sz="2800" b="1" dirty="0"/>
              <a:t>T</a:t>
            </a:r>
            <a:r>
              <a:rPr lang="en-GB" sz="2800" dirty="0">
                <a:solidFill>
                  <a:schemeClr val="accent5"/>
                </a:solidFill>
              </a:rPr>
              <a:t>ransverse </a:t>
            </a:r>
            <a:r>
              <a:rPr lang="en-GB" sz="2800" b="1" dirty="0"/>
              <a:t>M</a:t>
            </a:r>
            <a:r>
              <a:rPr lang="en-GB" sz="2800" dirty="0">
                <a:solidFill>
                  <a:schemeClr val="accent5"/>
                </a:solidFill>
              </a:rPr>
              <a:t>ode </a:t>
            </a:r>
            <a:r>
              <a:rPr lang="en-GB" sz="2800" b="1" dirty="0"/>
              <a:t>C</a:t>
            </a:r>
            <a:r>
              <a:rPr lang="en-GB" sz="2800" dirty="0">
                <a:solidFill>
                  <a:schemeClr val="accent5"/>
                </a:solidFill>
              </a:rPr>
              <a:t>oupling </a:t>
            </a:r>
            <a:r>
              <a:rPr lang="en-GB" sz="2800" b="1" dirty="0"/>
              <a:t>I</a:t>
            </a:r>
            <a:r>
              <a:rPr lang="en-GB" sz="2800" dirty="0">
                <a:solidFill>
                  <a:schemeClr val="accent5"/>
                </a:solidFill>
              </a:rPr>
              <a:t>nstability) also called fast head tail instability.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Instability created due to the transverse wake.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The leading (transverse </a:t>
            </a:r>
            <a:r>
              <a:rPr lang="en-GB" sz="2800" dirty="0" smtClean="0">
                <a:solidFill>
                  <a:schemeClr val="accent5"/>
                </a:solidFill>
              </a:rPr>
              <a:t>offset) </a:t>
            </a:r>
            <a:r>
              <a:rPr lang="en-GB" sz="2800" dirty="0">
                <a:solidFill>
                  <a:schemeClr val="accent5"/>
                </a:solidFill>
              </a:rPr>
              <a:t>particles create a transverse wake which excites the trailing particles. </a:t>
            </a:r>
          </a:p>
          <a:p>
            <a:r>
              <a:rPr lang="en-GB" sz="2800" dirty="0" smtClean="0">
                <a:solidFill>
                  <a:schemeClr val="accent5"/>
                </a:solidFill>
              </a:rPr>
              <a:t>The </a:t>
            </a:r>
            <a:r>
              <a:rPr lang="en-GB" sz="2800" dirty="0">
                <a:solidFill>
                  <a:schemeClr val="accent5"/>
                </a:solidFill>
              </a:rPr>
              <a:t>particles </a:t>
            </a:r>
            <a:r>
              <a:rPr lang="en-GB" sz="2800" dirty="0" smtClean="0">
                <a:solidFill>
                  <a:schemeClr val="accent5"/>
                </a:solidFill>
              </a:rPr>
              <a:t>exchange their positon </a:t>
            </a:r>
            <a:r>
              <a:rPr lang="en-GB" sz="2800" dirty="0">
                <a:solidFill>
                  <a:schemeClr val="accent5"/>
                </a:solidFill>
              </a:rPr>
              <a:t>every half synchrotron </a:t>
            </a:r>
            <a:r>
              <a:rPr lang="en-GB" sz="2800" dirty="0" smtClean="0">
                <a:solidFill>
                  <a:schemeClr val="accent5"/>
                </a:solidFill>
              </a:rPr>
              <a:t>period; </a:t>
            </a:r>
            <a:r>
              <a:rPr lang="en-GB" sz="2800" dirty="0">
                <a:solidFill>
                  <a:schemeClr val="accent5"/>
                </a:solidFill>
              </a:rPr>
              <a:t>the faster the synchronous motion is the </a:t>
            </a:r>
            <a:r>
              <a:rPr lang="en-GB" sz="2800" dirty="0" smtClean="0">
                <a:solidFill>
                  <a:schemeClr val="accent5"/>
                </a:solidFill>
              </a:rPr>
              <a:t>higher </a:t>
            </a:r>
            <a:r>
              <a:rPr lang="en-GB" sz="2800" dirty="0">
                <a:solidFill>
                  <a:schemeClr val="accent5"/>
                </a:solidFill>
              </a:rPr>
              <a:t>the </a:t>
            </a:r>
            <a:r>
              <a:rPr lang="en-GB" sz="2800" dirty="0" smtClean="0">
                <a:solidFill>
                  <a:schemeClr val="accent5"/>
                </a:solidFill>
              </a:rPr>
              <a:t>instability threshold gets. </a:t>
            </a:r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pPr marL="36576" indent="0">
              <a:buNone/>
            </a:pPr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1113585"/>
            <a:ext cx="7680000" cy="431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RF200 voltage </a:t>
            </a:r>
            <a:r>
              <a:rPr lang="en-GB" dirty="0" smtClean="0"/>
              <a:t>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42448" y="5558863"/>
            <a:ext cx="661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Injecting less intensity </a:t>
            </a:r>
            <a:r>
              <a:rPr lang="en-GB" dirty="0" smtClean="0"/>
              <a:t>seems to avoid </a:t>
            </a:r>
            <a:r>
              <a:rPr lang="en-GB" dirty="0"/>
              <a:t>the fast TMCI </a:t>
            </a:r>
            <a:r>
              <a:rPr lang="en-GB" dirty="0" smtClean="0"/>
              <a:t>losses.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 smtClean="0"/>
              <a:t>The threshold further seems to be further approached.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219352" y="4591495"/>
                <a:ext cx="1402115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4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~ 0.7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 ~ 0.32 [eVs]</a:t>
                </a:r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52" y="4591495"/>
                <a:ext cx="1402115" cy="540212"/>
              </a:xfrm>
              <a:prstGeom prst="rect">
                <a:avLst/>
              </a:prstGeom>
              <a:blipFill>
                <a:blip r:embed="rId3"/>
                <a:stretch>
                  <a:fillRect t="-2247" r="-435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115053" y="1643717"/>
                <a:ext cx="1835118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53" y="1643717"/>
                <a:ext cx="1835118" cy="72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129416" y="2372571"/>
                <a:ext cx="182075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: synchrotron tune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dirty="0"/>
                  <a:t> : RF voltage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: reference energy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16" y="2372571"/>
                <a:ext cx="1820755" cy="738664"/>
              </a:xfrm>
              <a:prstGeom prst="rect">
                <a:avLst/>
              </a:prstGeom>
              <a:blipFill>
                <a:blip r:embed="rId5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2" y="657412"/>
            <a:ext cx="6200588" cy="6200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RF200 voltage scan 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800" dirty="0">
                    <a:solidFill>
                      <a:schemeClr val="accent5"/>
                    </a:solidFill>
                  </a:rPr>
                  <a:t>As the TMCI</a:t>
                </a:r>
                <a:br>
                  <a:rPr lang="en-GB" sz="2800" dirty="0">
                    <a:solidFill>
                      <a:schemeClr val="accent5"/>
                    </a:solidFill>
                  </a:rPr>
                </a:br>
                <a:r>
                  <a:rPr lang="en-GB" sz="2800" dirty="0">
                    <a:solidFill>
                      <a:schemeClr val="accent5"/>
                    </a:solidFill>
                  </a:rPr>
                  <a:t>threshold also</a:t>
                </a:r>
                <a:br>
                  <a:rPr lang="en-GB" sz="2800" dirty="0">
                    <a:solidFill>
                      <a:schemeClr val="accent5"/>
                    </a:solidFill>
                  </a:rPr>
                </a:br>
                <a:r>
                  <a:rPr lang="en-GB" sz="2800" dirty="0">
                    <a:solidFill>
                      <a:schemeClr val="accent5"/>
                    </a:solidFill>
                  </a:rPr>
                  <a:t>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 </a:t>
                </a:r>
                <a:br>
                  <a:rPr lang="en-GB" sz="2800" dirty="0">
                    <a:solidFill>
                      <a:schemeClr val="accent5"/>
                    </a:solidFill>
                  </a:rPr>
                </a:br>
                <a:r>
                  <a:rPr lang="en-GB" sz="2800" dirty="0">
                    <a:solidFill>
                      <a:schemeClr val="accent5"/>
                    </a:solidFill>
                  </a:rPr>
                  <a:t>we changed </a:t>
                </a:r>
                <a:br>
                  <a:rPr lang="en-GB" sz="2800" dirty="0">
                    <a:solidFill>
                      <a:schemeClr val="accent5"/>
                    </a:solidFill>
                  </a:rPr>
                </a:br>
                <a:r>
                  <a:rPr lang="en-GB" sz="2800" dirty="0">
                    <a:solidFill>
                      <a:schemeClr val="accent5"/>
                    </a:solidFill>
                  </a:rPr>
                  <a:t>the RF200</a:t>
                </a:r>
                <a:br>
                  <a:rPr lang="en-GB" sz="2800" dirty="0">
                    <a:solidFill>
                      <a:schemeClr val="accent5"/>
                    </a:solidFill>
                  </a:rPr>
                </a:br>
                <a:r>
                  <a:rPr lang="en-GB" sz="2800" dirty="0">
                    <a:solidFill>
                      <a:schemeClr val="accent5"/>
                    </a:solidFill>
                  </a:rPr>
                  <a:t>voltage </a:t>
                </a:r>
                <a:r>
                  <a:rPr lang="en-GB" sz="2800" dirty="0" smtClean="0">
                    <a:solidFill>
                      <a:schemeClr val="accent5"/>
                    </a:solidFill>
                  </a:rPr>
                  <a:t>[3].</a:t>
                </a:r>
                <a:endParaRPr lang="en-GB" sz="2800" dirty="0">
                  <a:solidFill>
                    <a:schemeClr val="accent5"/>
                  </a:solidFill>
                </a:endParaRPr>
              </a:p>
              <a:p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44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14/12/2017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45707" y="734414"/>
                <a:ext cx="1402115" cy="540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 ~ 0.32 [eVs]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~ 0.7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07" y="734414"/>
                <a:ext cx="1402115" cy="540212"/>
              </a:xfrm>
              <a:prstGeom prst="rect">
                <a:avLst/>
              </a:prstGeom>
              <a:blipFill>
                <a:blip r:embed="rId4"/>
                <a:stretch>
                  <a:fillRect t="-1124" r="-435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035" y="4144359"/>
                <a:ext cx="2307490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5" y="4144359"/>
                <a:ext cx="2307490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3932" y="5056291"/>
                <a:ext cx="227427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: synchrotron tune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: RF voltage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reference energy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32" y="5056291"/>
                <a:ext cx="2274277" cy="923330"/>
              </a:xfrm>
              <a:prstGeom prst="rect">
                <a:avLst/>
              </a:prstGeom>
              <a:blipFill>
                <a:blip r:embed="rId6"/>
                <a:stretch>
                  <a:fillRect l="-536" t="-3289" r="-241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99460" y="61446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</a:rPr>
              <a:t>[3] </a:t>
            </a:r>
            <a:r>
              <a:rPr lang="en-GB" sz="1200" dirty="0">
                <a:solidFill>
                  <a:schemeClr val="accent5"/>
                </a:solidFill>
              </a:rPr>
              <a:t>K. Li – USPAS longitudinal beam dynamics - 2015</a:t>
            </a:r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  <a:r>
              <a:rPr lang="en-GB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M.Beck</a:t>
            </a:r>
            <a:r>
              <a:rPr lang="en-US" dirty="0"/>
              <a:t> - Q22 TMCI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448554" y="3918801"/>
                <a:ext cx="4231287" cy="77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𝑇𝑀𝐶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𝐵𝐵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54" y="3918801"/>
                <a:ext cx="4231287" cy="776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9782" y="3918801"/>
                <a:ext cx="6482099" cy="2202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     : machine circumference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600" dirty="0"/>
                  <a:t>     : longitudinal emittance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1600" dirty="0"/>
                  <a:t>    : vertical chromaticity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1600" dirty="0"/>
                  <a:t>      : slippage factor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1600" dirty="0"/>
                  <a:t>: Impedance of broad band resonator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600" dirty="0"/>
                  <a:t>    : resonance frequency of broad band resonator model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    : revolution frequency of the machine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    : </a:t>
                </a:r>
                <a:r>
                  <a:rPr lang="en-GB" sz="1600" dirty="0" err="1"/>
                  <a:t>betatron</a:t>
                </a:r>
                <a:r>
                  <a:rPr lang="en-GB" sz="1600" dirty="0"/>
                  <a:t> function of the machine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2" y="3918801"/>
                <a:ext cx="6482099" cy="2202078"/>
              </a:xfrm>
              <a:prstGeom prst="rect">
                <a:avLst/>
              </a:prstGeom>
              <a:blipFill>
                <a:blip r:embed="rId3"/>
                <a:stretch>
                  <a:fillRect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4780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</a:t>
            </a:r>
            <a:r>
              <a:rPr lang="en-GB" sz="2800" dirty="0">
                <a:solidFill>
                  <a:schemeClr val="accent5"/>
                </a:solidFill>
              </a:rPr>
              <a:t>ransverse </a:t>
            </a:r>
            <a:r>
              <a:rPr lang="en-GB" sz="2800" dirty="0"/>
              <a:t>M</a:t>
            </a:r>
            <a:r>
              <a:rPr lang="en-GB" sz="2800" dirty="0">
                <a:solidFill>
                  <a:schemeClr val="accent5"/>
                </a:solidFill>
              </a:rPr>
              <a:t>ode </a:t>
            </a:r>
            <a:r>
              <a:rPr lang="en-GB" sz="2800" dirty="0"/>
              <a:t>C</a:t>
            </a:r>
            <a:r>
              <a:rPr lang="en-GB" sz="2800" dirty="0">
                <a:solidFill>
                  <a:schemeClr val="accent5"/>
                </a:solidFill>
              </a:rPr>
              <a:t>oupling </a:t>
            </a:r>
            <a:r>
              <a:rPr lang="en-GB" sz="2800" dirty="0"/>
              <a:t>I</a:t>
            </a:r>
            <a:r>
              <a:rPr lang="en-GB" sz="2800" dirty="0">
                <a:solidFill>
                  <a:schemeClr val="accent5"/>
                </a:solidFill>
              </a:rPr>
              <a:t>nstability (TMCI) is a single bunch instability </a:t>
            </a:r>
            <a:r>
              <a:rPr lang="en-GB" sz="2800" dirty="0" smtClean="0">
                <a:solidFill>
                  <a:schemeClr val="accent5"/>
                </a:solidFill>
              </a:rPr>
              <a:t>caused </a:t>
            </a:r>
            <a:r>
              <a:rPr lang="en-GB" sz="2800" dirty="0">
                <a:solidFill>
                  <a:schemeClr val="accent5"/>
                </a:solidFill>
              </a:rPr>
              <a:t>by the transverse wake field</a:t>
            </a:r>
            <a:r>
              <a:rPr lang="en-GB" sz="2800" dirty="0" smtClean="0">
                <a:solidFill>
                  <a:schemeClr val="accent5"/>
                </a:solidFill>
              </a:rPr>
              <a:t>.</a:t>
            </a:r>
            <a:endParaRPr lang="en-GB" sz="2800" dirty="0" smtClean="0">
              <a:solidFill>
                <a:schemeClr val="accent5"/>
              </a:solidFill>
            </a:endParaRPr>
          </a:p>
          <a:p>
            <a:r>
              <a:rPr lang="en-GB" sz="2800" dirty="0" smtClean="0">
                <a:solidFill>
                  <a:schemeClr val="accent5"/>
                </a:solidFill>
              </a:rPr>
              <a:t>Theoretically </a:t>
            </a:r>
            <a:r>
              <a:rPr lang="en-GB" sz="2800" dirty="0">
                <a:solidFill>
                  <a:schemeClr val="accent5"/>
                </a:solidFill>
              </a:rPr>
              <a:t>the TMCI threshold can be described as seen below [1</a:t>
            </a:r>
            <a:r>
              <a:rPr lang="en-GB" sz="2800" dirty="0" smtClean="0">
                <a:solidFill>
                  <a:schemeClr val="accent5"/>
                </a:solidFill>
              </a:rPr>
              <a:t>]: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405" y="6093354"/>
            <a:ext cx="656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/>
                </a:solidFill>
              </a:rPr>
              <a:t>[1] H. Bartosik - Beam dynamics and optics studies for the LHC injectors upgrade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934"/>
            <a:ext cx="7513306" cy="3756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RF200 voltage scan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3708" y="5433020"/>
            <a:ext cx="769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We observe a principal scaling with the RF voltage.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But also a higher intensity in the SPS when injected less from the PS.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986494" y="1537705"/>
                <a:ext cx="2147447" cy="2911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𝑇𝑀𝐶</m:t>
                        </m:r>
                      </m:sup>
                    </m:sSubSup>
                  </m:oMath>
                </a14:m>
                <a:r>
                  <a:rPr lang="en-GB" dirty="0"/>
                  <a:t> should scale </a:t>
                </a:r>
              </a:p>
              <a:p>
                <a:r>
                  <a:rPr lang="en-GB" dirty="0"/>
                  <a:t>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GB" dirty="0"/>
                  <a:t>:</a:t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2e11 with 1.5 MV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GB" dirty="0"/>
                  <a:t>for 3MV: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11∙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𝑀𝑉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𝑀𝑉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=2.8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  <a:p>
                <a:endParaRPr lang="en-GB" dirty="0"/>
              </a:p>
              <a:p>
                <a:r>
                  <a:rPr lang="en-GB" dirty="0"/>
                  <a:t>Correct!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94" y="1537705"/>
                <a:ext cx="2147447" cy="2911631"/>
              </a:xfrm>
              <a:prstGeom prst="rect">
                <a:avLst/>
              </a:prstGeom>
              <a:blipFill>
                <a:blip r:embed="rId3"/>
                <a:stretch>
                  <a:fillRect l="-2273" t="-628" r="-1705" b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0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6347" y="2236165"/>
                <a:ext cx="6482099" cy="377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  : synchrotron tune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: RF voltage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  : reference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  : reference momentum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    : </a:t>
                </a:r>
                <a:r>
                  <a:rPr lang="en-GB" dirty="0"/>
                  <a:t>longitudinal bunch length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     : machine circumference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     : longitudinal emittance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   : vertical chromaticity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dirty="0"/>
                  <a:t>      : slippage factor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: Impedance of broad band resonator model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   : resonance frequency of broad band resonator model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  : revolution frequency of the machine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  : </a:t>
                </a:r>
                <a:r>
                  <a:rPr lang="en-GB" dirty="0" err="1"/>
                  <a:t>betatron</a:t>
                </a:r>
                <a:r>
                  <a:rPr lang="en-GB" dirty="0"/>
                  <a:t> function of the machine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7" y="2236165"/>
                <a:ext cx="6482099" cy="3778855"/>
              </a:xfrm>
              <a:prstGeom prst="rect">
                <a:avLst/>
              </a:prstGeom>
              <a:blipFill>
                <a:blip r:embed="rId2"/>
                <a:stretch>
                  <a:fillRect l="-282" t="-968" b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𝑇𝑀𝐶</m:t>
                        </m:r>
                      </m:sup>
                    </m:sSubSup>
                  </m:oMath>
                </a14:m>
                <a:r>
                  <a:rPr lang="en-US" dirty="0"/>
                  <a:t> [1, 2]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704" t="-5806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77764" y="2875449"/>
                <a:ext cx="1918859" cy="65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764" y="2875449"/>
                <a:ext cx="1918859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7764" y="3819029"/>
                <a:ext cx="4231287" cy="77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𝑇𝑀𝐶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𝐵𝐵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764" y="3819029"/>
                <a:ext cx="4231287" cy="776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7764" y="1743813"/>
                <a:ext cx="2307490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764" y="1743813"/>
                <a:ext cx="230749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97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6" y="2393027"/>
            <a:ext cx="7200000" cy="360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over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TMCI MD the 19</a:t>
            </a:r>
            <a:r>
              <a:rPr lang="en-GB" sz="2800" baseline="30000" dirty="0">
                <a:solidFill>
                  <a:schemeClr val="accent5"/>
                </a:solidFill>
              </a:rPr>
              <a:t>th</a:t>
            </a:r>
            <a:r>
              <a:rPr lang="en-GB" sz="2800" dirty="0">
                <a:solidFill>
                  <a:schemeClr val="accent5"/>
                </a:solidFill>
              </a:rPr>
              <a:t> to 20</a:t>
            </a:r>
            <a:r>
              <a:rPr lang="en-GB" sz="2800" baseline="30000" dirty="0">
                <a:solidFill>
                  <a:schemeClr val="accent5"/>
                </a:solidFill>
              </a:rPr>
              <a:t>th</a:t>
            </a:r>
            <a:r>
              <a:rPr lang="en-GB" sz="2800" dirty="0">
                <a:solidFill>
                  <a:schemeClr val="accent5"/>
                </a:solidFill>
              </a:rPr>
              <a:t> of October 2017.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In Q22 optics, single bunch, no acceleration. 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M.Beck</a:t>
            </a:r>
            <a:r>
              <a:rPr lang="en-US" dirty="0"/>
              <a:t> - Q22 TMCI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6783" y="3098058"/>
            <a:ext cx="1847685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setup:</a:t>
            </a:r>
          </a:p>
          <a:p>
            <a:r>
              <a:rPr lang="en-US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QPH = -0.05 =&gt; Q’ = 1.6</a:t>
            </a:r>
          </a:p>
          <a:p>
            <a:r>
              <a:rPr lang="en-US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QPV = -0.3   =&gt; Q’ = 0.7</a:t>
            </a:r>
          </a:p>
          <a:p>
            <a:endParaRPr lang="en-US" sz="1200" dirty="0">
              <a:solidFill>
                <a:schemeClr val="accent5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RF200 = 2.7 MV</a:t>
            </a:r>
          </a:p>
          <a:p>
            <a:r>
              <a:rPr lang="en-US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RF800 = 0.27 MV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878" y="4298387"/>
            <a:ext cx="5325497" cy="83099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Setup:</a:t>
            </a:r>
            <a: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PSB:	MD4: 	MD_LHCINDIV_HI_INT_SPS_IMPEDANCE</a:t>
            </a:r>
            <a:b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:	MD7: 	MD_LHCINDIV_HI_INT_SPS_IMPEDANCE_PS</a:t>
            </a:r>
            <a:b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dirty="0"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SPS:	LHC2:	MD_26_L7200_Q22_2017_V1</a:t>
            </a:r>
            <a:endParaRPr lang="en-US" sz="1200" dirty="0">
              <a:solidFill>
                <a:schemeClr val="accent5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105" y="6039193"/>
            <a:ext cx="8154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5"/>
                </a:solidFill>
              </a:rPr>
              <a:t>[4] </a:t>
            </a:r>
            <a:r>
              <a:rPr lang="en-GB" sz="1400" dirty="0">
                <a:solidFill>
                  <a:schemeClr val="accent5"/>
                </a:solidFill>
              </a:rPr>
              <a:t>H. Bartosik – Q22 optics - </a:t>
            </a:r>
            <a:r>
              <a:rPr lang="en-US" sz="1400" dirty="0">
                <a:solidFill>
                  <a:schemeClr val="accent5"/>
                </a:solidFill>
              </a:rPr>
              <a:t>SPS injection losses review, 30 November 2017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553609" y="2791709"/>
            <a:ext cx="4194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TMCI threshold for LIU: 2.6e11 </a:t>
            </a:r>
            <a:r>
              <a:rPr lang="en-GB">
                <a:solidFill>
                  <a:schemeClr val="accent5"/>
                </a:solidFill>
              </a:rPr>
              <a:t>ppb </a:t>
            </a:r>
            <a:r>
              <a:rPr lang="en-GB" smtClean="0">
                <a:solidFill>
                  <a:schemeClr val="accent5"/>
                </a:solidFill>
              </a:rPr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  <a:r>
              <a:rPr lang="en-GB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5"/>
                </a:solidFill>
              </a:rPr>
              <a:t>The influence of the variable factors of the intensity threshold will be investigated</a:t>
            </a:r>
            <a:r>
              <a:rPr lang="en-GB" sz="2800" dirty="0" smtClean="0">
                <a:solidFill>
                  <a:schemeClr val="accent5"/>
                </a:solidFill>
              </a:rPr>
              <a:t>.</a:t>
            </a:r>
            <a:endParaRPr lang="en-GB" sz="2800" dirty="0" smtClean="0">
              <a:solidFill>
                <a:schemeClr val="accent5"/>
              </a:solidFill>
            </a:endParaRPr>
          </a:p>
          <a:p>
            <a:r>
              <a:rPr lang="en-GB" sz="2800" dirty="0" smtClean="0">
                <a:solidFill>
                  <a:schemeClr val="accent5"/>
                </a:solidFill>
              </a:rPr>
              <a:t>TMCI </a:t>
            </a:r>
            <a:r>
              <a:rPr lang="en-GB" sz="2800" dirty="0">
                <a:solidFill>
                  <a:schemeClr val="accent5"/>
                </a:solidFill>
              </a:rPr>
              <a:t>has been </a:t>
            </a:r>
            <a:r>
              <a:rPr lang="en-GB" sz="2800" dirty="0" smtClean="0">
                <a:solidFill>
                  <a:schemeClr val="accent5"/>
                </a:solidFill>
              </a:rPr>
              <a:t>measured </a:t>
            </a:r>
            <a:r>
              <a:rPr lang="en-GB" sz="2800" dirty="0">
                <a:solidFill>
                  <a:schemeClr val="accent5"/>
                </a:solidFill>
              </a:rPr>
              <a:t>in the SPS in Q20 and Q26 optics before [1].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Now the </a:t>
            </a:r>
            <a:r>
              <a:rPr lang="en-GB" sz="2800" dirty="0" smtClean="0">
                <a:solidFill>
                  <a:schemeClr val="accent5"/>
                </a:solidFill>
              </a:rPr>
              <a:t>measurements </a:t>
            </a:r>
            <a:r>
              <a:rPr lang="en-GB" sz="2800" dirty="0">
                <a:solidFill>
                  <a:schemeClr val="accent5"/>
                </a:solidFill>
              </a:rPr>
              <a:t>in the SPS Q22 optic. 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TMCI represents an intensity limitation and is thus a potential issue for the LIU.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6" y="2393027"/>
            <a:ext cx="72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over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5"/>
                </a:solidFill>
              </a:rPr>
              <a:t>TMCI MD the 19</a:t>
            </a:r>
            <a:r>
              <a:rPr lang="en-GB" sz="2800" baseline="30000" dirty="0">
                <a:solidFill>
                  <a:schemeClr val="accent5"/>
                </a:solidFill>
              </a:rPr>
              <a:t>th</a:t>
            </a:r>
            <a:r>
              <a:rPr lang="en-GB" sz="2800" dirty="0">
                <a:solidFill>
                  <a:schemeClr val="accent5"/>
                </a:solidFill>
              </a:rPr>
              <a:t> to 20</a:t>
            </a:r>
            <a:r>
              <a:rPr lang="en-GB" sz="2800" baseline="30000" dirty="0">
                <a:solidFill>
                  <a:schemeClr val="accent5"/>
                </a:solidFill>
              </a:rPr>
              <a:t>th</a:t>
            </a:r>
            <a:r>
              <a:rPr lang="en-GB" sz="2800" dirty="0">
                <a:solidFill>
                  <a:schemeClr val="accent5"/>
                </a:solidFill>
              </a:rPr>
              <a:t> of October 2017.</a:t>
            </a:r>
          </a:p>
          <a:p>
            <a:r>
              <a:rPr lang="en-GB" sz="2800" dirty="0">
                <a:solidFill>
                  <a:schemeClr val="accent5"/>
                </a:solidFill>
              </a:rPr>
              <a:t>We observe high losses in the SPS.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 of the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/>
                </a:solidFill>
              </a:rPr>
              <a:t>But are the losses we see due to TMCI?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27" y="1963177"/>
            <a:ext cx="6400000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7960" y="5623695"/>
            <a:ext cx="673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YES! =&gt; we observe the traveling wave pattern typical for TMCI.</a:t>
            </a:r>
            <a:endParaRPr lang="en-US" dirty="0"/>
          </a:p>
        </p:txBody>
      </p:sp>
      <p:pic>
        <p:nvPicPr>
          <p:cNvPr id="10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0627" y="1993436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6" y="2393027"/>
            <a:ext cx="72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over MD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5"/>
                </a:solidFill>
              </a:rPr>
              <a:t>To see effects of different parameters on the TMCI threshold, scans were done.</a:t>
            </a:r>
            <a:endParaRPr lang="en-US" sz="28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1113585"/>
            <a:ext cx="7680000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Intensity scan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6988" y="5610987"/>
            <a:ext cx="633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We observed a TMCI threshold of 2.5e11 ppb in the SPS.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19352" y="4591495"/>
                <a:ext cx="1537600" cy="755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5"/>
                    </a:solidFill>
                  </a:rPr>
                  <a:t>RF200 at 2.7 MV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4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~ 0.7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 ~ 0.32 [eVs]</a:t>
                </a:r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52" y="4591495"/>
                <a:ext cx="1537600" cy="755656"/>
              </a:xfrm>
              <a:prstGeom prst="rect">
                <a:avLst/>
              </a:prstGeom>
              <a:blipFill>
                <a:blip r:embed="rId3"/>
                <a:stretch>
                  <a:fillRect l="-1186" t="-161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1113585"/>
            <a:ext cx="7680000" cy="431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Intensity scan II </a:t>
                </a:r>
                <a:r>
                  <a:rPr lang="en-GB" sz="2800" dirty="0">
                    <a:solidFill>
                      <a:schemeClr val="accent5"/>
                    </a:solidFill>
                  </a:rPr>
                  <a:t>(smaller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accent5"/>
                    </a:solidFill>
                  </a:rPr>
                  <a:t>)</a:t>
                </a:r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704" t="-6452" b="-2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535" y="5626788"/>
            <a:ext cx="710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We observed a lower TMCI threshold of 1.8e11 ppb as expected.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19352" y="4591495"/>
                <a:ext cx="1537600" cy="755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5"/>
                    </a:solidFill>
                  </a:rPr>
                  <a:t>RF200 at 2.7 MV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4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~ 0.7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  ~ 0.22 [eVs]</a:t>
                </a:r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52" y="4591495"/>
                <a:ext cx="1537600" cy="755656"/>
              </a:xfrm>
              <a:prstGeom prst="rect">
                <a:avLst/>
              </a:prstGeom>
              <a:blipFill>
                <a:blip r:embed="rId4"/>
                <a:stretch>
                  <a:fillRect l="-1186" t="-1613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9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" y="1113585"/>
            <a:ext cx="7680000" cy="431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Emittance vs. intensity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14/12/2017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M.Beck - Q22 TMCI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19352" y="4602613"/>
                <a:ext cx="1537600" cy="540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chemeClr val="accent5"/>
                    </a:solidFill>
                  </a:rPr>
                  <a:t>RF200 at 2.7 MV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400" dirty="0">
                    <a:solidFill>
                      <a:schemeClr val="accent5"/>
                    </a:solidFill>
                  </a:rPr>
                  <a:t>0.7</a:t>
                </a:r>
                <a:endParaRPr lang="en-US" sz="1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52" y="4602613"/>
                <a:ext cx="1537600" cy="540212"/>
              </a:xfrm>
              <a:prstGeom prst="rect">
                <a:avLst/>
              </a:prstGeom>
              <a:blipFill>
                <a:blip r:embed="rId3"/>
                <a:stretch>
                  <a:fillRect l="-1186"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9051" y="5599487"/>
            <a:ext cx="83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dirty="0"/>
              <a:t>The dependency on intensity and longitudinal emittance are clearly observed.</a:t>
            </a:r>
          </a:p>
        </p:txBody>
      </p:sp>
    </p:spTree>
    <p:extLst>
      <p:ext uri="{BB962C8B-B14F-4D97-AF65-F5344CB8AC3E}">
        <p14:creationId xmlns:p14="http://schemas.microsoft.com/office/powerpoint/2010/main" val="6561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361</TotalTime>
  <Words>774</Words>
  <Application>Microsoft Office PowerPoint</Application>
  <PresentationFormat>On-screen Show (4:3)</PresentationFormat>
  <Paragraphs>188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CERNCorporate4-3</vt:lpstr>
      <vt:lpstr>TMCI and instability studies in Q22</vt:lpstr>
      <vt:lpstr>Introduction I</vt:lpstr>
      <vt:lpstr>Introduction II</vt:lpstr>
      <vt:lpstr>Overview over MD</vt:lpstr>
      <vt:lpstr>Pattern of the losses</vt:lpstr>
      <vt:lpstr>Overview over MD II</vt:lpstr>
      <vt:lpstr>Intensity scan I</vt:lpstr>
      <vt:lpstr>Intensity scan II (smaller ε_z)</vt:lpstr>
      <vt:lpstr>Emittance vs. intensity scan</vt:lpstr>
      <vt:lpstr>Compare to Simulations</vt:lpstr>
      <vt:lpstr>Chromaticity scan</vt:lpstr>
      <vt:lpstr>Conclusion &amp; outlook</vt:lpstr>
      <vt:lpstr>Thank you for your attention!  Questions?</vt:lpstr>
      <vt:lpstr>Backup slides</vt:lpstr>
      <vt:lpstr>PowerPoint Presentation</vt:lpstr>
      <vt:lpstr>PowerPoint Presentation</vt:lpstr>
      <vt:lpstr>Introduction</vt:lpstr>
      <vt:lpstr>RF200 voltage scan</vt:lpstr>
      <vt:lpstr>RF200 voltage scan I</vt:lpstr>
      <vt:lpstr>RF200 voltage scan II</vt:lpstr>
      <vt:lpstr>Connecting Q_s to N_thr^TMC [1, 2]</vt:lpstr>
      <vt:lpstr>Overview over MD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TMCI and instability studies in Q22</dc:title>
  <dc:creator>Mario Stefan Beck</dc:creator>
  <cp:lastModifiedBy>Mario Stefan Beck</cp:lastModifiedBy>
  <cp:revision>80</cp:revision>
  <cp:lastPrinted>2017-12-14T11:22:56Z</cp:lastPrinted>
  <dcterms:created xsi:type="dcterms:W3CDTF">2017-12-12T13:01:24Z</dcterms:created>
  <dcterms:modified xsi:type="dcterms:W3CDTF">2017-12-14T14:00:44Z</dcterms:modified>
</cp:coreProperties>
</file>