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75" r:id="rId2"/>
    <p:sldId id="557" r:id="rId3"/>
    <p:sldId id="561" r:id="rId4"/>
    <p:sldId id="562" r:id="rId5"/>
    <p:sldId id="563" r:id="rId6"/>
    <p:sldId id="564" r:id="rId7"/>
    <p:sldId id="566" r:id="rId8"/>
    <p:sldId id="565" r:id="rId9"/>
    <p:sldId id="567" r:id="rId10"/>
    <p:sldId id="569" r:id="rId11"/>
    <p:sldId id="570" r:id="rId12"/>
    <p:sldId id="571" r:id="rId13"/>
    <p:sldId id="572" r:id="rId14"/>
    <p:sldId id="534" r:id="rId15"/>
    <p:sldId id="558" r:id="rId16"/>
    <p:sldId id="573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  <a:srgbClr val="C1B3D1"/>
    <a:srgbClr val="0033CC"/>
    <a:srgbClr val="0000FF"/>
    <a:srgbClr val="56E09E"/>
    <a:srgbClr val="00B050"/>
    <a:srgbClr val="FB02BB"/>
    <a:srgbClr val="FFFFFF"/>
    <a:srgbClr val="848584"/>
    <a:srgbClr val="22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0" autoAdjust="0"/>
    <p:restoredTop sz="93137" autoAdjust="0"/>
  </p:normalViewPr>
  <p:slideViewPr>
    <p:cSldViewPr snapToGrid="0" snapToObjects="1">
      <p:cViewPr varScale="1">
        <p:scale>
          <a:sx n="103" d="100"/>
          <a:sy n="103" d="100"/>
        </p:scale>
        <p:origin x="-104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14/12/17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14/12/17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8"/>
            <a:ext cx="8701471" cy="889785"/>
          </a:xfrm>
        </p:spPr>
        <p:txBody>
          <a:bodyPr>
            <a:normAutofit/>
          </a:bodyPr>
          <a:lstStyle/>
          <a:p>
            <a:r>
              <a:rPr lang="en-US" sz="3000" dirty="0"/>
              <a:t>Transverse beam dynamics and MDs in </a:t>
            </a:r>
            <a:r>
              <a:rPr lang="en-US" sz="3000" dirty="0" smtClean="0"/>
              <a:t>2017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3846643"/>
            <a:ext cx="8701471" cy="2020757"/>
          </a:xfr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</a:pPr>
            <a:r>
              <a:rPr lang="en-US" dirty="0">
                <a:solidFill>
                  <a:srgbClr val="FFFFFF"/>
                </a:solidFill>
              </a:rPr>
              <a:t>H. </a:t>
            </a:r>
            <a:r>
              <a:rPr lang="en-US" dirty="0" smtClean="0">
                <a:solidFill>
                  <a:srgbClr val="FFFFFF"/>
                </a:solidFill>
              </a:rPr>
              <a:t>Bartosik</a:t>
            </a:r>
            <a:r>
              <a:rPr lang="en-US" dirty="0">
                <a:solidFill>
                  <a:srgbClr val="FFFFFF"/>
                </a:solidFill>
              </a:rPr>
              <a:t>, M. Beck, </a:t>
            </a:r>
            <a:r>
              <a:rPr lang="en-US" dirty="0" smtClean="0">
                <a:solidFill>
                  <a:srgbClr val="FFFFFF"/>
                </a:solidFill>
              </a:rPr>
              <a:t>E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Bjorsvik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M</a:t>
            </a:r>
            <a:r>
              <a:rPr lang="en-US" dirty="0">
                <a:solidFill>
                  <a:srgbClr val="FFFFFF"/>
                </a:solidFill>
              </a:rPr>
              <a:t>. Carla’, K. </a:t>
            </a:r>
            <a:r>
              <a:rPr lang="en-US" dirty="0" err="1">
                <a:solidFill>
                  <a:srgbClr val="FFFFFF"/>
                </a:solidFill>
              </a:rPr>
              <a:t>Cornelis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W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Höfle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G. Iadarola</a:t>
            </a:r>
            <a:r>
              <a:rPr lang="en-US" dirty="0">
                <a:solidFill>
                  <a:srgbClr val="FFFFFF"/>
                </a:solidFill>
              </a:rPr>
              <a:t>, V. Kain, </a:t>
            </a:r>
            <a:r>
              <a:rPr lang="en-US" dirty="0" smtClean="0">
                <a:solidFill>
                  <a:srgbClr val="FFFFFF"/>
                </a:solidFill>
              </a:rPr>
              <a:t>K</a:t>
            </a:r>
            <a:r>
              <a:rPr lang="en-US" dirty="0">
                <a:solidFill>
                  <a:srgbClr val="FFFFFF"/>
                </a:solidFill>
              </a:rPr>
              <a:t>. Li, L. </a:t>
            </a:r>
            <a:r>
              <a:rPr lang="en-US" dirty="0" err="1">
                <a:solidFill>
                  <a:srgbClr val="FFFFFF"/>
                </a:solidFill>
              </a:rPr>
              <a:t>Mether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G</a:t>
            </a:r>
            <a:r>
              <a:rPr lang="en-US" dirty="0">
                <a:solidFill>
                  <a:srgbClr val="FFFFFF"/>
                </a:solidFill>
              </a:rPr>
              <a:t>. Rumolo, </a:t>
            </a:r>
            <a:r>
              <a:rPr lang="en-US" dirty="0" smtClean="0">
                <a:solidFill>
                  <a:srgbClr val="FFFFFF"/>
                </a:solidFill>
              </a:rPr>
              <a:t>M</a:t>
            </a:r>
            <a:r>
              <a:rPr lang="en-US" dirty="0">
                <a:solidFill>
                  <a:srgbClr val="FFFFFF"/>
                </a:solidFill>
              </a:rPr>
              <a:t>. Schenk, </a:t>
            </a:r>
            <a:r>
              <a:rPr lang="en-US" dirty="0" smtClean="0">
                <a:solidFill>
                  <a:srgbClr val="FFFFFF"/>
                </a:solidFill>
              </a:rPr>
              <a:t>F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Velotti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</a:pPr>
            <a:endParaRPr lang="en-US" sz="900" dirty="0" smtClean="0"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in collaboration and with support of </a:t>
            </a:r>
          </a:p>
          <a:p>
            <a:pPr>
              <a:spcBef>
                <a:spcPts val="400"/>
              </a:spcBef>
            </a:pPr>
            <a:endParaRPr lang="en-US" sz="900" dirty="0" smtClean="0"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rgbClr val="FFFFFF"/>
                </a:solidFill>
              </a:rPr>
              <a:t>T. </a:t>
            </a:r>
            <a:r>
              <a:rPr lang="en-US" dirty="0" err="1">
                <a:solidFill>
                  <a:srgbClr val="FFFFFF"/>
                </a:solidFill>
              </a:rPr>
              <a:t>Bohl</a:t>
            </a:r>
            <a:r>
              <a:rPr lang="en-US" dirty="0">
                <a:solidFill>
                  <a:srgbClr val="FFFFFF"/>
                </a:solidFill>
              </a:rPr>
              <a:t>, H. </a:t>
            </a:r>
            <a:r>
              <a:rPr lang="en-US" dirty="0" err="1">
                <a:solidFill>
                  <a:srgbClr val="FFFFFF"/>
                </a:solidFill>
              </a:rPr>
              <a:t>Damerau</a:t>
            </a:r>
            <a:r>
              <a:rPr lang="en-US" dirty="0">
                <a:solidFill>
                  <a:srgbClr val="FFFFFF"/>
                </a:solidFill>
              </a:rPr>
              <a:t>, B. Goddard, A. </a:t>
            </a:r>
            <a:r>
              <a:rPr lang="en-US" dirty="0" err="1">
                <a:solidFill>
                  <a:srgbClr val="FFFFFF"/>
                </a:solidFill>
              </a:rPr>
              <a:t>Lasheen</a:t>
            </a:r>
            <a:r>
              <a:rPr lang="en-US" dirty="0">
                <a:solidFill>
                  <a:srgbClr val="FFFFFF"/>
                </a:solidFill>
              </a:rPr>
              <a:t>, G. </a:t>
            </a:r>
            <a:r>
              <a:rPr lang="en-US" dirty="0" err="1">
                <a:solidFill>
                  <a:srgbClr val="FFFFFF"/>
                </a:solidFill>
              </a:rPr>
              <a:t>Papotti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J</a:t>
            </a:r>
            <a:r>
              <a:rPr lang="en-US" dirty="0">
                <a:solidFill>
                  <a:srgbClr val="FFFFFF"/>
                </a:solidFill>
              </a:rPr>
              <a:t>. </a:t>
            </a:r>
            <a:r>
              <a:rPr lang="en-US" dirty="0" err="1">
                <a:solidFill>
                  <a:srgbClr val="FFFFFF"/>
                </a:solidFill>
              </a:rPr>
              <a:t>Repond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 M</a:t>
            </a:r>
            <a:r>
              <a:rPr lang="en-US" dirty="0" smtClean="0">
                <a:solidFill>
                  <a:srgbClr val="FFFFFF"/>
                </a:solidFill>
              </a:rPr>
              <a:t>. Schwarz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E</a:t>
            </a:r>
            <a:r>
              <a:rPr lang="en-US" dirty="0">
                <a:solidFill>
                  <a:srgbClr val="FFFFFF"/>
                </a:solidFill>
              </a:rPr>
              <a:t>. Shaposhnikova,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67" y="6361668"/>
            <a:ext cx="392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LIU-SPS BD meeting, 14 December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 25 ns beam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Coherent tune shift bunch-by-</a:t>
            </a:r>
            <a:r>
              <a:rPr lang="en-US" dirty="0" smtClean="0"/>
              <a:t>bunch</a:t>
            </a:r>
          </a:p>
          <a:p>
            <a:pPr lvl="1"/>
            <a:r>
              <a:rPr lang="en-US" b="1" dirty="0" smtClean="0"/>
              <a:t>Relatively large tune shift accumulated </a:t>
            </a:r>
            <a:r>
              <a:rPr lang="en-US" b="1" dirty="0"/>
              <a:t>along </a:t>
            </a:r>
            <a:r>
              <a:rPr lang="en-US" b="1" dirty="0" smtClean="0"/>
              <a:t>the train especially in vertical</a:t>
            </a:r>
            <a:endParaRPr lang="en-US" b="1" dirty="0"/>
          </a:p>
          <a:p>
            <a:r>
              <a:rPr lang="en-US" dirty="0" smtClean="0"/>
              <a:t>Horizontal (single bunch) </a:t>
            </a:r>
            <a:r>
              <a:rPr lang="en-US" dirty="0" smtClean="0"/>
              <a:t>instability with multiple batches</a:t>
            </a:r>
          </a:p>
          <a:p>
            <a:pPr lvl="1"/>
            <a:r>
              <a:rPr lang="el-GR" dirty="0"/>
              <a:t>ξ</a:t>
            </a:r>
            <a:r>
              <a:rPr lang="en-US" baseline="-25000" dirty="0"/>
              <a:t>H</a:t>
            </a:r>
            <a:r>
              <a:rPr lang="de-DE" dirty="0"/>
              <a:t> ~</a:t>
            </a:r>
            <a:r>
              <a:rPr lang="en-US" dirty="0"/>
              <a:t> 0.1 – 0.2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mode 1</a:t>
            </a:r>
          </a:p>
          <a:p>
            <a:pPr lvl="1"/>
            <a:r>
              <a:rPr lang="el-GR" dirty="0"/>
              <a:t>ξ</a:t>
            </a:r>
            <a:r>
              <a:rPr lang="en-US" baseline="-25000" dirty="0"/>
              <a:t>H</a:t>
            </a:r>
            <a:r>
              <a:rPr lang="de-DE" dirty="0"/>
              <a:t> ~ 0.3 – 0.5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mode</a:t>
            </a:r>
            <a:r>
              <a:rPr lang="de-DE" dirty="0">
                <a:sym typeface="Wingdings" panose="05000000000000000000" pitchFamily="2" charset="2"/>
              </a:rPr>
              <a:t> 2</a:t>
            </a:r>
          </a:p>
          <a:p>
            <a:pPr lvl="1"/>
            <a:r>
              <a:rPr lang="fr-FR" b="1" dirty="0" err="1"/>
              <a:t>ξ</a:t>
            </a:r>
            <a:r>
              <a:rPr lang="fr-FR" b="1" baseline="-25000" dirty="0" err="1"/>
              <a:t>H</a:t>
            </a:r>
            <a:r>
              <a:rPr lang="fr-FR" b="1" dirty="0"/>
              <a:t> &gt; 0.5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instability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mostly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suppressed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Alternatively: Octupoles + </a:t>
            </a:r>
            <a:r>
              <a:rPr lang="el-GR" b="1" dirty="0"/>
              <a:t>ξ</a:t>
            </a:r>
            <a:r>
              <a:rPr lang="en-US" b="1" baseline="-25000" dirty="0"/>
              <a:t>H</a:t>
            </a:r>
            <a:r>
              <a:rPr lang="de-DE" b="1" dirty="0"/>
              <a:t> </a:t>
            </a:r>
            <a:endParaRPr lang="en-US" b="1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2" b="48280"/>
          <a:stretch/>
        </p:blipFill>
        <p:spPr>
          <a:xfrm>
            <a:off x="4591283" y="4117883"/>
            <a:ext cx="4374951" cy="1037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3" b="47822"/>
          <a:stretch/>
        </p:blipFill>
        <p:spPr>
          <a:xfrm>
            <a:off x="203200" y="4116545"/>
            <a:ext cx="4374950" cy="1047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4112" y="3785538"/>
            <a:ext cx="90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0555" y="3785538"/>
            <a:ext cx="90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23997" y="2490993"/>
            <a:ext cx="3842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500" dirty="0" smtClean="0"/>
              <a:t>… </a:t>
            </a:r>
            <a:r>
              <a:rPr lang="en-US" sz="1500" b="1" dirty="0" smtClean="0"/>
              <a:t>transverse damper takes care of coupled bunch modes </a:t>
            </a:r>
            <a:r>
              <a:rPr lang="en-US" sz="1500" dirty="0" smtClean="0">
                <a:sym typeface="Wingdings"/>
              </a:rPr>
              <a:t> </a:t>
            </a:r>
            <a:r>
              <a:rPr lang="is-IS" sz="1500" dirty="0" smtClean="0"/>
              <a:t>clear improvement wrt 2015!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0963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 25 ns beam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Coherent tune shift bunch-by-</a:t>
            </a:r>
            <a:r>
              <a:rPr lang="en-US" dirty="0" smtClean="0"/>
              <a:t>bunch</a:t>
            </a:r>
          </a:p>
          <a:p>
            <a:pPr lvl="1"/>
            <a:r>
              <a:rPr lang="en-US" b="1" dirty="0" smtClean="0"/>
              <a:t>Relatively large tune shift accumulated </a:t>
            </a:r>
            <a:r>
              <a:rPr lang="en-US" b="1" dirty="0"/>
              <a:t>along </a:t>
            </a:r>
            <a:r>
              <a:rPr lang="en-US" b="1" dirty="0" smtClean="0"/>
              <a:t>the train especially in vertical</a:t>
            </a:r>
            <a:endParaRPr lang="en-US" b="1" dirty="0"/>
          </a:p>
          <a:p>
            <a:r>
              <a:rPr lang="en-US" dirty="0"/>
              <a:t>Horizontal (single bunch) </a:t>
            </a:r>
            <a:r>
              <a:rPr lang="en-US" dirty="0" smtClean="0"/>
              <a:t>instability with multiple batches</a:t>
            </a:r>
          </a:p>
          <a:p>
            <a:pPr lvl="1"/>
            <a:r>
              <a:rPr lang="el-GR" dirty="0"/>
              <a:t>ξ</a:t>
            </a:r>
            <a:r>
              <a:rPr lang="en-US" baseline="-25000" dirty="0"/>
              <a:t>H</a:t>
            </a:r>
            <a:r>
              <a:rPr lang="de-DE" dirty="0"/>
              <a:t> ~</a:t>
            </a:r>
            <a:r>
              <a:rPr lang="en-US" dirty="0"/>
              <a:t> 0.1 – 0.2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mode 1</a:t>
            </a:r>
          </a:p>
          <a:p>
            <a:pPr lvl="1"/>
            <a:r>
              <a:rPr lang="el-GR" dirty="0"/>
              <a:t>ξ</a:t>
            </a:r>
            <a:r>
              <a:rPr lang="en-US" baseline="-25000" dirty="0"/>
              <a:t>H</a:t>
            </a:r>
            <a:r>
              <a:rPr lang="de-DE" dirty="0"/>
              <a:t> ~ 0.3 – 0.5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mode</a:t>
            </a:r>
            <a:r>
              <a:rPr lang="de-DE" dirty="0">
                <a:sym typeface="Wingdings" panose="05000000000000000000" pitchFamily="2" charset="2"/>
              </a:rPr>
              <a:t> 2</a:t>
            </a:r>
          </a:p>
          <a:p>
            <a:pPr lvl="1"/>
            <a:r>
              <a:rPr lang="fr-FR" b="1" dirty="0" err="1"/>
              <a:t>ξ</a:t>
            </a:r>
            <a:r>
              <a:rPr lang="fr-FR" b="1" baseline="-25000" dirty="0" err="1"/>
              <a:t>H</a:t>
            </a:r>
            <a:r>
              <a:rPr lang="fr-FR" b="1" dirty="0"/>
              <a:t> &gt; 0.5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instability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mostly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suppressed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Alternatively: Octupoles + </a:t>
            </a:r>
            <a:r>
              <a:rPr lang="el-GR" b="1" dirty="0"/>
              <a:t>ξ</a:t>
            </a:r>
            <a:r>
              <a:rPr lang="en-US" b="1" baseline="-25000" dirty="0"/>
              <a:t>H</a:t>
            </a:r>
            <a:r>
              <a:rPr lang="de-DE" b="1" dirty="0"/>
              <a:t> 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dirty="0" smtClean="0"/>
              <a:t>Emittance growth along flat bottom for higher intensities</a:t>
            </a:r>
          </a:p>
          <a:p>
            <a:pPr lvl="1"/>
            <a:r>
              <a:rPr lang="en-US" b="1" dirty="0" smtClean="0"/>
              <a:t>Vertical blow-up significantly increases with intensity</a:t>
            </a:r>
            <a:endParaRPr lang="en-US" b="1" dirty="0"/>
          </a:p>
        </p:txBody>
      </p:sp>
      <p:pic>
        <p:nvPicPr>
          <p:cNvPr id="6" name="Picture 5" descr="vertical_emit_vs_intensity_9Oct20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36" y="4432486"/>
            <a:ext cx="3665765" cy="2425514"/>
          </a:xfrm>
          <a:prstGeom prst="rect">
            <a:avLst/>
          </a:prstGeom>
        </p:spPr>
      </p:pic>
      <p:pic>
        <p:nvPicPr>
          <p:cNvPr id="7" name="Picture 6" descr="horizontal_emit_vs_intensity_9Oct20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0" y="4432486"/>
            <a:ext cx="3665765" cy="2425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5760" y="4375663"/>
            <a:ext cx="1049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horizontal</a:t>
            </a:r>
            <a:endParaRPr lang="en-US" sz="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04553" y="4375663"/>
            <a:ext cx="8660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vertical</a:t>
            </a:r>
            <a:endParaRPr lang="en-US" sz="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23997" y="2490993"/>
            <a:ext cx="3842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500" dirty="0" smtClean="0"/>
              <a:t>… </a:t>
            </a:r>
            <a:r>
              <a:rPr lang="en-US" sz="1500" b="1" dirty="0" smtClean="0"/>
              <a:t>transverse damper takes care of coupled bunch modes</a:t>
            </a:r>
            <a:r>
              <a:rPr lang="en-US" sz="1500" dirty="0" smtClean="0"/>
              <a:t> </a:t>
            </a:r>
            <a:r>
              <a:rPr lang="en-US" sz="1500" dirty="0" smtClean="0">
                <a:sym typeface="Wingdings"/>
              </a:rPr>
              <a:t> </a:t>
            </a:r>
            <a:r>
              <a:rPr lang="is-IS" sz="1500" dirty="0" smtClean="0"/>
              <a:t>clear improvement wrt 2015!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7293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Main motivation for intermediate transition energy comes from RF power limitations during ramp</a:t>
            </a:r>
          </a:p>
          <a:p>
            <a:r>
              <a:rPr lang="en-US" dirty="0" smtClean="0"/>
              <a:t>TMCI</a:t>
            </a:r>
          </a:p>
          <a:p>
            <a:pPr lvl="1"/>
            <a:r>
              <a:rPr lang="en-US" b="1" dirty="0" smtClean="0"/>
              <a:t>Experiments show intensity threshold close to expected values (2.6e11 p/b for nominal longitudinal emittance)</a:t>
            </a:r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20" y="2891969"/>
            <a:ext cx="5281522" cy="3697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59" y="4549355"/>
            <a:ext cx="2799442" cy="1574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46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Main motivation for intermediate transition energy comes from RF power limitations during ramp</a:t>
            </a:r>
          </a:p>
          <a:p>
            <a:r>
              <a:rPr lang="en-US" dirty="0" smtClean="0"/>
              <a:t>TMCI</a:t>
            </a:r>
          </a:p>
          <a:p>
            <a:pPr lvl="1"/>
            <a:r>
              <a:rPr lang="en-US" b="1" dirty="0" smtClean="0"/>
              <a:t>Experiments show intensity threshold close to expected values (2.6e11 p/b for nominal longitudinal emittance)</a:t>
            </a:r>
          </a:p>
          <a:p>
            <a:pPr lvl="1"/>
            <a:r>
              <a:rPr lang="en-US" b="1" dirty="0"/>
              <a:t>First successful stabilization of TMCI with WBFB </a:t>
            </a:r>
            <a:r>
              <a:rPr lang="en-US" b="1" dirty="0" smtClean="0"/>
              <a:t>system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8" y="3461152"/>
            <a:ext cx="5556695" cy="3122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8766" y="4006921"/>
            <a:ext cx="2056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500" dirty="0"/>
              <a:t>Measurements with reduced RF voltage to provoke instability at lower </a:t>
            </a:r>
            <a:r>
              <a:rPr lang="en-US" sz="1500" dirty="0" smtClean="0"/>
              <a:t>intensities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153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brightness and space charge studies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Benchmarking of beam response close to betatron resonances</a:t>
            </a:r>
            <a:endParaRPr lang="en-US" dirty="0" smtClean="0"/>
          </a:p>
          <a:p>
            <a:pPr lvl="1"/>
            <a:r>
              <a:rPr lang="en-US" b="1" dirty="0" smtClean="0"/>
              <a:t>Identified space charge driven resonance at </a:t>
            </a:r>
            <a:r>
              <a:rPr lang="en-US" b="1" dirty="0" err="1" smtClean="0"/>
              <a:t>Qx</a:t>
            </a:r>
            <a:r>
              <a:rPr lang="en-US" b="1" dirty="0" smtClean="0"/>
              <a:t> = 20.4</a:t>
            </a:r>
          </a:p>
          <a:p>
            <a:pPr lvl="1"/>
            <a:r>
              <a:rPr lang="en-US" b="1" dirty="0" smtClean="0"/>
              <a:t>Observed beam response not reproduced by space charge itself</a:t>
            </a:r>
            <a:endParaRPr lang="en-US" b="1" dirty="0" smtClean="0"/>
          </a:p>
          <a:p>
            <a:pPr lvl="1"/>
            <a:r>
              <a:rPr lang="en-US" b="1" dirty="0" smtClean="0"/>
              <a:t>Blow-up and losses seem to be enhanced by quadrupole ripple</a:t>
            </a:r>
            <a:endParaRPr lang="en-US" b="1" dirty="0"/>
          </a:p>
          <a:p>
            <a:pPr lvl="1"/>
            <a:endParaRPr lang="en-US" dirty="0" smtClean="0"/>
          </a:p>
        </p:txBody>
      </p:sp>
      <p:pic>
        <p:nvPicPr>
          <p:cNvPr id="10" name="Picture 9" descr="tunesca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/>
          <a:stretch/>
        </p:blipFill>
        <p:spPr>
          <a:xfrm>
            <a:off x="0" y="3323508"/>
            <a:ext cx="4896584" cy="3302988"/>
          </a:xfrm>
          <a:prstGeom prst="rect">
            <a:avLst/>
          </a:prstGeom>
        </p:spPr>
      </p:pic>
      <p:pic>
        <p:nvPicPr>
          <p:cNvPr id="11" name="Picture 10" descr="result_from_profi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22" y="3493243"/>
            <a:ext cx="4457514" cy="32054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529" y="327618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45206" y="4364739"/>
            <a:ext cx="755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???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22" y="3493243"/>
            <a:ext cx="4457513" cy="32054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5360" y="327618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5360" y="3276187"/>
            <a:ext cx="260198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</a:t>
            </a:r>
            <a:r>
              <a:rPr lang="en-US" dirty="0" smtClean="0">
                <a:solidFill>
                  <a:srgbClr val="FF0000"/>
                </a:solidFill>
              </a:rPr>
              <a:t>with Q-ripple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 descr="tunediagram_2017_experim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9"/>
          <a:stretch/>
        </p:blipFill>
        <p:spPr>
          <a:xfrm>
            <a:off x="7101896" y="1467574"/>
            <a:ext cx="1790583" cy="170250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495150" y="1516890"/>
            <a:ext cx="0" cy="14667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65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Outlook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465337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progress made on several fronts</a:t>
            </a:r>
          </a:p>
          <a:p>
            <a:pPr lvl="1"/>
            <a:r>
              <a:rPr lang="en-US" dirty="0" smtClean="0"/>
              <a:t>Understanding of capture losses and momentum aperture, working point close to optimum</a:t>
            </a:r>
          </a:p>
          <a:p>
            <a:pPr lvl="1"/>
            <a:r>
              <a:rPr lang="en-US" dirty="0" smtClean="0"/>
              <a:t>High intensity beam studies at flat bottom </a:t>
            </a:r>
            <a:r>
              <a:rPr lang="en-US" dirty="0" smtClean="0"/>
              <a:t>revealed horizontal single bunch instability </a:t>
            </a:r>
            <a:r>
              <a:rPr lang="en-US" dirty="0" smtClean="0"/>
              <a:t>(when damper takes care of coupled bunch </a:t>
            </a:r>
            <a:r>
              <a:rPr lang="en-US" dirty="0" smtClean="0"/>
              <a:t>modes) and vertical emittance growth along flat bottom</a:t>
            </a:r>
          </a:p>
          <a:p>
            <a:pPr lvl="1"/>
            <a:r>
              <a:rPr lang="en-US" dirty="0" smtClean="0"/>
              <a:t>Demonstrated expected TMCI threshold in Q22 and successful suppression with WBFB</a:t>
            </a:r>
          </a:p>
          <a:p>
            <a:pPr lvl="1"/>
            <a:r>
              <a:rPr lang="en-US" dirty="0" smtClean="0"/>
              <a:t>Impact of power converter ripple on high brightness beams</a:t>
            </a:r>
            <a:endParaRPr lang="en-US" dirty="0" smtClean="0"/>
          </a:p>
          <a:p>
            <a:r>
              <a:rPr lang="en-US" dirty="0" smtClean="0"/>
              <a:t>Priorities for 2018</a:t>
            </a:r>
          </a:p>
          <a:p>
            <a:pPr lvl="1"/>
            <a:r>
              <a:rPr lang="en-US" dirty="0" smtClean="0"/>
              <a:t>Flat bottom losses as function of intensity (scraping in high dispersion vs. low dispersion region, further studies of incoherent effects due to chromaticity and working point, flat bottom length, …)</a:t>
            </a:r>
          </a:p>
          <a:p>
            <a:pPr lvl="1"/>
            <a:r>
              <a:rPr lang="en-US" dirty="0" smtClean="0"/>
              <a:t>Transverse emittance growth on flat bottom for high intensity</a:t>
            </a:r>
          </a:p>
          <a:p>
            <a:pPr lvl="1"/>
            <a:r>
              <a:rPr lang="en-US" sz="1600" dirty="0" smtClean="0"/>
              <a:t>Characterization and stabilization of horizontal instability (e.g. octupoles with low Q’’)</a:t>
            </a:r>
          </a:p>
          <a:p>
            <a:pPr lvl="1"/>
            <a:r>
              <a:rPr lang="en-US" sz="1600" dirty="0" smtClean="0"/>
              <a:t>Momentum aperture studies (physical vs. dynamic, improvements after YETS intervention)</a:t>
            </a:r>
          </a:p>
          <a:p>
            <a:pPr lvl="1"/>
            <a:r>
              <a:rPr lang="en-US" sz="1600" dirty="0" smtClean="0"/>
              <a:t>Maximum intensity reach (in Q20 and Q22)</a:t>
            </a:r>
          </a:p>
          <a:p>
            <a:pPr lvl="1"/>
            <a:r>
              <a:rPr lang="en-US" sz="1600" dirty="0" smtClean="0"/>
              <a:t>Reference measurements before LS2</a:t>
            </a:r>
            <a:endParaRPr lang="en-US" sz="1600" dirty="0" smtClean="0"/>
          </a:p>
          <a:p>
            <a:pPr lvl="1"/>
            <a:r>
              <a:rPr lang="en-US" sz="1600" dirty="0" smtClean="0"/>
              <a:t>Pb-ions: last run before HL-LHC era, test Q26 (more aperture, larger momentum acceptance, transition crossing later in the cycle, smaller PC ripple, </a:t>
            </a:r>
            <a:r>
              <a:rPr lang="is-IS" sz="1600" dirty="0" smtClean="0"/>
              <a:t>…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Changes in MD scheduling 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418991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injector schedule 2018 (ver. 0.6)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2018-injector-schedule_v0.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28764" r="-3834" b="13500"/>
          <a:stretch/>
        </p:blipFill>
        <p:spPr>
          <a:xfrm>
            <a:off x="1001058" y="1015489"/>
            <a:ext cx="7617389" cy="5691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1690" y="5492919"/>
            <a:ext cx="3274544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Dedicated MDs on Wednesdays (mostly needed for crab cavities)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 smtClean="0"/>
              <a:t>“extended” parallel MDs on Thursdays for LHC beam studies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8903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Main (transverse) </a:t>
            </a:r>
            <a:r>
              <a:rPr lang="en-US" dirty="0" smtClean="0"/>
              <a:t>LIU SPS MD subjects from 2017</a:t>
            </a:r>
          </a:p>
          <a:p>
            <a:pPr lvl="1"/>
            <a:r>
              <a:rPr lang="en-US" dirty="0" smtClean="0"/>
              <a:t>Injection </a:t>
            </a:r>
            <a:r>
              <a:rPr lang="en-US" dirty="0" smtClean="0"/>
              <a:t>and flat bottom losses</a:t>
            </a:r>
          </a:p>
          <a:p>
            <a:pPr lvl="1"/>
            <a:r>
              <a:rPr lang="en-US" dirty="0" smtClean="0"/>
              <a:t>High intensity 25 ns run</a:t>
            </a:r>
          </a:p>
          <a:p>
            <a:pPr lvl="1"/>
            <a:r>
              <a:rPr lang="cs-CZ" dirty="0" smtClean="0"/>
              <a:t>Q22 </a:t>
            </a:r>
            <a:endParaRPr lang="cs-CZ" dirty="0" smtClean="0"/>
          </a:p>
          <a:p>
            <a:pPr lvl="1"/>
            <a:r>
              <a:rPr lang="en-US" dirty="0" smtClean="0"/>
              <a:t>High </a:t>
            </a:r>
            <a:r>
              <a:rPr lang="en-US" dirty="0" smtClean="0"/>
              <a:t>brightness and space charge studies</a:t>
            </a:r>
          </a:p>
          <a:p>
            <a:r>
              <a:rPr lang="en-US" dirty="0" smtClean="0"/>
              <a:t>Priorities </a:t>
            </a:r>
            <a:r>
              <a:rPr lang="en-US" dirty="0" smtClean="0"/>
              <a:t>for 2018</a:t>
            </a:r>
          </a:p>
        </p:txBody>
      </p:sp>
    </p:spTree>
    <p:extLst>
      <p:ext uri="{BB962C8B-B14F-4D97-AF65-F5344CB8AC3E}">
        <p14:creationId xmlns:p14="http://schemas.microsoft.com/office/powerpoint/2010/main" val="118658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and flat bottom losses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Main subject of MD studies in 2017 (following the efforts from previous years)</a:t>
            </a:r>
          </a:p>
          <a:p>
            <a:r>
              <a:rPr lang="en-US" dirty="0" smtClean="0"/>
              <a:t>Momentum aperture limitation identified</a:t>
            </a:r>
          </a:p>
          <a:p>
            <a:pPr lvl="1"/>
            <a:r>
              <a:rPr lang="en-US" dirty="0" smtClean="0"/>
              <a:t>Asymmetric (smaller towards inside)</a:t>
            </a:r>
            <a:endParaRPr lang="en-US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650874" y="2410194"/>
            <a:ext cx="5574316" cy="4241480"/>
            <a:chOff x="926355" y="1632750"/>
            <a:chExt cx="6758325" cy="5142389"/>
          </a:xfrm>
        </p:grpSpPr>
        <p:pic>
          <p:nvPicPr>
            <p:cNvPr id="17" name="Picture 16" descr="momentum_apertur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355" y="1681426"/>
              <a:ext cx="6758325" cy="509371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6200000">
              <a:off x="3141606" y="3907846"/>
              <a:ext cx="3266288" cy="42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Center determined with BPMs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90085" y="1632750"/>
              <a:ext cx="2855058" cy="33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losses for mean </a:t>
              </a:r>
              <a:r>
                <a:rPr lang="en-US" sz="1200" dirty="0" err="1" smtClean="0"/>
                <a:t>dp</a:t>
              </a:r>
              <a:r>
                <a:rPr lang="en-US" sz="1200" dirty="0" smtClean="0"/>
                <a:t>/p &gt; 3e-3 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06498" y="1644310"/>
              <a:ext cx="2765504" cy="33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immediate losses for </a:t>
              </a:r>
              <a:r>
                <a:rPr lang="en-US" sz="1200" dirty="0" err="1"/>
                <a:t>dp</a:t>
              </a:r>
              <a:r>
                <a:rPr lang="en-US" sz="1200" dirty="0"/>
                <a:t>/p &lt; 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41433" y="1940650"/>
              <a:ext cx="1785499" cy="167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loss patterns depend on tune and chromaticity settings, but NOT</a:t>
              </a:r>
              <a:br>
                <a:rPr lang="en-US" sz="1200" dirty="0" smtClean="0">
                  <a:solidFill>
                    <a:srgbClr val="FF0000"/>
                  </a:solidFill>
                </a:rPr>
              </a:br>
              <a:r>
                <a:rPr lang="en-US" sz="1200" dirty="0" smtClean="0">
                  <a:solidFill>
                    <a:srgbClr val="FF0000"/>
                  </a:solidFill>
                </a:rPr>
                <a:t>on position of 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momentum</a:t>
              </a:r>
              <a:br>
                <a:rPr lang="en-US" sz="1200" dirty="0" smtClean="0">
                  <a:solidFill>
                    <a:srgbClr val="FF0000"/>
                  </a:solidFill>
                </a:rPr>
              </a:br>
              <a:r>
                <a:rPr lang="en-US" sz="1200" dirty="0" smtClean="0">
                  <a:solidFill>
                    <a:srgbClr val="FF0000"/>
                  </a:solidFill>
                </a:rPr>
                <a:t>scraper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91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and flat bottom losses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Main subject of MD studies in 2017</a:t>
            </a:r>
            <a:r>
              <a:rPr lang="en-US" dirty="0"/>
              <a:t> (following the efforts from previous years)</a:t>
            </a:r>
            <a:endParaRPr lang="en-US" dirty="0" smtClean="0"/>
          </a:p>
          <a:p>
            <a:r>
              <a:rPr lang="en-US" dirty="0" smtClean="0"/>
              <a:t>Momentum aperture limitation identified</a:t>
            </a:r>
          </a:p>
          <a:p>
            <a:pPr lvl="1"/>
            <a:r>
              <a:rPr lang="en-US" dirty="0"/>
              <a:t>Asymmetric (smaller towards inside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QDs are more critical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57170"/>
          <a:stretch/>
        </p:blipFill>
        <p:spPr>
          <a:xfrm>
            <a:off x="493189" y="2983617"/>
            <a:ext cx="8261274" cy="211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2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and flat bottom losses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Main subject of MD studies in 2017</a:t>
            </a:r>
            <a:r>
              <a:rPr lang="en-US" dirty="0"/>
              <a:t> (following the efforts from previous years)</a:t>
            </a:r>
            <a:endParaRPr lang="en-US" dirty="0" smtClean="0"/>
          </a:p>
          <a:p>
            <a:r>
              <a:rPr lang="en-US" dirty="0" smtClean="0"/>
              <a:t>Momentum aperture limitation identified</a:t>
            </a:r>
          </a:p>
          <a:p>
            <a:pPr lvl="1"/>
            <a:r>
              <a:rPr lang="en-US" dirty="0"/>
              <a:t>Asymmetric (smaller towards inside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QDs are more critical (design flaw of MBB-QD transitions)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8328" r="8444" b="7115"/>
          <a:stretch/>
        </p:blipFill>
        <p:spPr>
          <a:xfrm>
            <a:off x="789100" y="3069567"/>
            <a:ext cx="7064908" cy="34875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24993" y="2687720"/>
            <a:ext cx="3805248" cy="1692634"/>
            <a:chOff x="4808576" y="2103377"/>
            <a:chExt cx="3805248" cy="16926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1736"/>
            <a:stretch/>
          </p:blipFill>
          <p:spPr>
            <a:xfrm>
              <a:off x="4808576" y="2103377"/>
              <a:ext cx="3805248" cy="16926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Oval 4"/>
            <p:cNvSpPr/>
            <p:nvPr/>
          </p:nvSpPr>
          <p:spPr>
            <a:xfrm>
              <a:off x="6337457" y="2687720"/>
              <a:ext cx="653473" cy="9493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076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and flat bottom losses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Main subject of MD studies in 2017</a:t>
            </a:r>
            <a:r>
              <a:rPr lang="en-US" dirty="0"/>
              <a:t> (following the efforts from previous years)</a:t>
            </a:r>
            <a:endParaRPr lang="en-US" dirty="0" smtClean="0"/>
          </a:p>
          <a:p>
            <a:r>
              <a:rPr lang="en-US" dirty="0" smtClean="0"/>
              <a:t>Momentum aperture limitation identified</a:t>
            </a:r>
          </a:p>
          <a:p>
            <a:pPr lvl="1"/>
            <a:r>
              <a:rPr lang="en-US" dirty="0"/>
              <a:t>Asymmetric (smaller towards inside</a:t>
            </a:r>
            <a:r>
              <a:rPr lang="en-US" dirty="0" smtClean="0"/>
              <a:t>)</a:t>
            </a:r>
          </a:p>
          <a:p>
            <a:pPr lvl="1"/>
            <a:r>
              <a:rPr lang="en-US" b="1" dirty="0"/>
              <a:t>QDs are more critical (design flaw of MBB-QD transitions)</a:t>
            </a:r>
          </a:p>
          <a:p>
            <a:r>
              <a:rPr lang="en-US" dirty="0" smtClean="0"/>
              <a:t>Impact of working point and non-linear chromaticity on losses</a:t>
            </a:r>
          </a:p>
          <a:p>
            <a:pPr lvl="1"/>
            <a:r>
              <a:rPr lang="en-US" dirty="0" smtClean="0"/>
              <a:t>Relatively large chromatic detuning for off momentum particles (due to dipole non-linearities)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chroma_Q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80" y="3551317"/>
            <a:ext cx="5814986" cy="32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2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and flat bottom losses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Main subject of MD studies in 2017</a:t>
            </a:r>
            <a:r>
              <a:rPr lang="en-US" dirty="0"/>
              <a:t> (following the efforts from previous years)</a:t>
            </a:r>
            <a:endParaRPr lang="en-US" dirty="0" smtClean="0"/>
          </a:p>
          <a:p>
            <a:r>
              <a:rPr lang="en-US" dirty="0" smtClean="0"/>
              <a:t>Momentum aperture limitation identified</a:t>
            </a:r>
          </a:p>
          <a:p>
            <a:pPr lvl="1"/>
            <a:r>
              <a:rPr lang="en-US" dirty="0"/>
              <a:t>Asymmetric (smaller towards inside</a:t>
            </a:r>
            <a:r>
              <a:rPr lang="en-US" dirty="0" smtClean="0"/>
              <a:t>)</a:t>
            </a:r>
          </a:p>
          <a:p>
            <a:pPr lvl="1"/>
            <a:r>
              <a:rPr lang="en-US" b="1" dirty="0"/>
              <a:t>QDs are more critical (design flaw of MBB-QD transitions)</a:t>
            </a:r>
          </a:p>
          <a:p>
            <a:r>
              <a:rPr lang="en-US" dirty="0" smtClean="0"/>
              <a:t>Impact of working point and non-linear chromaticity on losses</a:t>
            </a:r>
          </a:p>
          <a:p>
            <a:pPr lvl="1"/>
            <a:r>
              <a:rPr lang="en-US" dirty="0" smtClean="0"/>
              <a:t>Relatively large chromatic detuning for off momentum particles (due to dipole non-linearities)</a:t>
            </a:r>
          </a:p>
          <a:p>
            <a:pPr lvl="1"/>
            <a:r>
              <a:rPr lang="en-US" dirty="0" smtClean="0"/>
              <a:t>Correction of coherent tune shift moves the incoherent tunes</a:t>
            </a:r>
            <a:r>
              <a:rPr lang="en-US" dirty="0"/>
              <a:t> (incoherent tune shifts in addition)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99" y="3800410"/>
            <a:ext cx="3931186" cy="30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2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and flat bottom losses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Main subject of MD studies in 2017</a:t>
            </a:r>
            <a:r>
              <a:rPr lang="en-US" dirty="0"/>
              <a:t> (following the efforts from previous years)</a:t>
            </a:r>
            <a:endParaRPr lang="en-US" dirty="0" smtClean="0"/>
          </a:p>
          <a:p>
            <a:r>
              <a:rPr lang="en-US" dirty="0" smtClean="0"/>
              <a:t>Momentum aperture limitation identified</a:t>
            </a:r>
          </a:p>
          <a:p>
            <a:pPr lvl="1"/>
            <a:r>
              <a:rPr lang="en-US" dirty="0"/>
              <a:t>Asymmetric (smaller towards inside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QDs are more critical (design flaw of MBB-QD transitions)</a:t>
            </a:r>
          </a:p>
          <a:p>
            <a:r>
              <a:rPr lang="en-US" dirty="0" smtClean="0"/>
              <a:t>Impact of working point and non-linear chromaticity on losses</a:t>
            </a:r>
          </a:p>
          <a:p>
            <a:pPr lvl="1"/>
            <a:r>
              <a:rPr lang="en-US" dirty="0" smtClean="0"/>
              <a:t>Relatively </a:t>
            </a:r>
            <a:r>
              <a:rPr lang="en-US" dirty="0"/>
              <a:t>large chromatic detuning for off momentum particles (due to dipole non-linearities)</a:t>
            </a:r>
          </a:p>
          <a:p>
            <a:pPr lvl="1"/>
            <a:r>
              <a:rPr lang="en-US" dirty="0"/>
              <a:t>Correction of coherent tune shift moves the incoherent </a:t>
            </a:r>
            <a:r>
              <a:rPr lang="en-US" dirty="0" smtClean="0"/>
              <a:t>tunes (incoherent tune shifts in addition)</a:t>
            </a:r>
          </a:p>
          <a:p>
            <a:pPr lvl="1"/>
            <a:r>
              <a:rPr lang="en-US" b="1" dirty="0" smtClean="0"/>
              <a:t>Present working point close to optimum (i.e. minimum losses)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99" y="3800410"/>
            <a:ext cx="3931186" cy="3057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0485" y="4746661"/>
            <a:ext cx="2391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this plot the markers indicate where the bare machine working point would be (roughly)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74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 25 ns beam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Coherent tune shift bunch-by-</a:t>
            </a:r>
            <a:r>
              <a:rPr lang="en-US" dirty="0" smtClean="0"/>
              <a:t>bunch</a:t>
            </a:r>
          </a:p>
          <a:p>
            <a:pPr lvl="1"/>
            <a:r>
              <a:rPr lang="en-US" b="1" dirty="0" smtClean="0"/>
              <a:t>Relatively large tune shift accumulated </a:t>
            </a:r>
            <a:r>
              <a:rPr lang="en-US" b="1" dirty="0"/>
              <a:t>along </a:t>
            </a:r>
            <a:r>
              <a:rPr lang="en-US" b="1" dirty="0" smtClean="0"/>
              <a:t>the train especially in vertical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 descr="mon_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49" y="1937176"/>
            <a:ext cx="4669163" cy="2270090"/>
          </a:xfrm>
          <a:prstGeom prst="rect">
            <a:avLst/>
          </a:prstGeom>
        </p:spPr>
      </p:pic>
      <p:pic>
        <p:nvPicPr>
          <p:cNvPr id="5" name="Picture 4" descr="mon_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80" y="4378315"/>
            <a:ext cx="4894884" cy="22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52927"/>
      </p:ext>
    </p:extLst>
  </p:cSld>
  <p:clrMapOvr>
    <a:masterClrMapping/>
  </p:clrMapOvr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60512</TotalTime>
  <Words>1065</Words>
  <Application>Microsoft Macintosh PowerPoint</Application>
  <PresentationFormat>On-screen Show (4:3)</PresentationFormat>
  <Paragraphs>128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LIU_PowerPoint_Template</vt:lpstr>
      <vt:lpstr>Transverse beam dynamics and MDs in 2017</vt:lpstr>
      <vt:lpstr>Outline</vt:lpstr>
      <vt:lpstr>Injection and flat bottom losses</vt:lpstr>
      <vt:lpstr>Injection and flat bottom losses</vt:lpstr>
      <vt:lpstr>Injection and flat bottom losses</vt:lpstr>
      <vt:lpstr>Injection and flat bottom losses</vt:lpstr>
      <vt:lpstr>Injection and flat bottom losses</vt:lpstr>
      <vt:lpstr>Injection and flat bottom losses</vt:lpstr>
      <vt:lpstr>High intensity 25 ns beam studies</vt:lpstr>
      <vt:lpstr>High intensity 25 ns beam studies</vt:lpstr>
      <vt:lpstr>High intensity 25 ns beam studies</vt:lpstr>
      <vt:lpstr>Q22</vt:lpstr>
      <vt:lpstr>Q22</vt:lpstr>
      <vt:lpstr>High brightness and space charge studies</vt:lpstr>
      <vt:lpstr>Summary &amp; Outlook</vt:lpstr>
      <vt:lpstr>Draft injector schedule 2018 (ver. 0.6)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2027</cp:revision>
  <dcterms:created xsi:type="dcterms:W3CDTF">2013-04-17T22:56:34Z</dcterms:created>
  <dcterms:modified xsi:type="dcterms:W3CDTF">2017-12-14T15:58:32Z</dcterms:modified>
  <cp:category/>
</cp:coreProperties>
</file>