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7" r:id="rId2"/>
    <p:sldId id="280" r:id="rId3"/>
    <p:sldId id="259" r:id="rId4"/>
    <p:sldId id="305" r:id="rId5"/>
    <p:sldId id="303" r:id="rId6"/>
    <p:sldId id="286" r:id="rId7"/>
    <p:sldId id="304" r:id="rId8"/>
    <p:sldId id="306" r:id="rId9"/>
    <p:sldId id="309" r:id="rId10"/>
    <p:sldId id="308" r:id="rId11"/>
    <p:sldId id="285" r:id="rId12"/>
    <p:sldId id="307" r:id="rId13"/>
    <p:sldId id="310" r:id="rId14"/>
    <p:sldId id="287" r:id="rId15"/>
    <p:sldId id="288" r:id="rId16"/>
    <p:sldId id="261" r:id="rId17"/>
    <p:sldId id="258" r:id="rId18"/>
    <p:sldId id="263" r:id="rId19"/>
    <p:sldId id="283" r:id="rId20"/>
    <p:sldId id="289" r:id="rId21"/>
    <p:sldId id="270" r:id="rId22"/>
    <p:sldId id="290" r:id="rId23"/>
    <p:sldId id="291" r:id="rId24"/>
    <p:sldId id="292" r:id="rId25"/>
    <p:sldId id="294" r:id="rId26"/>
    <p:sldId id="293" r:id="rId27"/>
    <p:sldId id="295" r:id="rId28"/>
    <p:sldId id="296" r:id="rId29"/>
    <p:sldId id="297" r:id="rId30"/>
    <p:sldId id="300" r:id="rId31"/>
    <p:sldId id="301" r:id="rId32"/>
    <p:sldId id="302" r:id="rId33"/>
    <p:sldId id="298" r:id="rId34"/>
    <p:sldId id="299" r:id="rId35"/>
    <p:sldId id="284" r:id="rId36"/>
    <p:sldId id="260" r:id="rId37"/>
    <p:sldId id="282" r:id="rId38"/>
    <p:sldId id="271" r:id="rId39"/>
    <p:sldId id="272" r:id="rId40"/>
    <p:sldId id="274" r:id="rId4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91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2.png"/><Relationship Id="rId7" Type="http://schemas.openxmlformats.org/officeDocument/2006/relationships/image" Target="../media/image6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2.png"/><Relationship Id="rId7" Type="http://schemas.openxmlformats.org/officeDocument/2006/relationships/image" Target="../media/image6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MD results on losses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9/14/17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LIU-SPS BD </a:t>
            </a:r>
            <a:r>
              <a:rPr lang="en-US" dirty="0" smtClean="0"/>
              <a:t>WG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3922385"/>
            <a:ext cx="2743200" cy="31474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M. Schwarz</a:t>
            </a:r>
            <a:endParaRPr lang="en-GB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4753123"/>
            <a:ext cx="4140200" cy="514101"/>
          </a:xfrm>
          <a:prstGeom prst="rect">
            <a:avLst/>
          </a:prstGeom>
        </p:spPr>
        <p:txBody>
          <a:bodyPr vert="horz" lIns="45720" tIns="0" rIns="45720" bIns="0" anchor="b">
            <a:normAutofit fontScale="7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Lasheen</a:t>
            </a:r>
            <a:r>
              <a:rPr lang="en-US" dirty="0"/>
              <a:t>, J. </a:t>
            </a:r>
            <a:r>
              <a:rPr lang="en-US" dirty="0" err="1" smtClean="0"/>
              <a:t>Repond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 err="1" smtClean="0"/>
              <a:t>Baudrenghien</a:t>
            </a:r>
            <a:r>
              <a:rPr lang="en-US" dirty="0" smtClean="0"/>
              <a:t>, 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H. </a:t>
            </a:r>
            <a:r>
              <a:rPr lang="en-US" dirty="0" err="1" smtClean="0"/>
              <a:t>Bartosik</a:t>
            </a:r>
            <a:r>
              <a:rPr lang="en-US" dirty="0" smtClean="0"/>
              <a:t>, T. </a:t>
            </a:r>
            <a:r>
              <a:rPr lang="en-US" dirty="0" err="1" smtClean="0"/>
              <a:t>Bohl</a:t>
            </a:r>
            <a:r>
              <a:rPr lang="en-US" dirty="0" smtClean="0"/>
              <a:t>, G. </a:t>
            </a:r>
            <a:r>
              <a:rPr lang="en-US" dirty="0" err="1" smtClean="0"/>
              <a:t>Papotti</a:t>
            </a:r>
            <a:r>
              <a:rPr lang="en-US" dirty="0" smtClean="0"/>
              <a:t>, SPS &amp; PS operator team</a:t>
            </a:r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99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7456" y="6309420"/>
            <a:ext cx="9076544" cy="419653"/>
          </a:xfrm>
        </p:spPr>
        <p:txBody>
          <a:bodyPr>
            <a:normAutofit/>
          </a:bodyPr>
          <a:lstStyle/>
          <a:p>
            <a:r>
              <a:rPr lang="en-US" dirty="0" smtClean="0"/>
              <a:t>‘typical’ pattern for </a:t>
            </a: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=3MV</a:t>
            </a:r>
            <a:r>
              <a:rPr lang="en-US" dirty="0" smtClean="0"/>
              <a:t>, but constant pattern for </a:t>
            </a:r>
            <a:r>
              <a:rPr lang="en-US" dirty="0"/>
              <a:t>V</a:t>
            </a:r>
            <a:r>
              <a:rPr lang="en-US" baseline="-25000" dirty="0"/>
              <a:t>200</a:t>
            </a:r>
            <a:r>
              <a:rPr lang="en-US" dirty="0"/>
              <a:t>=7MV </a:t>
            </a:r>
            <a:r>
              <a:rPr lang="en-US" dirty="0" smtClean="0"/>
              <a:t>voltage =&gt; losses due to scraping at </a:t>
            </a:r>
            <a:r>
              <a:rPr lang="en-US" dirty="0"/>
              <a:t>V</a:t>
            </a:r>
            <a:r>
              <a:rPr lang="en-US" baseline="-25000" dirty="0"/>
              <a:t>200</a:t>
            </a:r>
            <a:r>
              <a:rPr lang="en-US" dirty="0"/>
              <a:t>=7MV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17/08/23: Relative </a:t>
            </a:r>
            <a:r>
              <a:rPr lang="en-US" sz="3200" dirty="0" smtClean="0"/>
              <a:t>losses per bunch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3" y="607103"/>
            <a:ext cx="3882453" cy="286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10" y="604384"/>
            <a:ext cx="3829988" cy="2824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9" y="3470412"/>
            <a:ext cx="3874957" cy="2857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41" y="3470412"/>
            <a:ext cx="3874957" cy="2857781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3144186" y="96192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3.0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514820" y="955532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4.5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3144186" y="3825239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5.0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418943" y="3832736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7.0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1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17/08/30: Different transverse emittances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741233" y="607103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12" y="2750695"/>
            <a:ext cx="5290784" cy="393502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479615"/>
            <a:ext cx="8461948" cy="227108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Settings: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48 bunches</a:t>
            </a:r>
            <a:r>
              <a:rPr lang="en-US" dirty="0" smtClean="0"/>
              <a:t>, 25ns spacing, </a:t>
            </a:r>
            <a:r>
              <a:rPr lang="en-US" b="1" dirty="0" smtClean="0"/>
              <a:t>1.52e11 particles per bunch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</a:t>
            </a:r>
            <a:r>
              <a:rPr lang="en-US" baseline="-25000" dirty="0" smtClean="0"/>
              <a:t>800</a:t>
            </a:r>
            <a:r>
              <a:rPr lang="en-US" dirty="0" smtClean="0"/>
              <a:t> = 0.1 V</a:t>
            </a:r>
            <a:r>
              <a:rPr lang="en-US" baseline="-25000" dirty="0" smtClean="0"/>
              <a:t>200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Flat-bottom 0-11.1s, ramp to 450GeV 11.1-19.5s, flat-top 19.5-20s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Here: data from injection to first part of ramp (11.830s ~ 29 GeV)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10 acquisitions per data point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Inject at V</a:t>
            </a:r>
            <a:r>
              <a:rPr lang="en-US" baseline="-25000" dirty="0" smtClean="0"/>
              <a:t>200</a:t>
            </a:r>
            <a:r>
              <a:rPr lang="en-US" dirty="0" smtClean="0"/>
              <a:t>=4.5MV (nominal case), </a:t>
            </a:r>
            <a:r>
              <a:rPr lang="en-US" b="1" dirty="0" smtClean="0"/>
              <a:t>change V</a:t>
            </a:r>
            <a:r>
              <a:rPr lang="en-US" b="1" baseline="-25000" dirty="0" smtClean="0"/>
              <a:t>200</a:t>
            </a:r>
            <a:r>
              <a:rPr lang="en-US" b="1" dirty="0" smtClean="0"/>
              <a:t> at flat-bottom</a:t>
            </a:r>
            <a:r>
              <a:rPr lang="en-US" dirty="0" smtClean="0"/>
              <a:t> (ramp 50ms to 100ms after injection and at 10.75s to 10.85s)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Compare </a:t>
            </a:r>
            <a:r>
              <a:rPr lang="en-US" b="1" dirty="0" smtClean="0"/>
              <a:t>LHC25ns and BCMS</a:t>
            </a:r>
            <a:r>
              <a:rPr lang="en-US" dirty="0" smtClean="0"/>
              <a:t> cycle (</a:t>
            </a:r>
            <a:r>
              <a:rPr lang="en-US" b="1" dirty="0" smtClean="0"/>
              <a:t>smaller transverse emittance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88174" y="5034645"/>
            <a:ext cx="25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Smaller losses for BCMS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7063" y="5416017"/>
            <a:ext cx="25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Minimal losses</a:t>
            </a:r>
          </a:p>
          <a:p>
            <a:r>
              <a:rPr lang="en-US" b="1" dirty="0" smtClean="0"/>
              <a:t>for V</a:t>
            </a:r>
            <a:r>
              <a:rPr lang="en-US" b="1" baseline="-25000" dirty="0" smtClean="0"/>
              <a:t>200</a:t>
            </a:r>
            <a:r>
              <a:rPr lang="en-US" b="1" dirty="0" smtClean="0"/>
              <a:t>=4.5MV</a:t>
            </a:r>
            <a:endParaRPr lang="en-GB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24667" y="5239062"/>
            <a:ext cx="1159650" cy="2626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89272" y="5846164"/>
            <a:ext cx="1920400" cy="891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3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457199" y="607103"/>
                <a:ext cx="8386998" cy="959369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Relative loss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Flat-bottom: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before ramp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=11.83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for BCT,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=10.71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 smtClean="0"/>
                  <a:t> else)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Total: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after </a:t>
                </a:r>
                <a:r>
                  <a:rPr lang="en-US" dirty="0"/>
                  <a:t>ramp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=11.83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457199" y="607103"/>
                <a:ext cx="8386998" cy="959369"/>
              </a:xfrm>
              <a:blipFill>
                <a:blip r:embed="rId2"/>
                <a:stretch>
                  <a:fillRect l="-436" t="-10828" b="-11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</a:t>
            </a:r>
            <a:r>
              <a:rPr lang="en-US" sz="3200" dirty="0" smtClean="0"/>
              <a:t>17/08/30: </a:t>
            </a:r>
            <a:r>
              <a:rPr lang="en-US" sz="3200" dirty="0"/>
              <a:t>Relative </a:t>
            </a:r>
            <a:r>
              <a:rPr lang="en-US" sz="3200" dirty="0" smtClean="0"/>
              <a:t>losses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0" y="3384449"/>
            <a:ext cx="4307716" cy="3230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74" y="3376315"/>
            <a:ext cx="4298574" cy="3223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0609" y="370848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3397" y="368999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32151" y="643303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17/08/30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66203" y="2826384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losses for smaller transverse emittance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89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6" y="519261"/>
            <a:ext cx="3996773" cy="299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40" y="544520"/>
            <a:ext cx="4026504" cy="2969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3542103"/>
            <a:ext cx="4053152" cy="3014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3541997"/>
            <a:ext cx="4019376" cy="298941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17/08/30: V</a:t>
            </a:r>
            <a:r>
              <a:rPr lang="en-US" sz="3200" baseline="-25000" dirty="0" smtClean="0"/>
              <a:t>200</a:t>
            </a:r>
            <a:r>
              <a:rPr lang="en-US" sz="3200" dirty="0" smtClean="0"/>
              <a:t> increase after at 50ms vs 1ms</a:t>
            </a:r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407700" y="1203913"/>
            <a:ext cx="610851" cy="11720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72078" y="2320679"/>
            <a:ext cx="396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Lost particles recaptured earlier -&gt; </a:t>
            </a:r>
          </a:p>
          <a:p>
            <a:r>
              <a:rPr lang="en-US" dirty="0" smtClean="0"/>
              <a:t>BCT and batch intensity equal earlier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09780" y="834581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6553" y="806650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=7.0MV @1ms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457200" y="607103"/>
                <a:ext cx="8117174" cy="191874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=4.5MV minimizes overall losses</a:t>
                </a:r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Reducing 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 leads to particles lost at injection</a:t>
                </a:r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Increasing 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 leads to scraping from </a:t>
                </a:r>
                <a:r>
                  <a:rPr lang="en-US" sz="1600" dirty="0" smtClean="0"/>
                  <a:t>bucket </a:t>
                </a:r>
              </a:p>
              <a:p>
                <a:pPr marL="1378458" lvl="2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momentum </a:t>
                </a:r>
                <a:r>
                  <a:rPr lang="en-GB" sz="1600" dirty="0"/>
                  <a:t>aperture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𝑎𝑝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~1.25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𝑏h</m:t>
                    </m:r>
                    <m:r>
                      <a:rPr 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4.5</m:t>
                    </m:r>
                  </m:oMath>
                </a14:m>
                <a:r>
                  <a:rPr lang="en-GB" sz="1600" dirty="0" smtClean="0"/>
                  <a:t> for Q20</a:t>
                </a:r>
              </a:p>
              <a:p>
                <a:pPr marL="1191006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Reducing </a:t>
                </a:r>
                <a:r>
                  <a:rPr lang="en-US" sz="1600" dirty="0" smtClean="0"/>
                  <a:t>transverse emittance lowers losses</a:t>
                </a:r>
                <a:endParaRPr lang="en-GB" sz="16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457200" y="607103"/>
                <a:ext cx="8117174" cy="1918740"/>
              </a:xfrm>
              <a:blipFill>
                <a:blip r:embed="rId2"/>
                <a:stretch>
                  <a:fillRect l="-601" b="-6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GB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8573" y="5901130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8573" y="2803161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</a:t>
            </a:r>
            <a:endParaRPr lang="en-GB" sz="32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665752"/>
            <a:ext cx="8117174" cy="191874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BLonD</a:t>
            </a:r>
            <a:r>
              <a:rPr lang="en-US" sz="1600" dirty="0" smtClean="0"/>
              <a:t> </a:t>
            </a:r>
            <a:r>
              <a:rPr lang="en-US" sz="1600" dirty="0"/>
              <a:t>simulations with 72 bunches and Helga’s dynamic feed-back </a:t>
            </a:r>
            <a:r>
              <a:rPr lang="en-US" sz="1600" dirty="0" smtClean="0"/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More systematic studies of uncaptured beam</a:t>
            </a:r>
          </a:p>
        </p:txBody>
      </p:sp>
    </p:spTree>
    <p:extLst>
      <p:ext uri="{BB962C8B-B14F-4D97-AF65-F5344CB8AC3E}">
        <p14:creationId xmlns:p14="http://schemas.microsoft.com/office/powerpoint/2010/main" val="425463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DETAILS MD 17/08/23: different V</a:t>
            </a:r>
            <a:r>
              <a:rPr lang="en-US" sz="3200" baseline="-25000" dirty="0" smtClean="0"/>
              <a:t>200</a:t>
            </a:r>
            <a:endParaRPr lang="en-GB" sz="3200" baseline="-25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622662"/>
            <a:ext cx="8461948" cy="196371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Settings: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72 bunches</a:t>
            </a:r>
            <a:r>
              <a:rPr lang="en-US" dirty="0" smtClean="0"/>
              <a:t>, 25ns spacing, </a:t>
            </a:r>
            <a:r>
              <a:rPr lang="en-US" b="1" dirty="0" smtClean="0"/>
              <a:t>1.3e11 particles per bunch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LHC25 (Q20)</a:t>
            </a:r>
            <a:r>
              <a:rPr lang="en-US" dirty="0" smtClean="0"/>
              <a:t>, V</a:t>
            </a:r>
            <a:r>
              <a:rPr lang="en-US" baseline="-25000" dirty="0" smtClean="0"/>
              <a:t>800</a:t>
            </a:r>
            <a:r>
              <a:rPr lang="en-US" dirty="0" smtClean="0"/>
              <a:t> = 0.1 V</a:t>
            </a:r>
            <a:r>
              <a:rPr lang="en-US" baseline="-25000" dirty="0" smtClean="0"/>
              <a:t>200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Flat-bottom 0-11.1s, ramp to 450GeV 11.1-19.5s, flat-top 19.5-20s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Here: data from injection to first part of ramp (11.830s ~ 29 GeV)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10 acquisitions per data point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Inject at V</a:t>
            </a:r>
            <a:r>
              <a:rPr lang="en-US" baseline="-25000" dirty="0" smtClean="0"/>
              <a:t>200</a:t>
            </a:r>
            <a:r>
              <a:rPr lang="en-US" dirty="0" smtClean="0"/>
              <a:t>=4.5MV (nominal case), </a:t>
            </a:r>
            <a:r>
              <a:rPr lang="en-US" b="1" dirty="0" smtClean="0"/>
              <a:t>change V</a:t>
            </a:r>
            <a:r>
              <a:rPr lang="en-US" b="1" baseline="-25000" dirty="0" smtClean="0"/>
              <a:t>200</a:t>
            </a:r>
            <a:r>
              <a:rPr lang="en-US" b="1" dirty="0" smtClean="0"/>
              <a:t> at flat-bottom</a:t>
            </a:r>
            <a:r>
              <a:rPr lang="en-US" dirty="0" smtClean="0"/>
              <a:t> (ramp 50ms to 100ms after injection and at 10.75s)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57004" y="6340110"/>
            <a:ext cx="2743200" cy="419653"/>
          </a:xfrm>
        </p:spPr>
        <p:txBody>
          <a:bodyPr/>
          <a:lstStyle/>
          <a:p>
            <a:r>
              <a:rPr lang="en-US" dirty="0" smtClean="0"/>
              <a:t>MD 17/08/23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29" y="2586372"/>
            <a:ext cx="4999796" cy="3687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070729" y="5141627"/>
            <a:ext cx="694956" cy="803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106" y="5221963"/>
            <a:ext cx="204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Minimal losses for V</a:t>
            </a:r>
            <a:r>
              <a:rPr lang="en-US" b="1" baseline="-25000" dirty="0" smtClean="0"/>
              <a:t>200</a:t>
            </a:r>
            <a:r>
              <a:rPr lang="en-US" b="1" dirty="0" smtClean="0"/>
              <a:t>=4.5MV</a:t>
            </a:r>
            <a:endParaRPr lang="en-GB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30977" y="2900597"/>
            <a:ext cx="939548" cy="528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70525" y="2782669"/>
            <a:ext cx="2048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V</a:t>
            </a:r>
            <a:r>
              <a:rPr lang="en-US" baseline="-25000" dirty="0" smtClean="0"/>
              <a:t>200</a:t>
            </a:r>
            <a:r>
              <a:rPr lang="en-US" dirty="0" smtClean="0"/>
              <a:t>=3.0MV</a:t>
            </a:r>
          </a:p>
          <a:p>
            <a:r>
              <a:rPr lang="en-US" dirty="0" smtClean="0"/>
              <a:t>More losses at beginning, but</a:t>
            </a:r>
          </a:p>
          <a:p>
            <a:r>
              <a:rPr lang="en-US" dirty="0" smtClean="0"/>
              <a:t>Less during FB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448269" y="4280394"/>
            <a:ext cx="717029" cy="5014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22925" y="4550082"/>
            <a:ext cx="2048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V</a:t>
            </a:r>
            <a:r>
              <a:rPr lang="en-US" baseline="-25000" dirty="0" smtClean="0"/>
              <a:t>200</a:t>
            </a:r>
            <a:r>
              <a:rPr lang="en-US" dirty="0" smtClean="0"/>
              <a:t>=7.0MV</a:t>
            </a:r>
          </a:p>
          <a:p>
            <a:r>
              <a:rPr lang="en-US" dirty="0" smtClean="0"/>
              <a:t>less losses at beginning, but</a:t>
            </a:r>
          </a:p>
          <a:p>
            <a:r>
              <a:rPr lang="en-US" dirty="0" smtClean="0"/>
              <a:t>more during FB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09" y="493247"/>
            <a:ext cx="2241919" cy="16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0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457199" y="537684"/>
                <a:ext cx="8386998" cy="791877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Relative loss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Flat-bottom: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before ramp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=11.83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for BCT,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=10.71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 smtClean="0"/>
                  <a:t> else)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Total: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after </a:t>
                </a:r>
                <a:r>
                  <a:rPr lang="en-US" dirty="0"/>
                  <a:t>ramp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=11.83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457199" y="537684"/>
                <a:ext cx="8386998" cy="791877"/>
              </a:xfrm>
              <a:blipFill>
                <a:blip r:embed="rId2"/>
                <a:stretch>
                  <a:fillRect l="-436" t="-33077"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89744" y="187544"/>
            <a:ext cx="8754256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Relative losses MD </a:t>
            </a:r>
            <a:r>
              <a:rPr lang="en-US" sz="3200" dirty="0"/>
              <a:t>17/08/23: different V</a:t>
            </a:r>
            <a:r>
              <a:rPr lang="en-US" sz="3200" baseline="-25000" dirty="0"/>
              <a:t>200</a:t>
            </a:r>
            <a:endParaRPr lang="en-GB" sz="3200" baseline="-25000" dirty="0"/>
          </a:p>
          <a:p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81" y="1636846"/>
            <a:ext cx="5852172" cy="4123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618938" y="4931765"/>
            <a:ext cx="674557" cy="10942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6728" y="6026046"/>
            <a:ext cx="743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Uncaptured beam lost at smaller </a:t>
            </a:r>
            <a:r>
              <a:rPr lang="en-US" dirty="0" err="1" smtClean="0"/>
              <a:t>dp</a:t>
            </a:r>
            <a:r>
              <a:rPr lang="en-US" dirty="0" smtClean="0"/>
              <a:t>/p -&gt; further away from momentum aperture -&gt; can ‘survive’ longer at flat-bottom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10859" y="4017364"/>
            <a:ext cx="1154243" cy="599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30323" y="3698822"/>
            <a:ext cx="25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Uncaptured beam lost </a:t>
            </a:r>
          </a:p>
          <a:p>
            <a:r>
              <a:rPr lang="en-US" dirty="0" smtClean="0"/>
              <a:t>at beginning of ramp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91081" y="2866364"/>
            <a:ext cx="884420" cy="3810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2032015"/>
            <a:ext cx="2508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more losses </a:t>
            </a:r>
          </a:p>
          <a:p>
            <a:r>
              <a:rPr lang="en-US" dirty="0" smtClean="0"/>
              <a:t>from bunch with smaller bucket area?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887981" y="1885014"/>
            <a:ext cx="412229" cy="6535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35646" y="799924"/>
            <a:ext cx="2508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Bucket touches momentum acceptance -&gt; scraping from bunch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77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" y="506666"/>
            <a:ext cx="4030361" cy="3022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22" y="506666"/>
            <a:ext cx="4060341" cy="304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3529437"/>
            <a:ext cx="4053155" cy="3039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63" y="3529437"/>
            <a:ext cx="4060341" cy="3045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6" y="52467"/>
            <a:ext cx="9016584" cy="55463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MD 17/08/23: Intensities </a:t>
            </a:r>
            <a:r>
              <a:rPr lang="en-US" sz="3200" dirty="0" smtClean="0"/>
              <a:t>for different V</a:t>
            </a:r>
            <a:r>
              <a:rPr lang="en-US" sz="3200" baseline="-25000" dirty="0" smtClean="0"/>
              <a:t>200</a:t>
            </a:r>
            <a:r>
              <a:rPr lang="en-US" sz="3200" dirty="0" smtClean="0"/>
              <a:t> at flat-bottom</a:t>
            </a:r>
            <a:endParaRPr lang="en-GB" sz="320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idx="10"/>
          </p:nvPr>
        </p:nvSpPr>
        <p:spPr>
          <a:xfrm>
            <a:off x="532151" y="6433038"/>
            <a:ext cx="1154242" cy="283308"/>
          </a:xfrm>
        </p:spPr>
        <p:txBody>
          <a:bodyPr/>
          <a:lstStyle/>
          <a:p>
            <a:r>
              <a:rPr lang="en-US" dirty="0" smtClean="0"/>
              <a:t>MD 17/08/23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50908" y="844370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=3.0MV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9104" y="844370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=4.5MV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0908" y="3852396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=5.0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6985" y="3852396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88706" y="1460425"/>
            <a:ext cx="407353" cy="9891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5964" y="2475291"/>
            <a:ext cx="398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Uncaptured beam far </a:t>
            </a:r>
          </a:p>
          <a:p>
            <a:r>
              <a:rPr lang="en-US" dirty="0" smtClean="0"/>
              <a:t>away from momentum aperture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13752" y="5308137"/>
            <a:ext cx="398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BCT = batch </a:t>
            </a:r>
          </a:p>
          <a:p>
            <a:r>
              <a:rPr lang="en-US" dirty="0" smtClean="0"/>
              <a:t>-&gt; no uncaptured beam;</a:t>
            </a:r>
          </a:p>
          <a:p>
            <a:r>
              <a:rPr lang="en-US" dirty="0" smtClean="0"/>
              <a:t>Losses from buckets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824485" y="5049370"/>
            <a:ext cx="329326" cy="5175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89744" y="6309420"/>
            <a:ext cx="8226854" cy="419653"/>
          </a:xfrm>
        </p:spPr>
        <p:txBody>
          <a:bodyPr/>
          <a:lstStyle/>
          <a:p>
            <a:r>
              <a:rPr lang="en-US" dirty="0" smtClean="0"/>
              <a:t>‘typical’ pattern for 3MV, but constant pattern for 7MV voltage =&gt; losses due to scraping at 7MV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17/08/23: Relative </a:t>
            </a:r>
            <a:r>
              <a:rPr lang="en-US" sz="3200" dirty="0" smtClean="0"/>
              <a:t>losses per bunch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3" y="607103"/>
            <a:ext cx="3882453" cy="286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10" y="604384"/>
            <a:ext cx="3829988" cy="2824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9" y="3470412"/>
            <a:ext cx="3874957" cy="2857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41" y="3470412"/>
            <a:ext cx="3874957" cy="2857781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3144186" y="96192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3.0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514820" y="955532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4.5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3144186" y="3825239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5.0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418943" y="3832736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7.0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8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5" y="1598877"/>
            <a:ext cx="3483527" cy="25908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11463" y="319204"/>
            <a:ext cx="6828787" cy="11555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Fit Gaussian bunches to profiles at flat-bottom (2s after injection)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Obtain bunch intensity and bunch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Average bunch intensity normalized by maximum intensity at 2s of all data 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Average bunch length change normalized bunch length at 2s of data set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9902" y="1"/>
            <a:ext cx="8466696" cy="607102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17/08/23: Bunch </a:t>
            </a:r>
            <a:r>
              <a:rPr lang="en-US" sz="3200" dirty="0" smtClean="0"/>
              <a:t>length vs intensity (Gaussian fit)</a:t>
            </a:r>
            <a:endParaRPr lang="en-GB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36" y="1598877"/>
            <a:ext cx="3560164" cy="2647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2" y="4189751"/>
            <a:ext cx="3545672" cy="2637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36" y="4189751"/>
            <a:ext cx="3587398" cy="2668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4719" y="3632198"/>
            <a:ext cx="2508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Intensity changes, but bunch length does not</a:t>
            </a:r>
          </a:p>
          <a:p>
            <a:r>
              <a:rPr lang="en-US" sz="1400" b="1" dirty="0" smtClean="0"/>
              <a:t>-&gt; bucket full</a:t>
            </a:r>
            <a:endParaRPr lang="en-GB" sz="1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625720" y="2640424"/>
            <a:ext cx="1614530" cy="10521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02360" y="4313864"/>
            <a:ext cx="1288002" cy="4300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1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89" y="3125449"/>
            <a:ext cx="4646965" cy="348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" y="3125449"/>
            <a:ext cx="4642965" cy="34822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607103"/>
            <a:ext cx="6813030" cy="161144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Losses at injection, possible sources:</a:t>
            </a:r>
            <a:endParaRPr lang="en-GB" dirty="0" smtClean="0"/>
          </a:p>
          <a:p>
            <a:pPr marL="1248156" lvl="1" indent="-342900">
              <a:buAutoNum type="arabicPeriod"/>
            </a:pPr>
            <a:r>
              <a:rPr lang="en-US" dirty="0" smtClean="0"/>
              <a:t>Transverse emittance?</a:t>
            </a:r>
          </a:p>
          <a:p>
            <a:pPr marL="1248156" lvl="1" indent="-342900">
              <a:buAutoNum type="arabicPeriod"/>
            </a:pPr>
            <a:r>
              <a:rPr lang="en-US" dirty="0" smtClean="0"/>
              <a:t>Longitudinal effects (bunch shape from PS, uncaptured PS beam,…)</a:t>
            </a:r>
          </a:p>
          <a:p>
            <a:pPr marL="1248156" lvl="1" indent="-342900">
              <a:buAutoNum type="arabicPeriod"/>
            </a:pPr>
            <a:r>
              <a:rPr lang="en-US" dirty="0" smtClean="0"/>
              <a:t>SPS </a:t>
            </a:r>
            <a:r>
              <a:rPr lang="en-US" dirty="0" err="1" smtClean="0"/>
              <a:t>llrf</a:t>
            </a:r>
            <a:r>
              <a:rPr lang="en-US" dirty="0" smtClean="0"/>
              <a:t> system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Losses at flat-bottom, possible sources:</a:t>
            </a:r>
          </a:p>
          <a:p>
            <a:pPr marL="1248156" lvl="1" indent="-342900">
              <a:buAutoNum type="arabicPeriod"/>
            </a:pPr>
            <a:r>
              <a:rPr lang="en-US" dirty="0" smtClean="0"/>
              <a:t>Momentum aperture and transverse emittance</a:t>
            </a:r>
          </a:p>
          <a:p>
            <a:pPr marL="1248156" lvl="1" indent="-342900">
              <a:buAutoNum type="arabicPeriod"/>
            </a:pPr>
            <a:r>
              <a:rPr lang="en-US" dirty="0" smtClean="0"/>
              <a:t>Full bucket (intensity effects, noise from </a:t>
            </a:r>
            <a:r>
              <a:rPr lang="en-US" dirty="0" err="1" smtClean="0"/>
              <a:t>llrf</a:t>
            </a:r>
            <a:r>
              <a:rPr lang="en-US" dirty="0" smtClean="0"/>
              <a:t>, magnetic field change,…)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Sources of losses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44882" y="3496881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=4.5MV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5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DETAILS MD 17/08/30: Different transverse emittances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741233" y="607103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12" y="2750695"/>
            <a:ext cx="5290784" cy="393502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479615"/>
            <a:ext cx="8461948" cy="227108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Settings: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48 bunches</a:t>
            </a:r>
            <a:r>
              <a:rPr lang="en-US" dirty="0" smtClean="0"/>
              <a:t>, 25ns spacing, </a:t>
            </a:r>
            <a:r>
              <a:rPr lang="en-US" b="1" dirty="0" smtClean="0"/>
              <a:t>1.52e11 particles per bunch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</a:t>
            </a:r>
            <a:r>
              <a:rPr lang="en-US" baseline="-25000" dirty="0" smtClean="0"/>
              <a:t>800</a:t>
            </a:r>
            <a:r>
              <a:rPr lang="en-US" dirty="0" smtClean="0"/>
              <a:t> = 0.1 V</a:t>
            </a:r>
            <a:r>
              <a:rPr lang="en-US" baseline="-25000" dirty="0" smtClean="0"/>
              <a:t>200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Flat-bottom 0-11.1s, ramp to 450GeV 11.1-19.5s, flat-top 19.5-20s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Here: data from injection to first part of ramp (11.830s ~ 29 GeV)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10 acquisitions per data point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Inject at V</a:t>
            </a:r>
            <a:r>
              <a:rPr lang="en-US" baseline="-25000" dirty="0" smtClean="0"/>
              <a:t>200</a:t>
            </a:r>
            <a:r>
              <a:rPr lang="en-US" dirty="0" smtClean="0"/>
              <a:t>=4.5MV (nominal case), </a:t>
            </a:r>
            <a:r>
              <a:rPr lang="en-US" b="1" dirty="0" smtClean="0"/>
              <a:t>change V</a:t>
            </a:r>
            <a:r>
              <a:rPr lang="en-US" b="1" baseline="-25000" dirty="0" smtClean="0"/>
              <a:t>200</a:t>
            </a:r>
            <a:r>
              <a:rPr lang="en-US" b="1" dirty="0" smtClean="0"/>
              <a:t> at flat-bottom</a:t>
            </a:r>
            <a:r>
              <a:rPr lang="en-US" dirty="0" smtClean="0"/>
              <a:t> (ramp 50ms to 100ms after injection and at 10.75s to 10.85s)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Compare </a:t>
            </a:r>
            <a:r>
              <a:rPr lang="en-US" b="1" dirty="0" smtClean="0"/>
              <a:t>LHC25ns and BCMS</a:t>
            </a:r>
            <a:r>
              <a:rPr lang="en-US" dirty="0" smtClean="0"/>
              <a:t> cycle (</a:t>
            </a:r>
            <a:r>
              <a:rPr lang="en-US" b="1" dirty="0" smtClean="0"/>
              <a:t>smaller transverse emittance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88174" y="5034645"/>
            <a:ext cx="25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Smaller losses for BCMS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7063" y="5416017"/>
            <a:ext cx="25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Minimal losses</a:t>
            </a:r>
          </a:p>
          <a:p>
            <a:r>
              <a:rPr lang="en-US" b="1" dirty="0" smtClean="0"/>
              <a:t>for V</a:t>
            </a:r>
            <a:r>
              <a:rPr lang="en-US" b="1" baseline="-25000" dirty="0" smtClean="0"/>
              <a:t>200</a:t>
            </a:r>
            <a:r>
              <a:rPr lang="en-US" b="1" dirty="0" smtClean="0"/>
              <a:t>=4.5MV</a:t>
            </a:r>
            <a:endParaRPr lang="en-GB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24667" y="5239062"/>
            <a:ext cx="1159650" cy="2626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89272" y="5846164"/>
            <a:ext cx="1920400" cy="891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13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457199" y="607103"/>
                <a:ext cx="8386998" cy="959369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Relative loss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Flat-bottom: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before ramp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=11.83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for BCT,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=10.71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 smtClean="0"/>
                  <a:t> else)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Total: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after </a:t>
                </a:r>
                <a:r>
                  <a:rPr lang="en-US" dirty="0"/>
                  <a:t>ramp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=11.83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457199" y="607103"/>
                <a:ext cx="8386998" cy="959369"/>
              </a:xfrm>
              <a:blipFill>
                <a:blip r:embed="rId2"/>
                <a:stretch>
                  <a:fillRect l="-436" t="-10828" b="-11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</a:t>
            </a:r>
            <a:r>
              <a:rPr lang="en-US" sz="3200" dirty="0" smtClean="0"/>
              <a:t>17/08/30: </a:t>
            </a:r>
            <a:r>
              <a:rPr lang="en-US" sz="3200" dirty="0"/>
              <a:t>Relative </a:t>
            </a:r>
            <a:r>
              <a:rPr lang="en-US" sz="3200" dirty="0" smtClean="0"/>
              <a:t>losses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0" y="3384449"/>
            <a:ext cx="4307716" cy="3230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74" y="3376315"/>
            <a:ext cx="4298574" cy="3223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0609" y="370848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3397" y="368999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32151" y="643303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17/08/30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66203" y="2826384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losses for smaller transverse emittance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376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" y="888911"/>
            <a:ext cx="4030360" cy="3022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22" y="888911"/>
            <a:ext cx="4060340" cy="304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3911682"/>
            <a:ext cx="4053154" cy="3039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7" y="182593"/>
            <a:ext cx="9143999" cy="55463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MD 17/08/30:Intensities for different V</a:t>
            </a:r>
            <a:r>
              <a:rPr lang="en-US" sz="3200" baseline="-25000" dirty="0" smtClean="0"/>
              <a:t>200</a:t>
            </a:r>
            <a:r>
              <a:rPr lang="en-US" sz="3200" dirty="0" smtClean="0"/>
              <a:t> at flat-bottom, LHC25ns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50908" y="1258881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=3.0MV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9864" y="1258881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=4.5MV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908" y="4270547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16768" y="1932980"/>
            <a:ext cx="329326" cy="5175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964" y="2486213"/>
            <a:ext cx="398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Uncaptured beam far </a:t>
            </a:r>
          </a:p>
          <a:p>
            <a:r>
              <a:rPr lang="en-US" dirty="0" smtClean="0"/>
              <a:t>away from momentum aperture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28364" y="5614954"/>
            <a:ext cx="398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BCT = batch </a:t>
            </a:r>
          </a:p>
          <a:p>
            <a:r>
              <a:rPr lang="en-US" dirty="0" smtClean="0"/>
              <a:t>-&gt; no uncaptured beam;</a:t>
            </a:r>
          </a:p>
          <a:p>
            <a:r>
              <a:rPr lang="en-US" dirty="0" smtClean="0"/>
              <a:t>Losses from buckets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59608" y="5172848"/>
            <a:ext cx="329326" cy="5175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18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" y="506666"/>
            <a:ext cx="4030360" cy="3022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40" y="519354"/>
            <a:ext cx="4026504" cy="301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3542103"/>
            <a:ext cx="4053154" cy="3014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9503" y="2518059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=3.0MV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9502" y="5522230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=6.0MV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3529436"/>
            <a:ext cx="4019377" cy="30145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1615" y="2520269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=4.5MV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1614" y="5525369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7377" y="182593"/>
            <a:ext cx="9143999" cy="554636"/>
          </a:xfrm>
          <a:prstGeom prst="rect">
            <a:avLst/>
          </a:prstGeom>
        </p:spPr>
        <p:txBody>
          <a:bodyPr vert="horz" lIns="45720" rIns="45720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17/08/30:Intensities for different V</a:t>
            </a:r>
            <a:r>
              <a:rPr lang="en-US" sz="3200" baseline="-25000" dirty="0" smtClean="0"/>
              <a:t>200</a:t>
            </a:r>
            <a:r>
              <a:rPr lang="en-US" sz="3200" dirty="0" smtClean="0"/>
              <a:t> at flat-bottom, BCMS</a:t>
            </a:r>
            <a:endParaRPr lang="en-GB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56760" y="1214203"/>
            <a:ext cx="447188" cy="6218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5956" y="1871728"/>
            <a:ext cx="398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Uncaptured beam far </a:t>
            </a:r>
          </a:p>
          <a:p>
            <a:r>
              <a:rPr lang="en-US" dirty="0" smtClean="0"/>
              <a:t>away from momentum aperture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415354" y="4711183"/>
            <a:ext cx="398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BCT = batch </a:t>
            </a:r>
          </a:p>
          <a:p>
            <a:r>
              <a:rPr lang="en-US" dirty="0" smtClean="0"/>
              <a:t>-&gt; no uncaptured beam;</a:t>
            </a:r>
          </a:p>
          <a:p>
            <a:r>
              <a:rPr lang="en-US" dirty="0" smtClean="0"/>
              <a:t>Losses from buckets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513226" y="4509123"/>
            <a:ext cx="329784" cy="3270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4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6" y="519261"/>
            <a:ext cx="3996773" cy="299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40" y="544520"/>
            <a:ext cx="4026504" cy="2969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3542103"/>
            <a:ext cx="4053152" cy="3014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3541997"/>
            <a:ext cx="4019376" cy="298941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17/08/30: V</a:t>
            </a:r>
            <a:r>
              <a:rPr lang="en-US" sz="3200" baseline="-25000" dirty="0" smtClean="0"/>
              <a:t>200</a:t>
            </a:r>
            <a:r>
              <a:rPr lang="en-US" sz="3200" dirty="0" smtClean="0"/>
              <a:t> increase after at 50ms vs 1ms</a:t>
            </a:r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407700" y="1203913"/>
            <a:ext cx="610851" cy="11720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72078" y="2320679"/>
            <a:ext cx="396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Lost particles recaptured earlier -&gt; </a:t>
            </a:r>
          </a:p>
          <a:p>
            <a:r>
              <a:rPr lang="en-US" dirty="0" smtClean="0"/>
              <a:t>BCT and batch intensity equal earlier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09780" y="834581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6553" y="806650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=7.0MV @1ms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0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426" y="1"/>
            <a:ext cx="8504172" cy="607102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17/08/30: Relative losses per bunch, LHC25ns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7" y="619033"/>
            <a:ext cx="3817745" cy="283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27" y="616153"/>
            <a:ext cx="3766154" cy="280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0" y="3482319"/>
            <a:ext cx="3810374" cy="283396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12033" y="6261740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64670" y="1024943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=3.0MV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1536" y="1026820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=4.5MV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670" y="3888252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32151" y="643303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8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17/08/30: Relative losses per bunch, BCMS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7" y="607103"/>
            <a:ext cx="3817745" cy="286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27" y="604384"/>
            <a:ext cx="3766154" cy="2824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0" y="3470412"/>
            <a:ext cx="3810374" cy="2857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32" y="3470412"/>
            <a:ext cx="3810374" cy="285778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12033" y="6261740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84395" y="1029539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=3.0MV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1536" y="1026820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=4.5MV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4394" y="389284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=6.0MV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9149" y="3775237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7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235908" y="5632153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17/08/30: Bunch length vs intensity (Gaussian fit),</a:t>
            </a:r>
          </a:p>
          <a:p>
            <a:r>
              <a:rPr lang="en-US" sz="3200" dirty="0" smtClean="0"/>
              <a:t>LHC25ns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0" y="670766"/>
            <a:ext cx="3709232" cy="2758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66" y="670727"/>
            <a:ext cx="3706874" cy="2756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2" y="3709235"/>
            <a:ext cx="3709232" cy="275874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558197" y="3012276"/>
            <a:ext cx="329326" cy="5175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6331" y="3512670"/>
            <a:ext cx="398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Compared to 1.3ppb, now change in bunch length</a:t>
            </a:r>
            <a:endParaRPr lang="en-GB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532151" y="643303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130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" y="519261"/>
            <a:ext cx="4030359" cy="299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40" y="531937"/>
            <a:ext cx="4026503" cy="2994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3542103"/>
            <a:ext cx="4053153" cy="3014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3541997"/>
            <a:ext cx="4019376" cy="298941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17/08/30: Bunch </a:t>
            </a:r>
            <a:r>
              <a:rPr lang="en-US" sz="3200" dirty="0" smtClean="0"/>
              <a:t>length vs intensity, (Gaussian fit)</a:t>
            </a:r>
          </a:p>
          <a:p>
            <a:r>
              <a:rPr lang="en-US" sz="3200" dirty="0" smtClean="0"/>
              <a:t>BCMS</a:t>
            </a:r>
            <a:endParaRPr lang="en-GB" sz="3200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532151" y="643303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364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DETAILS MD 17/08/16: different momentum apertures</a:t>
            </a:r>
            <a:endParaRPr lang="en-GB" sz="3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622661"/>
            <a:ext cx="8461948" cy="227793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Settings: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72 bunches</a:t>
            </a:r>
            <a:r>
              <a:rPr lang="en-US" dirty="0" smtClean="0"/>
              <a:t>, 25ns spacing, </a:t>
            </a:r>
            <a:r>
              <a:rPr lang="en-US" b="1" dirty="0" smtClean="0"/>
              <a:t>vary intensity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LHC25ns (Q20) </a:t>
            </a:r>
            <a:r>
              <a:rPr lang="en-US" dirty="0" smtClean="0"/>
              <a:t>and </a:t>
            </a:r>
            <a:r>
              <a:rPr lang="en-US" b="1" dirty="0" smtClean="0"/>
              <a:t>LHC4inj (Q22)</a:t>
            </a:r>
            <a:r>
              <a:rPr lang="en-US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Flat-bottom 0-11.1s, ramp to 450GeV 11.1-19.5s, flat-top 19.5-20s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Here: data from injection to first part of ramp (11.830s ~ 29 GeV)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10 acquisitions per data point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V</a:t>
            </a:r>
            <a:r>
              <a:rPr lang="en-US" b="1" baseline="-25000" dirty="0" smtClean="0"/>
              <a:t>200</a:t>
            </a:r>
            <a:r>
              <a:rPr lang="en-US" b="1" dirty="0" smtClean="0"/>
              <a:t>=4.5MV (Q20)</a:t>
            </a:r>
            <a:r>
              <a:rPr lang="en-US" dirty="0" smtClean="0"/>
              <a:t>, </a:t>
            </a:r>
            <a:r>
              <a:rPr lang="en-US" b="1" dirty="0" smtClean="0"/>
              <a:t>V</a:t>
            </a:r>
            <a:r>
              <a:rPr lang="en-US" b="1" baseline="-25000" dirty="0" smtClean="0"/>
              <a:t>200</a:t>
            </a:r>
            <a:r>
              <a:rPr lang="en-US" b="1" dirty="0" smtClean="0"/>
              <a:t>=3.3MV (Q22</a:t>
            </a:r>
            <a:r>
              <a:rPr lang="en-US" dirty="0" smtClean="0"/>
              <a:t>), (4MV after 17:52),</a:t>
            </a:r>
            <a:r>
              <a:rPr lang="en-US" b="1" dirty="0" smtClean="0"/>
              <a:t> </a:t>
            </a:r>
            <a:r>
              <a:rPr lang="en-US" dirty="0"/>
              <a:t>V</a:t>
            </a:r>
            <a:r>
              <a:rPr lang="en-US" baseline="-25000" dirty="0"/>
              <a:t>800</a:t>
            </a:r>
            <a:r>
              <a:rPr lang="en-US" dirty="0"/>
              <a:t> = 0.1 </a:t>
            </a:r>
            <a:r>
              <a:rPr lang="en-US" dirty="0" smtClean="0"/>
              <a:t>V</a:t>
            </a:r>
            <a:r>
              <a:rPr lang="en-US" baseline="-25000" dirty="0" smtClean="0"/>
              <a:t>200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Momentum aperture </a:t>
            </a:r>
            <a:r>
              <a:rPr lang="el-GR" b="1" dirty="0" smtClean="0"/>
              <a:t>δ</a:t>
            </a:r>
            <a:r>
              <a:rPr lang="en-US" b="1" dirty="0" smtClean="0"/>
              <a:t>=6.1e-3 </a:t>
            </a:r>
            <a:r>
              <a:rPr lang="en-US" b="1" dirty="0"/>
              <a:t>(Q20)</a:t>
            </a:r>
            <a:r>
              <a:rPr lang="en-US" dirty="0" smtClean="0"/>
              <a:t> and </a:t>
            </a:r>
            <a:r>
              <a:rPr lang="el-GR" b="1" dirty="0"/>
              <a:t>δ</a:t>
            </a:r>
            <a:r>
              <a:rPr lang="en-US" b="1" dirty="0" smtClean="0"/>
              <a:t>=7.7e-3 (Q22) (</a:t>
            </a:r>
            <a:r>
              <a:rPr lang="en-US" dirty="0" smtClean="0"/>
              <a:t>Curtesy M. </a:t>
            </a:r>
            <a:r>
              <a:rPr lang="en-US" dirty="0" err="1" smtClean="0"/>
              <a:t>Patecki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09" y="493247"/>
            <a:ext cx="2241919" cy="1667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7" y="3267854"/>
            <a:ext cx="4513655" cy="33570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01" y="3267854"/>
            <a:ext cx="4521278" cy="33627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3316" y="356543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Q20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7872" y="35654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LHC4inj, Q22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0218" y="6408224"/>
            <a:ext cx="317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Slightly less losses for Q22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06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17/08/16: different momentum apertures</a:t>
            </a:r>
            <a:endParaRPr lang="en-GB" sz="3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622661"/>
            <a:ext cx="8461948" cy="227793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Settings: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72 bunches</a:t>
            </a:r>
            <a:r>
              <a:rPr lang="en-US" dirty="0" smtClean="0"/>
              <a:t>, 25ns spacing, </a:t>
            </a:r>
            <a:r>
              <a:rPr lang="en-US" b="1" dirty="0" smtClean="0"/>
              <a:t>vary intensity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LHC25ns (Q20) </a:t>
            </a:r>
            <a:r>
              <a:rPr lang="en-US" dirty="0" smtClean="0"/>
              <a:t>and </a:t>
            </a:r>
            <a:r>
              <a:rPr lang="en-US" b="1" dirty="0" smtClean="0"/>
              <a:t>LHC4inj (Q22)</a:t>
            </a:r>
            <a:r>
              <a:rPr lang="en-US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Flat-bottom 0-11.1s, ramp to 450GeV 11.1-19.5s, flat-top 19.5-20s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Here: data from injection to first part of ramp (11.830s ~ 29 GeV)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10 acquisitions per data point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V</a:t>
            </a:r>
            <a:r>
              <a:rPr lang="en-US" b="1" baseline="-25000" dirty="0" smtClean="0"/>
              <a:t>200</a:t>
            </a:r>
            <a:r>
              <a:rPr lang="en-US" b="1" dirty="0" smtClean="0"/>
              <a:t>=4.5MV (Q20)</a:t>
            </a:r>
            <a:r>
              <a:rPr lang="en-US" dirty="0" smtClean="0"/>
              <a:t>, </a:t>
            </a:r>
            <a:r>
              <a:rPr lang="en-US" b="1" dirty="0" smtClean="0"/>
              <a:t>V</a:t>
            </a:r>
            <a:r>
              <a:rPr lang="en-US" b="1" baseline="-25000" dirty="0" smtClean="0"/>
              <a:t>200</a:t>
            </a:r>
            <a:r>
              <a:rPr lang="en-US" b="1" dirty="0" smtClean="0"/>
              <a:t>=3.3MV (Q22</a:t>
            </a:r>
            <a:r>
              <a:rPr lang="en-US" dirty="0" smtClean="0"/>
              <a:t>), (4MV after 17:52),</a:t>
            </a:r>
            <a:r>
              <a:rPr lang="en-US" b="1" dirty="0" smtClean="0"/>
              <a:t> </a:t>
            </a:r>
            <a:r>
              <a:rPr lang="en-US" dirty="0"/>
              <a:t>V</a:t>
            </a:r>
            <a:r>
              <a:rPr lang="en-US" baseline="-25000" dirty="0"/>
              <a:t>800</a:t>
            </a:r>
            <a:r>
              <a:rPr lang="en-US" dirty="0"/>
              <a:t> = 0.1 </a:t>
            </a:r>
            <a:r>
              <a:rPr lang="en-US" dirty="0" smtClean="0"/>
              <a:t>V</a:t>
            </a:r>
            <a:r>
              <a:rPr lang="en-US" baseline="-25000" dirty="0" smtClean="0"/>
              <a:t>200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Momentum aperture </a:t>
            </a:r>
            <a:r>
              <a:rPr lang="el-GR" b="1" dirty="0" smtClean="0"/>
              <a:t>δ</a:t>
            </a:r>
            <a:r>
              <a:rPr lang="en-US" b="1" dirty="0" smtClean="0"/>
              <a:t>=6.1e-3 </a:t>
            </a:r>
            <a:r>
              <a:rPr lang="en-US" b="1" dirty="0"/>
              <a:t>(Q20)</a:t>
            </a:r>
            <a:r>
              <a:rPr lang="en-US" dirty="0" smtClean="0"/>
              <a:t> and </a:t>
            </a:r>
            <a:r>
              <a:rPr lang="el-GR" b="1" dirty="0"/>
              <a:t>δ</a:t>
            </a:r>
            <a:r>
              <a:rPr lang="en-US" b="1" dirty="0" smtClean="0"/>
              <a:t>=7.7e-3 (Q22) (</a:t>
            </a:r>
            <a:r>
              <a:rPr lang="en-US" dirty="0" smtClean="0"/>
              <a:t>Curtesy M. </a:t>
            </a:r>
            <a:r>
              <a:rPr lang="en-US" dirty="0" err="1" smtClean="0"/>
              <a:t>Patecki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09" y="493247"/>
            <a:ext cx="2241919" cy="1667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7" y="3267854"/>
            <a:ext cx="4513655" cy="33570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01" y="3267854"/>
            <a:ext cx="4521278" cy="33627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3316" y="356543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Q20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7872" y="35654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LHC4inj, Q22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0218" y="6408224"/>
            <a:ext cx="317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Slightly less losses for Q22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088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" y="506666"/>
            <a:ext cx="4030360" cy="3022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40" y="519354"/>
            <a:ext cx="4026504" cy="301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7" y="3542103"/>
            <a:ext cx="4019377" cy="3014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3529436"/>
            <a:ext cx="4019377" cy="301453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87377" y="182593"/>
            <a:ext cx="9143999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17/08/16:Intensities Q20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5703" y="876636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1.2e11ppb, Q20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359" y="844370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1.44e11ppb, Q20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702" y="3974603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1.6e11ppb, Q20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8600" y="3875993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1.75e11ppb, Q20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25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" y="506666"/>
            <a:ext cx="4030360" cy="3022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40" y="519354"/>
            <a:ext cx="4026504" cy="301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7" y="3542103"/>
            <a:ext cx="4019377" cy="3014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3567118"/>
            <a:ext cx="4019377" cy="293916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87377" y="182593"/>
            <a:ext cx="9143999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17/08/16:Intensities Q22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5703" y="876636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1.18e11ppb, Q22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359" y="844370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1.42e11ppb, Q22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702" y="3974603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1.59e11ppb, Q22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8600" y="3875993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1.72e11ppb, Q22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84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</a:t>
            </a:r>
            <a:r>
              <a:rPr lang="en-US" sz="3200" dirty="0" smtClean="0"/>
              <a:t>17/08/16: linear loss rate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1" y="3844569"/>
            <a:ext cx="4087861" cy="3065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90" y="3865329"/>
            <a:ext cx="4071629" cy="3028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1979" y="416296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rel. lin. loss, Q20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2211" y="416296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rel. lin. loss,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Q22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/>
              <p:cNvSpPr txBox="1">
                <a:spLocks/>
              </p:cNvSpPr>
              <p:nvPr/>
            </p:nvSpPr>
            <p:spPr>
              <a:xfrm>
                <a:off x="389743" y="607104"/>
                <a:ext cx="8581869" cy="372420"/>
              </a:xfrm>
              <a:prstGeom prst="rect">
                <a:avLst/>
              </a:prstGeom>
            </p:spPr>
            <p:txBody>
              <a:bodyPr vert="horz" lIns="45720" tIns="0" rIns="45720" bIns="0" anchor="b">
                <a:normAutofit fontScale="92500" lnSpcReduction="20000"/>
              </a:bodyPr>
              <a:lstStyle>
                <a:lvl1pPr marL="0" indent="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None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None/>
                  <a:defRPr kumimoji="0"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Fit intensity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: linear loss rate,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 smtClean="0"/>
                  <a:t>: decay time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Relative linear loss rate: linear loss rate divided by initial intensity per bunch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3" y="607104"/>
                <a:ext cx="8581869" cy="372420"/>
              </a:xfrm>
              <a:prstGeom prst="rect">
                <a:avLst/>
              </a:prstGeom>
              <a:blipFill>
                <a:blip r:embed="rId4"/>
                <a:stretch>
                  <a:fillRect l="-426" t="-95082" b="-819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7" y="1000284"/>
            <a:ext cx="3850496" cy="2863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21" y="1000284"/>
            <a:ext cx="3824248" cy="2844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7828" y="1189467"/>
                <a:ext cx="846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,Q20</a:t>
                </a:r>
                <a:endParaRPr lang="en-GB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28" y="1189467"/>
                <a:ext cx="846835" cy="369332"/>
              </a:xfrm>
              <a:prstGeom prst="rect">
                <a:avLst/>
              </a:prstGeom>
              <a:blipFill>
                <a:blip r:embed="rId7"/>
                <a:stretch>
                  <a:fillRect t="-8197" r="-647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64772" y="1189467"/>
                <a:ext cx="910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, Q22</a:t>
                </a:r>
                <a:endParaRPr lang="en-GB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772" y="1189467"/>
                <a:ext cx="910955" cy="369332"/>
              </a:xfrm>
              <a:prstGeom prst="rect">
                <a:avLst/>
              </a:prstGeom>
              <a:blipFill>
                <a:blip r:embed="rId8"/>
                <a:stretch>
                  <a:fillRect t="-8197" r="-533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39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" y="531856"/>
            <a:ext cx="4030359" cy="2972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40" y="544520"/>
            <a:ext cx="4026503" cy="2969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3554769"/>
            <a:ext cx="4053153" cy="298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3554558"/>
            <a:ext cx="4019376" cy="296428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9743" y="1"/>
            <a:ext cx="8596859" cy="607102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</a:t>
            </a:r>
            <a:r>
              <a:rPr lang="en-US" sz="3200" dirty="0" smtClean="0"/>
              <a:t>17/08/16: </a:t>
            </a:r>
            <a:r>
              <a:rPr lang="en-US" sz="3200" dirty="0"/>
              <a:t>Bunch </a:t>
            </a:r>
            <a:r>
              <a:rPr lang="en-US" sz="3200" dirty="0" smtClean="0"/>
              <a:t>length vs intensity, BCMS (Gaussian fit) Q22</a:t>
            </a:r>
            <a:endParaRPr lang="en-GB" sz="3200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532150" y="6433038"/>
            <a:ext cx="6655633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Note: intensities normalized to maximum intensity at each 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85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" y="610574"/>
            <a:ext cx="4030359" cy="2814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40" y="623163"/>
            <a:ext cx="4026503" cy="2812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3633932"/>
            <a:ext cx="4053153" cy="2830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2" y="3633061"/>
            <a:ext cx="4019376" cy="280728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9743" y="1"/>
            <a:ext cx="8596859" cy="607102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</a:t>
            </a:r>
            <a:r>
              <a:rPr lang="en-US" sz="3200" dirty="0" smtClean="0"/>
              <a:t>17/08/16: </a:t>
            </a:r>
            <a:r>
              <a:rPr lang="en-US" sz="3200" dirty="0"/>
              <a:t>Bunch </a:t>
            </a:r>
            <a:r>
              <a:rPr lang="en-US" sz="3200" dirty="0" smtClean="0"/>
              <a:t>length vs intensity, BCMS (Gaussian fit) Q22</a:t>
            </a:r>
            <a:endParaRPr lang="en-GB" sz="3200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532150" y="6433038"/>
            <a:ext cx="6655633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Note: intensities normalized to maximum intensity at each 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05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54" y="4742205"/>
            <a:ext cx="2730590" cy="2047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25" y="4747996"/>
            <a:ext cx="2836980" cy="21100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132944" y="3031493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overview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6" y="826929"/>
            <a:ext cx="2926087" cy="2194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99" y="490423"/>
            <a:ext cx="2675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48 bunches, 25ns spacing,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1.52e11 </a:t>
            </a:r>
            <a:r>
              <a:rPr lang="en-US" sz="1400" dirty="0"/>
              <a:t>particles per </a:t>
            </a:r>
            <a:r>
              <a:rPr lang="en-US" sz="1400" dirty="0" smtClean="0"/>
              <a:t>bunch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BCMS &amp; LHC25ns cycles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Vary V</a:t>
            </a:r>
            <a:r>
              <a:rPr lang="en-US" sz="1400" baseline="-25000" dirty="0" smtClean="0"/>
              <a:t>200</a:t>
            </a:r>
            <a:r>
              <a:rPr lang="en-US" sz="1400" dirty="0" smtClean="0"/>
              <a:t> at flat-bottom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MD 17/08/30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340840" y="218860"/>
            <a:ext cx="2675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72 </a:t>
            </a:r>
            <a:r>
              <a:rPr lang="en-US" sz="1400" dirty="0"/>
              <a:t>bunches, 25ns spacing,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V</a:t>
            </a:r>
            <a:r>
              <a:rPr lang="en-US" sz="1400" baseline="-25000" dirty="0" smtClean="0"/>
              <a:t>200,Q20</a:t>
            </a:r>
            <a:r>
              <a:rPr lang="en-US" sz="1400" dirty="0" smtClean="0"/>
              <a:t> =4.5MV, </a:t>
            </a:r>
            <a:br>
              <a:rPr lang="en-US" sz="1400" dirty="0" smtClean="0"/>
            </a:br>
            <a:r>
              <a:rPr lang="en-US" sz="1400" dirty="0" smtClean="0"/>
              <a:t>V</a:t>
            </a:r>
            <a:r>
              <a:rPr lang="en-US" sz="1400" baseline="-25000" dirty="0" smtClean="0"/>
              <a:t>200,Q22</a:t>
            </a:r>
            <a:r>
              <a:rPr lang="en-US" sz="1400" dirty="0" smtClean="0"/>
              <a:t> =3.3MV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LHC25ns(Q20) &amp; LHC4inj(Q22) cycles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Vary intensity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MD 17/08/16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36458"/>
            <a:ext cx="2743200" cy="2023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1" y="3320694"/>
            <a:ext cx="2675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72 </a:t>
            </a:r>
            <a:r>
              <a:rPr lang="en-US" sz="1400" dirty="0"/>
              <a:t>bunches, 25ns spacing,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1.3e11 </a:t>
            </a:r>
            <a:r>
              <a:rPr lang="en-US" sz="1400" dirty="0"/>
              <a:t>particles per </a:t>
            </a:r>
            <a:r>
              <a:rPr lang="en-US" sz="1400" dirty="0" smtClean="0"/>
              <a:t>bunch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LHC25ns cycles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Vary V</a:t>
            </a:r>
            <a:r>
              <a:rPr lang="en-US" sz="1400" baseline="-25000" dirty="0" smtClean="0"/>
              <a:t>200</a:t>
            </a:r>
            <a:r>
              <a:rPr lang="en-US" sz="1400" dirty="0" smtClean="0"/>
              <a:t> at flat-bottom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MD 17/08/23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53" y="1773688"/>
            <a:ext cx="2422769" cy="1801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75" y="1773687"/>
            <a:ext cx="2443300" cy="18019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77803" y="3690026"/>
            <a:ext cx="2675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72 </a:t>
            </a:r>
            <a:r>
              <a:rPr lang="en-US" sz="1400" dirty="0"/>
              <a:t>bunches, 25ns spacing,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V</a:t>
            </a:r>
            <a:r>
              <a:rPr lang="en-US" sz="1400" baseline="-25000" dirty="0" smtClean="0"/>
              <a:t>200,Q20</a:t>
            </a:r>
            <a:r>
              <a:rPr lang="en-US" sz="1400" dirty="0" smtClean="0"/>
              <a:t> =4.5MV, </a:t>
            </a:r>
            <a:br>
              <a:rPr lang="en-US" sz="1400" dirty="0" smtClean="0"/>
            </a:br>
            <a:r>
              <a:rPr lang="en-US" sz="1400" dirty="0" smtClean="0"/>
              <a:t>V</a:t>
            </a:r>
            <a:r>
              <a:rPr lang="en-US" sz="1400" baseline="-25000" dirty="0" smtClean="0"/>
              <a:t>200,Q22</a:t>
            </a:r>
            <a:r>
              <a:rPr lang="en-US" sz="1400" dirty="0" smtClean="0"/>
              <a:t> =3.3MV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LHC25ns(Q20) &amp; LHC4inj(Q22) cycles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Vary intensity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MD 17/08/02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79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014210" y="775340"/>
            <a:ext cx="2743200" cy="419653"/>
          </a:xfrm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89744" y="607104"/>
                <a:ext cx="4624466" cy="936884"/>
              </a:xfrm>
              <a:prstGeom prst="rect">
                <a:avLst/>
              </a:prstGeom>
            </p:spPr>
            <p:txBody>
              <a:bodyPr vert="horz" lIns="45720" tIns="0" rIns="45720" bIns="0" anchor="b">
                <a:normAutofit/>
              </a:bodyPr>
              <a:lstStyle>
                <a:lvl1pPr marL="0" indent="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None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None/>
                  <a:defRPr kumimoji="0"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Fit intensity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: linear loss rate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 smtClean="0"/>
                  <a:t>: decay time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607104"/>
                <a:ext cx="4624466" cy="936884"/>
              </a:xfrm>
              <a:prstGeom prst="rect">
                <a:avLst/>
              </a:prstGeom>
              <a:blipFill>
                <a:blip r:embed="rId2"/>
                <a:stretch>
                  <a:fillRect l="-922" t="-13072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89744" y="1"/>
                <a:ext cx="8226854" cy="607102"/>
              </a:xfrm>
              <a:prstGeom prst="rect">
                <a:avLst/>
              </a:prstGeom>
            </p:spPr>
            <p:txBody>
              <a:bodyPr vert="horz" lIns="45720" rIns="45720" anchor="ctr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Linear loss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1"/>
                <a:ext cx="8226854" cy="607102"/>
              </a:xfrm>
              <a:prstGeom prst="rect">
                <a:avLst/>
              </a:prstGeom>
              <a:blipFill>
                <a:blip r:embed="rId3"/>
                <a:stretch>
                  <a:fillRect l="-2446" t="-110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85" y="1923982"/>
            <a:ext cx="5852172" cy="4389129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532151" y="643303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4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306518" y="93725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Relative losses per bunch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78"/>
            <a:ext cx="4303148" cy="3173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42" y="607103"/>
            <a:ext cx="4168768" cy="307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6950"/>
            <a:ext cx="4303148" cy="3173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42" y="3786251"/>
            <a:ext cx="4168768" cy="307446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7662250" y="502421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014210" y="775340"/>
            <a:ext cx="2743200" cy="419653"/>
          </a:xfrm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89744" y="607104"/>
                <a:ext cx="4624466" cy="936884"/>
              </a:xfrm>
              <a:prstGeom prst="rect">
                <a:avLst/>
              </a:prstGeom>
            </p:spPr>
            <p:txBody>
              <a:bodyPr vert="horz" lIns="45720" tIns="0" rIns="45720" bIns="0" anchor="b">
                <a:normAutofit/>
              </a:bodyPr>
              <a:lstStyle>
                <a:lvl1pPr marL="0" indent="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None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None/>
                  <a:defRPr kumimoji="0"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Fit intensity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: linear loss rate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 smtClean="0"/>
                  <a:t>: decay time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607104"/>
                <a:ext cx="4624466" cy="936884"/>
              </a:xfrm>
              <a:prstGeom prst="rect">
                <a:avLst/>
              </a:prstGeom>
              <a:blipFill>
                <a:blip r:embed="rId2"/>
                <a:stretch>
                  <a:fillRect l="-922" t="-13072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89744" y="1"/>
                <a:ext cx="8226854" cy="607102"/>
              </a:xfrm>
              <a:prstGeom prst="rect">
                <a:avLst/>
              </a:prstGeom>
            </p:spPr>
            <p:txBody>
              <a:bodyPr vert="horz" lIns="45720" rIns="45720" anchor="ctr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Linear loss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1"/>
                <a:ext cx="8226854" cy="607102"/>
              </a:xfrm>
              <a:prstGeom prst="rect">
                <a:avLst/>
              </a:prstGeom>
              <a:blipFill>
                <a:blip r:embed="rId3"/>
                <a:stretch>
                  <a:fillRect l="-2446" t="-110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3454239"/>
            <a:ext cx="4038362" cy="2978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59" y="3454239"/>
            <a:ext cx="3971056" cy="2978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1002" y="372240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BCMS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0163" y="370449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532151" y="643303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8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306518" y="93725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Relative losses per bunch, BCMS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513378"/>
            <a:ext cx="4231429" cy="3173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82" y="607103"/>
            <a:ext cx="4099288" cy="307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3686950"/>
            <a:ext cx="4231429" cy="3173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81" y="3786251"/>
            <a:ext cx="4099289" cy="307446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532151" y="643303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</a:t>
            </a:r>
            <a:r>
              <a:rPr lang="en-US" sz="3200" dirty="0" smtClean="0"/>
              <a:t>17/08/16: linear loss rate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1" y="3844569"/>
            <a:ext cx="4087861" cy="3065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90" y="3865329"/>
            <a:ext cx="4071629" cy="3028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1979" y="416296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rel. lin. loss, Q20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2211" y="416296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rel. lin. loss,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Q22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/>
              <p:cNvSpPr txBox="1">
                <a:spLocks/>
              </p:cNvSpPr>
              <p:nvPr/>
            </p:nvSpPr>
            <p:spPr>
              <a:xfrm>
                <a:off x="389743" y="607104"/>
                <a:ext cx="8581869" cy="372420"/>
              </a:xfrm>
              <a:prstGeom prst="rect">
                <a:avLst/>
              </a:prstGeom>
            </p:spPr>
            <p:txBody>
              <a:bodyPr vert="horz" lIns="45720" tIns="0" rIns="45720" bIns="0" anchor="b">
                <a:normAutofit fontScale="92500" lnSpcReduction="20000"/>
              </a:bodyPr>
              <a:lstStyle>
                <a:lvl1pPr marL="0" indent="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None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None/>
                  <a:defRPr kumimoji="0"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Fit intensity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: linear loss rate,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 smtClean="0"/>
                  <a:t>: decay time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Relative linear loss rate: linear loss rate divided by initial intensity per bunch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3" y="607104"/>
                <a:ext cx="8581869" cy="372420"/>
              </a:xfrm>
              <a:prstGeom prst="rect">
                <a:avLst/>
              </a:prstGeom>
              <a:blipFill>
                <a:blip r:embed="rId4"/>
                <a:stretch>
                  <a:fillRect l="-426" t="-95082" b="-819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7" y="1000284"/>
            <a:ext cx="3850496" cy="2863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21" y="1000284"/>
            <a:ext cx="3824248" cy="2844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7828" y="1189467"/>
                <a:ext cx="846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,Q20</a:t>
                </a:r>
                <a:endParaRPr lang="en-GB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28" y="1189467"/>
                <a:ext cx="846835" cy="369332"/>
              </a:xfrm>
              <a:prstGeom prst="rect">
                <a:avLst/>
              </a:prstGeom>
              <a:blipFill>
                <a:blip r:embed="rId7"/>
                <a:stretch>
                  <a:fillRect t="-8197" r="-647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64772" y="1189467"/>
                <a:ext cx="910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, Q22</a:t>
                </a:r>
                <a:endParaRPr lang="en-GB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772" y="1189467"/>
                <a:ext cx="910955" cy="369332"/>
              </a:xfrm>
              <a:prstGeom prst="rect">
                <a:avLst/>
              </a:prstGeom>
              <a:blipFill>
                <a:blip r:embed="rId8"/>
                <a:stretch>
                  <a:fillRect t="-8197" r="-533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8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306518" y="93725"/>
            <a:ext cx="2743200" cy="4196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Relative losses per bunch, LHC25ns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513378"/>
            <a:ext cx="4231429" cy="3173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82" y="607103"/>
            <a:ext cx="4099288" cy="307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3686950"/>
            <a:ext cx="4231429" cy="3173571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532151" y="6433038"/>
            <a:ext cx="1154242" cy="2833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3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239062" y="1708873"/>
            <a:ext cx="3500203" cy="9130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</a:t>
            </a:r>
            <a:r>
              <a:rPr lang="en-US" dirty="0" smtClean="0"/>
              <a:t>t = 2.7ms (120 turns),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450 points (4s to 5.2s)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Nyquist</a:t>
            </a:r>
            <a:r>
              <a:rPr lang="en-US" dirty="0" smtClean="0"/>
              <a:t> frequency 180 Hz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Noise at flat-bottom?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70471"/>
            <a:ext cx="4499547" cy="3374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7522" y="331560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MD 17/08/23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2" y="2674509"/>
            <a:ext cx="4523105" cy="3335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5489" y="324300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MD 17/08/16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66252" y="1708873"/>
            <a:ext cx="4605551" cy="899269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</a:t>
            </a:r>
            <a:r>
              <a:rPr lang="en-US" dirty="0" smtClean="0"/>
              <a:t>t = 55.3ms (2407 turns),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165 points (2s to 11.1s at flat-bottom)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Nyquist</a:t>
            </a:r>
            <a:r>
              <a:rPr lang="en-US" dirty="0" smtClean="0"/>
              <a:t> frequency 9 Hz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04615" y="4342404"/>
            <a:ext cx="197333" cy="328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25138" y="3711470"/>
            <a:ext cx="204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Under-sampled 50Hz?</a:t>
            </a:r>
            <a:endParaRPr lang="en-GB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3023940" y="5650921"/>
            <a:ext cx="3500203" cy="91308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Peak at half </a:t>
            </a:r>
            <a:r>
              <a:rPr lang="en-US" dirty="0" err="1" smtClean="0"/>
              <a:t>Nyquist</a:t>
            </a:r>
            <a:r>
              <a:rPr lang="en-US" dirty="0" smtClean="0"/>
              <a:t> frequency?</a:t>
            </a:r>
            <a:endParaRPr lang="en-GB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57200" y="409476"/>
            <a:ext cx="3500203" cy="91308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intensity at flat-bottom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Remove linear decrease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FFT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570627" y="215524"/>
            <a:ext cx="2073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(inspired by F. </a:t>
            </a:r>
            <a:r>
              <a:rPr lang="en-US" sz="1400" dirty="0" err="1" smtClean="0"/>
              <a:t>Capsers</a:t>
            </a:r>
            <a:r>
              <a:rPr lang="en-US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125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MD 17/08/23: different V</a:t>
            </a:r>
            <a:r>
              <a:rPr lang="en-US" sz="3200" baseline="-25000" dirty="0" smtClean="0"/>
              <a:t>200</a:t>
            </a:r>
            <a:endParaRPr lang="en-GB" sz="3200" baseline="-25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622662"/>
            <a:ext cx="8461948" cy="196371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Settings: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72 bunches</a:t>
            </a:r>
            <a:r>
              <a:rPr lang="en-US" dirty="0" smtClean="0"/>
              <a:t>, 25ns spacing, </a:t>
            </a:r>
            <a:r>
              <a:rPr lang="en-US" b="1" dirty="0" smtClean="0"/>
              <a:t>1.3e11 particles per bunch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LHC25 (Q20)</a:t>
            </a:r>
            <a:r>
              <a:rPr lang="en-US" dirty="0" smtClean="0"/>
              <a:t>, V</a:t>
            </a:r>
            <a:r>
              <a:rPr lang="en-US" baseline="-25000" dirty="0" smtClean="0"/>
              <a:t>800</a:t>
            </a:r>
            <a:r>
              <a:rPr lang="en-US" dirty="0" smtClean="0"/>
              <a:t> = 0.1 V</a:t>
            </a:r>
            <a:r>
              <a:rPr lang="en-US" baseline="-25000" dirty="0" smtClean="0"/>
              <a:t>200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Flat-bottom 0-11.1s, ramp to 450GeV 11.1-19.5s, flat-top 19.5-20s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Here: data from injection to first part of ramp (11.830s ~ 29 GeV)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10 acquisitions per data point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Inject at V</a:t>
            </a:r>
            <a:r>
              <a:rPr lang="en-US" baseline="-25000" dirty="0" smtClean="0"/>
              <a:t>200</a:t>
            </a:r>
            <a:r>
              <a:rPr lang="en-US" dirty="0" smtClean="0"/>
              <a:t>=4.5MV (nominal case), </a:t>
            </a:r>
            <a:r>
              <a:rPr lang="en-US" b="1" dirty="0" smtClean="0"/>
              <a:t>change V</a:t>
            </a:r>
            <a:r>
              <a:rPr lang="en-US" b="1" baseline="-25000" dirty="0" smtClean="0"/>
              <a:t>200</a:t>
            </a:r>
            <a:r>
              <a:rPr lang="en-US" b="1" dirty="0" smtClean="0"/>
              <a:t> at flat-bottom</a:t>
            </a:r>
            <a:r>
              <a:rPr lang="en-US" dirty="0" smtClean="0"/>
              <a:t> (ramp 50ms to 100ms after injection and at 10.75s)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57004" y="6340110"/>
            <a:ext cx="2743200" cy="419653"/>
          </a:xfrm>
        </p:spPr>
        <p:txBody>
          <a:bodyPr/>
          <a:lstStyle/>
          <a:p>
            <a:r>
              <a:rPr lang="en-US" dirty="0" smtClean="0"/>
              <a:t>MD 17/08/23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29" y="2586372"/>
            <a:ext cx="4999796" cy="3687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070729" y="5141627"/>
            <a:ext cx="694956" cy="803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106" y="5221963"/>
            <a:ext cx="204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Minimal losses for V</a:t>
            </a:r>
            <a:r>
              <a:rPr lang="en-US" b="1" baseline="-25000" dirty="0" smtClean="0"/>
              <a:t>200</a:t>
            </a:r>
            <a:r>
              <a:rPr lang="en-US" b="1" dirty="0" smtClean="0"/>
              <a:t>=4.5MV</a:t>
            </a:r>
            <a:endParaRPr lang="en-GB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30977" y="2900597"/>
            <a:ext cx="939548" cy="528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70525" y="2782669"/>
            <a:ext cx="2048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V</a:t>
            </a:r>
            <a:r>
              <a:rPr lang="en-US" baseline="-25000" dirty="0" smtClean="0"/>
              <a:t>200</a:t>
            </a:r>
            <a:r>
              <a:rPr lang="en-US" dirty="0" smtClean="0"/>
              <a:t>=3.0MV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losses at beginning, but</a:t>
            </a:r>
          </a:p>
          <a:p>
            <a:r>
              <a:rPr lang="en-US" dirty="0" smtClean="0"/>
              <a:t>less </a:t>
            </a:r>
            <a:r>
              <a:rPr lang="en-US" dirty="0" smtClean="0"/>
              <a:t>during FB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448269" y="4280394"/>
            <a:ext cx="717029" cy="5014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22925" y="4550082"/>
            <a:ext cx="2048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V</a:t>
            </a:r>
            <a:r>
              <a:rPr lang="en-US" baseline="-25000" dirty="0" smtClean="0"/>
              <a:t>200</a:t>
            </a:r>
            <a:r>
              <a:rPr lang="en-US" dirty="0" smtClean="0"/>
              <a:t>=7.0MV</a:t>
            </a:r>
          </a:p>
          <a:p>
            <a:r>
              <a:rPr lang="en-US" dirty="0" smtClean="0"/>
              <a:t>less losses at beginning, but</a:t>
            </a:r>
          </a:p>
          <a:p>
            <a:r>
              <a:rPr lang="en-US" dirty="0" smtClean="0"/>
              <a:t>more during FB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09" y="493247"/>
            <a:ext cx="2241919" cy="16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3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3" y="506666"/>
            <a:ext cx="4030361" cy="3022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22" y="506666"/>
            <a:ext cx="4060341" cy="304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3529437"/>
            <a:ext cx="4053155" cy="3039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63" y="3529437"/>
            <a:ext cx="4060341" cy="3045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6" y="52467"/>
            <a:ext cx="9016584" cy="55463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MD 17/08/23: Intensities </a:t>
            </a:r>
            <a:r>
              <a:rPr lang="en-US" sz="3200" dirty="0" smtClean="0"/>
              <a:t>for different V</a:t>
            </a:r>
            <a:r>
              <a:rPr lang="en-US" sz="3200" baseline="-25000" dirty="0" smtClean="0"/>
              <a:t>200</a:t>
            </a:r>
            <a:r>
              <a:rPr lang="en-US" sz="3200" dirty="0" smtClean="0"/>
              <a:t> at flat-bottom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5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532151" y="6433038"/>
                <a:ext cx="8209612" cy="28330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Bucket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𝑏h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 smtClean="0"/>
                  <a:t>, V</a:t>
                </a:r>
                <a:r>
                  <a:rPr lang="en-GB" baseline="-25000" dirty="0" smtClean="0"/>
                  <a:t>200</a:t>
                </a:r>
                <a:r>
                  <a:rPr lang="en-GB" dirty="0" smtClean="0"/>
                  <a:t>=7MV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 smtClean="0"/>
                  <a:t> momentum aperture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𝑎𝑝</m:t>
                    </m:r>
                  </m:oMath>
                </a14:m>
                <a:r>
                  <a:rPr lang="en-GB" dirty="0" smtClean="0"/>
                  <a:t>-&gt;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7/4.5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𝑏h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4.5 ~ 1.2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𝑏h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4.5</m:t>
                    </m:r>
                  </m:oMath>
                </a14:m>
                <a:endParaRPr lang="en-GB" baseline="-25000" dirty="0"/>
              </a:p>
            </p:txBody>
          </p:sp>
        </mc:Choice>
        <mc:Fallback>
          <p:sp>
            <p:nvSpPr>
              <p:cNvPr id="8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532151" y="6433038"/>
                <a:ext cx="8209612" cy="283308"/>
              </a:xfrm>
              <a:blipFill>
                <a:blip r:embed="rId6"/>
                <a:stretch>
                  <a:fillRect l="-742" b="-31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50908" y="844370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=3.0MV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9104" y="844370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=4.5MV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0908" y="3852396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=5.0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6985" y="3852396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LHC25ns, V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200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=7.0 MV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88706" y="1460425"/>
            <a:ext cx="407353" cy="9891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5964" y="2475291"/>
            <a:ext cx="398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Uncaptured beam far </a:t>
            </a:r>
          </a:p>
          <a:p>
            <a:r>
              <a:rPr lang="en-US" dirty="0" smtClean="0"/>
              <a:t>away from momentum aperture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13752" y="5308137"/>
            <a:ext cx="398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BCT = batch </a:t>
            </a:r>
          </a:p>
          <a:p>
            <a:r>
              <a:rPr lang="en-US" dirty="0" smtClean="0"/>
              <a:t>-&gt; no uncaptured beam;</a:t>
            </a:r>
          </a:p>
          <a:p>
            <a:r>
              <a:rPr lang="en-US" dirty="0" smtClean="0"/>
              <a:t>Losses from buckets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824485" y="5049370"/>
            <a:ext cx="329326" cy="5175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3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457199" y="537684"/>
                <a:ext cx="8386998" cy="791877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Relative loss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Flat-bottom: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before ramp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=11.83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for BCT,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=10.71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 smtClean="0"/>
                  <a:t> else)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Total: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after </a:t>
                </a:r>
                <a:r>
                  <a:rPr lang="en-US" dirty="0"/>
                  <a:t>ramp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=11.83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457199" y="537684"/>
                <a:ext cx="8386998" cy="791877"/>
              </a:xfrm>
              <a:blipFill>
                <a:blip r:embed="rId2"/>
                <a:stretch>
                  <a:fillRect l="-436" t="-33077"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89744" y="187544"/>
            <a:ext cx="8754256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Relative losses MD </a:t>
            </a:r>
            <a:r>
              <a:rPr lang="en-US" sz="3200" dirty="0"/>
              <a:t>17/08/23: different V</a:t>
            </a:r>
            <a:r>
              <a:rPr lang="en-US" sz="3200" baseline="-25000" dirty="0"/>
              <a:t>200</a:t>
            </a:r>
            <a:endParaRPr lang="en-GB" sz="3200" baseline="-25000" dirty="0"/>
          </a:p>
          <a:p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81" y="1636846"/>
            <a:ext cx="5852172" cy="4123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618938" y="4931765"/>
            <a:ext cx="674557" cy="10942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6728" y="6026046"/>
            <a:ext cx="743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Uncaptured beam lost at smaller </a:t>
            </a:r>
            <a:r>
              <a:rPr lang="en-US" dirty="0" err="1" smtClean="0"/>
              <a:t>dp</a:t>
            </a:r>
            <a:r>
              <a:rPr lang="en-US" dirty="0" smtClean="0"/>
              <a:t>/p -&gt; further away from momentum aperture -&gt; can ‘survive’ longer at flat-bottom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10859" y="4017364"/>
            <a:ext cx="1154243" cy="599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30323" y="3698822"/>
            <a:ext cx="25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Uncaptured beam lost </a:t>
            </a:r>
          </a:p>
          <a:p>
            <a:r>
              <a:rPr lang="en-US" dirty="0" smtClean="0"/>
              <a:t>at beginning of ramp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91081" y="2866364"/>
            <a:ext cx="884420" cy="3810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2032015"/>
            <a:ext cx="2508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more losses </a:t>
            </a:r>
          </a:p>
          <a:p>
            <a:r>
              <a:rPr lang="en-US" dirty="0" smtClean="0"/>
              <a:t>from bunch with smaller bucket area?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887981" y="1885014"/>
            <a:ext cx="412229" cy="6535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35646" y="799924"/>
            <a:ext cx="2508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Bucket touches momentum acceptance -&gt; scraping from bunch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3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5" y="1598877"/>
            <a:ext cx="3483527" cy="25908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11463" y="319204"/>
            <a:ext cx="6828787" cy="11555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Fit Gaussian bunches to profiles at flat-bottom </a:t>
            </a:r>
            <a:r>
              <a:rPr lang="en-US" dirty="0" smtClean="0"/>
              <a:t>(starting 2s </a:t>
            </a:r>
            <a:r>
              <a:rPr lang="en-US" dirty="0" smtClean="0"/>
              <a:t>after injection)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Obtain bunch intensity and bunch length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Average bunch intensity normalized by maximum intensity at 2s of all data 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Average bunch length change normalized bunch length at 2s of data set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9902" y="1"/>
            <a:ext cx="8466696" cy="607102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MD 17/08/23: Bunch </a:t>
            </a:r>
            <a:r>
              <a:rPr lang="en-US" sz="3200" dirty="0" smtClean="0"/>
              <a:t>length vs intensity (Gaussian fit)</a:t>
            </a:r>
            <a:endParaRPr lang="en-GB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36" y="1598877"/>
            <a:ext cx="3560164" cy="2647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2" y="4189751"/>
            <a:ext cx="3545672" cy="2637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36" y="4189751"/>
            <a:ext cx="3587398" cy="2668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4719" y="3632198"/>
            <a:ext cx="2508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Intensity changes, but bunch length does not</a:t>
            </a:r>
          </a:p>
          <a:p>
            <a:r>
              <a:rPr lang="en-US" sz="1400" b="1" dirty="0" smtClean="0"/>
              <a:t>-&gt; bucket full</a:t>
            </a:r>
            <a:endParaRPr lang="en-GB" sz="1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625720" y="2640424"/>
            <a:ext cx="1614530" cy="10521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02360" y="4313864"/>
            <a:ext cx="1288002" cy="4300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49683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20774</TotalTime>
  <Words>1704</Words>
  <Application>Microsoft Office PowerPoint</Application>
  <PresentationFormat>On-screen Show (4:3)</PresentationFormat>
  <Paragraphs>315</Paragraphs>
  <Slides>40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Cambria Math</vt:lpstr>
      <vt:lpstr>CERNCorporate4-3</vt:lpstr>
      <vt:lpstr>Latest MD results on losses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MD 17/08/23: Intensities for different V200 at flat-bottom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MD 17/08/23: Intensities for different V200 at flat-bottom</vt:lpstr>
      <vt:lpstr>PowerPoint Presentation</vt:lpstr>
      <vt:lpstr>PowerPoint Presentation</vt:lpstr>
      <vt:lpstr>PowerPoint Presentation</vt:lpstr>
      <vt:lpstr>PowerPoint Presentation</vt:lpstr>
      <vt:lpstr>MD 17/08/30:Intensities for different V200 at flat-bottom, LHC25ns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Schwarz</dc:creator>
  <cp:lastModifiedBy>Markus Schwarz</cp:lastModifiedBy>
  <cp:revision>110</cp:revision>
  <cp:lastPrinted>2017-09-14T12:08:49Z</cp:lastPrinted>
  <dcterms:created xsi:type="dcterms:W3CDTF">2017-08-29T07:28:35Z</dcterms:created>
  <dcterms:modified xsi:type="dcterms:W3CDTF">2017-09-14T13:22:30Z</dcterms:modified>
</cp:coreProperties>
</file>