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88" r:id="rId2"/>
    <p:sldId id="422" r:id="rId3"/>
    <p:sldId id="411" r:id="rId4"/>
    <p:sldId id="425" r:id="rId5"/>
    <p:sldId id="423" r:id="rId6"/>
    <p:sldId id="426" r:id="rId7"/>
    <p:sldId id="424" r:id="rId8"/>
    <p:sldId id="406" r:id="rId9"/>
    <p:sldId id="409" r:id="rId10"/>
    <p:sldId id="421" r:id="rId11"/>
    <p:sldId id="420" r:id="rId12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00FF"/>
    <a:srgbClr val="19D596"/>
    <a:srgbClr val="41E0F1"/>
    <a:srgbClr val="EB7DC6"/>
    <a:srgbClr val="005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04" autoAdjust="0"/>
    <p:restoredTop sz="95701" autoAdjust="0"/>
  </p:normalViewPr>
  <p:slideViewPr>
    <p:cSldViewPr snapToGrid="0">
      <p:cViewPr varScale="1">
        <p:scale>
          <a:sx n="132" d="100"/>
          <a:sy n="132" d="100"/>
        </p:scale>
        <p:origin x="636" y="138"/>
      </p:cViewPr>
      <p:guideLst>
        <p:guide orient="horz" pos="2160"/>
        <p:guide pos="2880"/>
        <p:guide pos="29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160520" cy="3670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9" y="1"/>
            <a:ext cx="4160520" cy="3670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64C58-C7F4-46DF-877F-89F37E80852E}" type="datetimeFigureOut">
              <a:rPr lang="en-US" smtClean="0"/>
              <a:t>9/14/2017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948172"/>
            <a:ext cx="4160520" cy="3670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9" y="6948172"/>
            <a:ext cx="4160520" cy="3670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B8596-93B5-45D9-AA7E-794FF3E0F1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5799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160520" cy="3670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9" y="1"/>
            <a:ext cx="4160520" cy="3670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9D56E-B78E-4961-B86C-F98E5B945B3E}" type="datetimeFigureOut">
              <a:rPr lang="en-US" smtClean="0"/>
              <a:t>9/14/2017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520440"/>
            <a:ext cx="7680960" cy="2880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948172"/>
            <a:ext cx="4160520" cy="3670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9" y="6948172"/>
            <a:ext cx="4160520" cy="3670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CF955-FC90-41D1-8275-F7A2CC83ED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9696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563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044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326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726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539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019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039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08911-81DF-40FF-B8C3-F5DDD91B14CE}" type="datetime1">
              <a:rPr lang="en-US" smtClean="0"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41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2B91-5CEF-4B98-A74C-802504CDABF2}" type="datetime1">
              <a:rPr lang="en-US" smtClean="0"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36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DBE6-FC89-41EE-B231-28A4E3C16F1C}" type="datetime1">
              <a:rPr lang="en-US" smtClean="0"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50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451E6-15AF-4B42-8DBD-377A1D01E9B6}" type="datetime1">
              <a:rPr lang="en-US" smtClean="0"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45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F7EF-7F45-4446-8E0A-8A62475A4F52}" type="datetime1">
              <a:rPr lang="en-US" smtClean="0"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57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B9D7-AD75-40F7-8E08-8A1773C06D56}" type="datetime1">
              <a:rPr lang="en-US" smtClean="0"/>
              <a:t>9/14/2017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41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7898-A4DE-4853-85A5-4FF8272B33EF}" type="datetime1">
              <a:rPr lang="en-US" smtClean="0"/>
              <a:t>9/14/2017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04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DF0F-7106-431D-A2BE-908BBED6AE24}" type="datetime1">
              <a:rPr lang="en-US" smtClean="0"/>
              <a:t>9/14/2017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96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53F6-38FD-464C-B1D2-D4CCB228DC18}" type="datetime1">
              <a:rPr lang="en-US" smtClean="0"/>
              <a:t>9/14/2017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86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4CD9-55F3-44E2-8064-A3C11C15E617}" type="datetime1">
              <a:rPr lang="en-US" smtClean="0"/>
              <a:t>9/14/2017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52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2082-693E-4A0E-BD59-95766A750A6C}" type="datetime1">
              <a:rPr lang="en-US" smtClean="0"/>
              <a:t>9/14/2017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23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795AC-357D-48FA-AB7B-73D794C89959}" type="datetime1">
              <a:rPr lang="en-US" smtClean="0"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04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76795"/>
            <a:ext cx="7772400" cy="3235380"/>
          </a:xfrm>
          <a:ln w="508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GB" sz="4800" b="1" dirty="0" smtClean="0"/>
              <a:t>Measurements of beam instabilities during ramp with feedback off</a:t>
            </a:r>
            <a:r>
              <a:rPr lang="en-GB" sz="5400" b="1" dirty="0" smtClean="0"/>
              <a:t/>
            </a:r>
            <a:br>
              <a:rPr lang="en-GB" sz="5400" b="1" dirty="0" smtClean="0"/>
            </a:br>
            <a:r>
              <a:rPr lang="en-GB" sz="2700" b="1" dirty="0" smtClean="0">
                <a:solidFill>
                  <a:schemeClr val="bg1"/>
                </a:solidFill>
              </a:rPr>
              <a:t>s</a:t>
            </a: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3100" dirty="0" smtClean="0"/>
              <a:t>14</a:t>
            </a:r>
            <a:r>
              <a:rPr lang="en-GB" sz="3100" baseline="30000" dirty="0" smtClean="0"/>
              <a:t>th</a:t>
            </a:r>
            <a:r>
              <a:rPr lang="en-GB" sz="3100" dirty="0" smtClean="0"/>
              <a:t> of September 2017</a:t>
            </a:r>
            <a:endParaRPr lang="en-US" sz="31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42837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J. Repond</a:t>
            </a:r>
            <a:endParaRPr lang="en-US" sz="2400" i="1" dirty="0" smtClean="0"/>
          </a:p>
        </p:txBody>
      </p:sp>
      <p:sp>
        <p:nvSpPr>
          <p:cNvPr id="5" name="ZoneTexte 4"/>
          <p:cNvSpPr txBox="1"/>
          <p:nvPr/>
        </p:nvSpPr>
        <p:spPr>
          <a:xfrm flipH="1">
            <a:off x="685799" y="5767899"/>
            <a:ext cx="8044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/>
              <a:t>Acknowledgement</a:t>
            </a:r>
            <a:r>
              <a:rPr lang="fr-FR" sz="2400" dirty="0" smtClean="0"/>
              <a:t>: A. Lasheen, E. Shaposhnikova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17281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Instability threshold with 12 bunches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" y="908720"/>
            <a:ext cx="4853257" cy="363821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436" y="908720"/>
            <a:ext cx="4412052" cy="33074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4853" y="4823966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b="1" dirty="0" smtClean="0"/>
              <a:t>Sharp energy threshold with respect to bunch intensity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smtClean="0"/>
              <a:t>~6% scatter in bunch length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4495" y="6347901"/>
            <a:ext cx="257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Courtesy: T. Argyropoulos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74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57" y="836712"/>
            <a:ext cx="7105654" cy="532670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Instability threshold with 12 bunches</a:t>
            </a:r>
            <a:endParaRPr lang="en-US" sz="32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64495" y="6347901"/>
            <a:ext cx="257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Courtesy: T. Argyropoulos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08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95" y="838200"/>
            <a:ext cx="4297291" cy="322143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Instability threshold with 12 bunches</a:t>
            </a:r>
            <a:endParaRPr lang="en-US" sz="32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98036" y="4194533"/>
            <a:ext cx="2630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Courtesy: T. Argyropoulos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899391" y="1013937"/>
            <a:ext cx="3330209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Latest results suggest: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Sharp dependence of intensity w.r.t. energy related to the </a:t>
            </a:r>
            <a:r>
              <a:rPr lang="en-US" b="1" dirty="0" smtClean="0"/>
              <a:t>feedback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Feedback more efficient at low energy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47094" y="5416098"/>
            <a:ext cx="190090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Focus on </a:t>
            </a:r>
            <a:r>
              <a:rPr lang="en-US" b="1" dirty="0" smtClean="0"/>
              <a:t>FB off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" t="1260" r="51826" b="1174"/>
          <a:stretch/>
        </p:blipFill>
        <p:spPr>
          <a:xfrm>
            <a:off x="5064981" y="3058806"/>
            <a:ext cx="3621819" cy="37213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422571" y="2951256"/>
            <a:ext cx="783771" cy="2068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7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0445"/>
          </a:xfrm>
        </p:spPr>
        <p:txBody>
          <a:bodyPr>
            <a:noAutofit/>
          </a:bodyPr>
          <a:lstStyle/>
          <a:p>
            <a:pPr algn="ctr"/>
            <a:r>
              <a:rPr lang="fr-CH" sz="3600" b="1" dirty="0" smtClean="0"/>
              <a:t>MD </a:t>
            </a:r>
            <a:r>
              <a:rPr lang="fr-CH" sz="3600" b="1" dirty="0" err="1" smtClean="0"/>
              <a:t>Parameters</a:t>
            </a: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17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70936" y="798199"/>
            <a:ext cx="859190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400" dirty="0" err="1" smtClean="0"/>
              <a:t>Dedicated</a:t>
            </a:r>
            <a:r>
              <a:rPr lang="fr-CH" sz="2400" dirty="0" smtClean="0"/>
              <a:t> MD: 12th of July, 23th of August and 6th of </a:t>
            </a:r>
            <a:r>
              <a:rPr lang="fr-CH" sz="2400" dirty="0" err="1" smtClean="0"/>
              <a:t>September</a:t>
            </a:r>
            <a:r>
              <a:rPr lang="fr-CH" sz="2400" dirty="0" smtClean="0"/>
              <a:t> 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400" dirty="0" smtClean="0"/>
              <a:t>LHC 25ns nominal cycle (Q20)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400" b="1" dirty="0" smtClean="0"/>
              <a:t>Single RF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400" dirty="0" err="1" smtClean="0"/>
              <a:t>Low</a:t>
            </a:r>
            <a:r>
              <a:rPr lang="fr-CH" sz="2400" dirty="0" smtClean="0"/>
              <a:t> </a:t>
            </a:r>
            <a:r>
              <a:rPr lang="fr-CH" sz="2400" dirty="0" err="1" smtClean="0"/>
              <a:t>Level</a:t>
            </a:r>
            <a:r>
              <a:rPr lang="fr-CH" sz="2400" dirty="0" smtClean="0"/>
              <a:t> RF: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H" sz="2400" dirty="0" smtClean="0"/>
              <a:t>Phase </a:t>
            </a:r>
            <a:r>
              <a:rPr lang="fr-CH" sz="2400" dirty="0" err="1" smtClean="0"/>
              <a:t>loop</a:t>
            </a:r>
            <a:r>
              <a:rPr lang="fr-CH" sz="2400" dirty="0" smtClean="0"/>
              <a:t>: 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H" sz="2400" dirty="0" smtClean="0"/>
              <a:t>Longitudinal damper: ON/OFF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H" sz="2400" dirty="0" err="1" smtClean="0"/>
              <a:t>Feedforward</a:t>
            </a:r>
            <a:r>
              <a:rPr lang="fr-CH" sz="2400" dirty="0" smtClean="0"/>
              <a:t>: OFF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H" sz="2400" b="1" dirty="0" smtClean="0"/>
              <a:t>Feedback: OFF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H" sz="2400" dirty="0" smtClean="0"/>
              <a:t>Blow-up: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400" dirty="0" smtClean="0"/>
              <a:t>Batch: </a:t>
            </a:r>
            <a:r>
              <a:rPr lang="fr-CH" sz="2400" b="1" dirty="0" smtClean="0"/>
              <a:t>12 </a:t>
            </a:r>
            <a:r>
              <a:rPr lang="fr-CH" sz="2400" b="1" dirty="0" err="1" smtClean="0"/>
              <a:t>bunches</a:t>
            </a:r>
            <a:endParaRPr lang="fr-CH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400" dirty="0" err="1" smtClean="0"/>
              <a:t>Different</a:t>
            </a:r>
            <a:r>
              <a:rPr lang="fr-CH" sz="2400" dirty="0" smtClean="0"/>
              <a:t> </a:t>
            </a:r>
            <a:r>
              <a:rPr lang="fr-CH" sz="2400" dirty="0" err="1" smtClean="0"/>
              <a:t>emittances</a:t>
            </a:r>
            <a:r>
              <a:rPr lang="fr-CH" sz="2400" dirty="0"/>
              <a:t> </a:t>
            </a:r>
            <a:r>
              <a:rPr lang="fr-CH" sz="2400" dirty="0" smtClean="0"/>
              <a:t>and voltage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400" dirty="0" smtClean="0"/>
              <a:t>Goals: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H" sz="2400" dirty="0" smtClean="0"/>
              <a:t>Observe </a:t>
            </a:r>
            <a:r>
              <a:rPr lang="fr-CH" sz="2400" dirty="0" err="1" smtClean="0"/>
              <a:t>effect</a:t>
            </a:r>
            <a:r>
              <a:rPr lang="fr-CH" sz="2400" dirty="0" smtClean="0"/>
              <a:t> of LD on </a:t>
            </a:r>
            <a:r>
              <a:rPr lang="fr-CH" sz="2400" dirty="0" err="1" smtClean="0"/>
              <a:t>stability</a:t>
            </a:r>
            <a:r>
              <a:rPr lang="fr-CH" sz="2400" dirty="0" smtClean="0"/>
              <a:t> </a:t>
            </a:r>
            <a:r>
              <a:rPr lang="fr-CH" sz="2400" dirty="0" err="1" smtClean="0"/>
              <a:t>threshold</a:t>
            </a:r>
            <a:endParaRPr lang="fr-CH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H" sz="2400" b="1" dirty="0" smtClean="0"/>
              <a:t>Time </a:t>
            </a:r>
            <a:r>
              <a:rPr lang="fr-CH" sz="2400" b="1" dirty="0" err="1" smtClean="0"/>
              <a:t>when</a:t>
            </a:r>
            <a:r>
              <a:rPr lang="fr-CH" sz="2400" b="1" dirty="0" smtClean="0"/>
              <a:t> the </a:t>
            </a:r>
            <a:r>
              <a:rPr lang="fr-CH" sz="2400" b="1" dirty="0" err="1" smtClean="0"/>
              <a:t>instability</a:t>
            </a:r>
            <a:r>
              <a:rPr lang="fr-CH" sz="2400" b="1" dirty="0" smtClean="0"/>
              <a:t> </a:t>
            </a:r>
            <a:r>
              <a:rPr lang="fr-CH" sz="2400" b="1" dirty="0" err="1" smtClean="0"/>
              <a:t>is</a:t>
            </a:r>
            <a:r>
              <a:rPr lang="fr-CH" sz="2400" b="1" dirty="0" smtClean="0"/>
              <a:t> </a:t>
            </a:r>
            <a:r>
              <a:rPr lang="fr-CH" sz="2400" b="1" dirty="0" err="1" smtClean="0"/>
              <a:t>triggered</a:t>
            </a:r>
            <a:r>
              <a:rPr lang="fr-CH" sz="2400" b="1" dirty="0" smtClean="0"/>
              <a:t> w.r.t. </a:t>
            </a:r>
            <a:r>
              <a:rPr lang="fr-CH" sz="2400" b="1" dirty="0" err="1" smtClean="0"/>
              <a:t>intensity</a:t>
            </a:r>
            <a:endParaRPr lang="fr-CH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sz="2000" dirty="0" smtClean="0"/>
          </a:p>
        </p:txBody>
      </p:sp>
    </p:spTree>
    <p:extLst>
      <p:ext uri="{BB962C8B-B14F-4D97-AF65-F5344CB8AC3E}">
        <p14:creationId xmlns:p14="http://schemas.microsoft.com/office/powerpoint/2010/main" val="317183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0445"/>
          </a:xfrm>
        </p:spPr>
        <p:txBody>
          <a:bodyPr>
            <a:noAutofit/>
          </a:bodyPr>
          <a:lstStyle/>
          <a:p>
            <a:pPr algn="ctr"/>
            <a:r>
              <a:rPr lang="fr-CH" sz="3600" b="1" dirty="0" err="1" smtClean="0"/>
              <a:t>Intensity</a:t>
            </a:r>
            <a:r>
              <a:rPr lang="fr-CH" sz="3600" b="1" dirty="0" smtClean="0"/>
              <a:t> </a:t>
            </a:r>
            <a:r>
              <a:rPr lang="fr-CH" sz="3600" b="1" dirty="0" err="1" smtClean="0"/>
              <a:t>threshold</a:t>
            </a:r>
            <a:r>
              <a:rPr lang="fr-CH" sz="3600" b="1" dirty="0" smtClean="0"/>
              <a:t> 12 </a:t>
            </a:r>
            <a:r>
              <a:rPr lang="fr-CH" sz="3600" b="1" dirty="0" err="1" smtClean="0"/>
              <a:t>bunches</a:t>
            </a:r>
            <a:r>
              <a:rPr lang="fr-CH" sz="3600" b="1" dirty="0" smtClean="0"/>
              <a:t> – LD </a:t>
            </a:r>
            <a:r>
              <a:rPr lang="fr-CH" sz="3600" b="1" dirty="0" err="1" smtClean="0"/>
              <a:t>effect</a:t>
            </a: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17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" r="51479" b="50739"/>
          <a:stretch/>
        </p:blipFill>
        <p:spPr>
          <a:xfrm>
            <a:off x="132913" y="868237"/>
            <a:ext cx="5816929" cy="299571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04815" y="2158262"/>
                <a:ext cx="2352760" cy="307777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Threshold~ </a:t>
                </a:r>
                <a14:m>
                  <m:oMath xmlns:m="http://schemas.openxmlformats.org/officeDocument/2006/math">
                    <m:r>
                      <a:rPr lang="fr-CH" sz="1400" b="0" i="1" smtClean="0">
                        <a:latin typeface="Cambria Math" panose="02040503050406030204" pitchFamily="18" charset="0"/>
                      </a:rPr>
                      <m:t>0.34×</m:t>
                    </m:r>
                    <m:sSup>
                      <m:sSupPr>
                        <m:ctrlPr>
                          <a:rPr lang="fr-CH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H" sz="1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fr-CH" sz="1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US" sz="1400" dirty="0" smtClean="0"/>
                  <a:t> ppb</a:t>
                </a:r>
                <a:endParaRPr lang="en-US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4815" y="2158262"/>
                <a:ext cx="2352760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15" b="-18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14" t="833" r="3261" b="49906"/>
          <a:stretch/>
        </p:blipFill>
        <p:spPr>
          <a:xfrm>
            <a:off x="159024" y="3863955"/>
            <a:ext cx="5764706" cy="29688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66894" y="2767053"/>
            <a:ext cx="73866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LD off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35522" y="5501330"/>
            <a:ext cx="72167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LD 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84778" y="4695004"/>
            <a:ext cx="2657577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Can be neglected in simulation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757215" y="4164969"/>
                <a:ext cx="2262992" cy="307777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Threshold~ </a:t>
                </a:r>
                <a14:m>
                  <m:oMath xmlns:m="http://schemas.openxmlformats.org/officeDocument/2006/math">
                    <m:r>
                      <a:rPr lang="fr-CH" sz="1400" b="0" i="1" smtClean="0">
                        <a:latin typeface="Cambria Math" panose="02040503050406030204" pitchFamily="18" charset="0"/>
                      </a:rPr>
                      <m:t>0.39×</m:t>
                    </m:r>
                    <m:sSup>
                      <m:sSupPr>
                        <m:ctrlPr>
                          <a:rPr lang="fr-CH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H" sz="1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fr-CH" sz="1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US" sz="1400" dirty="0" smtClean="0"/>
                  <a:t> ppb</a:t>
                </a:r>
                <a:endParaRPr lang="en-US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215" y="4164969"/>
                <a:ext cx="2262992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535" b="-18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6184779" y="1076549"/>
            <a:ext cx="2657577" cy="286232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Threshold weakly affected by effect of LD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Time when instability starts (~energy) comparable (supported again on next slide)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Without feedback, its effect seems negligible</a:t>
            </a:r>
          </a:p>
        </p:txBody>
      </p:sp>
    </p:spTree>
    <p:extLst>
      <p:ext uri="{BB962C8B-B14F-4D97-AF65-F5344CB8AC3E}">
        <p14:creationId xmlns:p14="http://schemas.microsoft.com/office/powerpoint/2010/main" val="135252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60000">
            <a:off x="5924664" y="740043"/>
            <a:ext cx="2935286" cy="2743200"/>
            <a:chOff x="4786314" y="2199721"/>
            <a:chExt cx="4529138" cy="4399306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86314" y="2199721"/>
              <a:ext cx="4529138" cy="4399306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5343525" y="3508562"/>
              <a:ext cx="1314450" cy="10491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3152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Intensity threshold 12 bunches – time dependence</a:t>
            </a:r>
            <a:endParaRPr lang="en-US" sz="2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914400" y="731520"/>
            <a:ext cx="7315200" cy="0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0465" y="3508649"/>
            <a:ext cx="2743200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53962" y="6331866"/>
            <a:ext cx="2801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Courtesy: E. Shaposhnikova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0985" y="875222"/>
            <a:ext cx="53523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For given voltage program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b="1" dirty="0" smtClean="0"/>
              <a:t>Minimum stability threshold </a:t>
            </a:r>
            <a:r>
              <a:rPr lang="en-US" dirty="0" smtClean="0"/>
              <a:t>during cycle can be estimated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Measured stability threshold is similar to analytical prediction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15817" y="2552051"/>
            <a:ext cx="1518493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dirty="0" smtClean="0"/>
              <a:t>Constant filling factor</a:t>
            </a:r>
            <a:endParaRPr lang="en-US" sz="1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2" t="2392" r="6715" b="2681"/>
          <a:stretch/>
        </p:blipFill>
        <p:spPr>
          <a:xfrm>
            <a:off x="647429" y="2440827"/>
            <a:ext cx="4519422" cy="3538079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30985" y="6067183"/>
            <a:ext cx="5847461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Could </a:t>
            </a:r>
            <a:r>
              <a:rPr lang="en-US" dirty="0"/>
              <a:t>be used to find the frequency driving </a:t>
            </a:r>
            <a:r>
              <a:rPr lang="en-US" dirty="0" smtClean="0"/>
              <a:t>the instability</a:t>
            </a:r>
            <a:endParaRPr lang="en-US" dirty="0"/>
          </a:p>
        </p:txBody>
      </p:sp>
      <p:sp>
        <p:nvSpPr>
          <p:cNvPr id="7" name="Up Arrow 6"/>
          <p:cNvSpPr/>
          <p:nvPr/>
        </p:nvSpPr>
        <p:spPr>
          <a:xfrm>
            <a:off x="1741714" y="2959854"/>
            <a:ext cx="261258" cy="660400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590855" y="3727788"/>
            <a:ext cx="562975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Gap</a:t>
            </a:r>
            <a:endParaRPr lang="en-US" dirty="0"/>
          </a:p>
        </p:txBody>
      </p:sp>
      <p:sp>
        <p:nvSpPr>
          <p:cNvPr id="15" name="Left-Right Arrow 14"/>
          <p:cNvSpPr/>
          <p:nvPr/>
        </p:nvSpPr>
        <p:spPr>
          <a:xfrm>
            <a:off x="4695371" y="5145314"/>
            <a:ext cx="2148115" cy="370115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5900949" y="3684780"/>
            <a:ext cx="239517" cy="9162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906307" y="3331405"/>
            <a:ext cx="1842483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If Rsh=</a:t>
            </a:r>
            <a:r>
              <a:rPr lang="en-US" sz="1400" dirty="0" err="1" smtClean="0"/>
              <a:t>cst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 panose="05000000000000000000" pitchFamily="2" charset="2"/>
              </a:rPr>
              <a:t> Intensity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0867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3152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Time dependence – different OP conditions</a:t>
            </a:r>
            <a:endParaRPr lang="en-US" sz="2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914400" y="731520"/>
            <a:ext cx="7315200" cy="0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0984" y="875222"/>
            <a:ext cx="8563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Analytical estimations show that the threshold: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b="1" dirty="0" smtClean="0"/>
              <a:t>Decrease when emittance decrease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 smtClean="0"/>
              <a:t>Changes more weakly with voltage program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8" t="2288" r="2038" b="2785"/>
          <a:stretch/>
        </p:blipFill>
        <p:spPr>
          <a:xfrm>
            <a:off x="0" y="2125148"/>
            <a:ext cx="5963478" cy="442615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076750" y="2501840"/>
            <a:ext cx="29082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Measurements reproduce expectation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Ongoing study to extract, if possible, the leading frequency.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1016001" y="4376057"/>
            <a:ext cx="537028" cy="5370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60400" y="4931905"/>
            <a:ext cx="2728686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Bad shots, analysis must be refined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9774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3152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Conclusion and future work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731520"/>
            <a:ext cx="7315200" cy="0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4336" y="1463040"/>
            <a:ext cx="83571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CH" sz="2400" dirty="0" err="1" smtClean="0"/>
              <a:t>Effect</a:t>
            </a:r>
            <a:r>
              <a:rPr lang="fr-CH" sz="2400" dirty="0" smtClean="0"/>
              <a:t> of Longitudinal Damper </a:t>
            </a:r>
            <a:r>
              <a:rPr lang="fr-CH" sz="2400" dirty="0" err="1" smtClean="0"/>
              <a:t>negligeable</a:t>
            </a:r>
            <a:r>
              <a:rPr lang="fr-CH" sz="2400" dirty="0"/>
              <a:t> </a:t>
            </a:r>
            <a:r>
              <a:rPr lang="fr-CH" sz="2400" dirty="0" smtClean="0"/>
              <a:t>in simulation</a:t>
            </a:r>
            <a:endParaRPr lang="fr-CH" sz="2400" dirty="0"/>
          </a:p>
          <a:p>
            <a:pPr lvl="1"/>
            <a:endParaRPr lang="fr-CH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CH" sz="2400" dirty="0" smtClean="0"/>
              <a:t>Time </a:t>
            </a:r>
            <a:r>
              <a:rPr lang="fr-CH" sz="2400" dirty="0" err="1" smtClean="0"/>
              <a:t>dependence</a:t>
            </a:r>
            <a:r>
              <a:rPr lang="fr-CH" sz="2400" dirty="0" smtClean="0"/>
              <a:t> of </a:t>
            </a:r>
            <a:r>
              <a:rPr lang="fr-CH" sz="2400" dirty="0" err="1" smtClean="0"/>
              <a:t>instability</a:t>
            </a:r>
            <a:r>
              <a:rPr lang="fr-CH" sz="2400" dirty="0" smtClean="0"/>
              <a:t> </a:t>
            </a:r>
            <a:r>
              <a:rPr lang="fr-CH" sz="2400" dirty="0" err="1" smtClean="0"/>
              <a:t>threshold</a:t>
            </a:r>
            <a:r>
              <a:rPr lang="fr-CH" sz="2400" dirty="0" smtClean="0"/>
              <a:t> </a:t>
            </a:r>
            <a:r>
              <a:rPr lang="fr-CH" sz="2400" dirty="0" err="1" smtClean="0"/>
              <a:t>similar</a:t>
            </a:r>
            <a:r>
              <a:rPr lang="fr-CH" sz="2400" dirty="0" smtClean="0"/>
              <a:t> to </a:t>
            </a:r>
            <a:r>
              <a:rPr lang="fr-CH" sz="2400" dirty="0" err="1" smtClean="0"/>
              <a:t>analytical</a:t>
            </a:r>
            <a:r>
              <a:rPr lang="fr-CH" sz="2400" dirty="0" smtClean="0"/>
              <a:t> estimation</a:t>
            </a:r>
          </a:p>
          <a:p>
            <a:pPr marL="800100" lvl="1" indent="-342900">
              <a:buFont typeface="Wingdings" panose="05000000000000000000" pitchFamily="2" charset="2"/>
              <a:buChar char="à"/>
            </a:pPr>
            <a:r>
              <a:rPr lang="fr-CH" sz="2400" dirty="0" err="1" smtClean="0">
                <a:sym typeface="Wingdings" panose="05000000000000000000" pitchFamily="2" charset="2"/>
              </a:rPr>
              <a:t>Maybe</a:t>
            </a:r>
            <a:r>
              <a:rPr lang="fr-CH" sz="2400" dirty="0" smtClean="0">
                <a:sym typeface="Wingdings" panose="05000000000000000000" pitchFamily="2" charset="2"/>
              </a:rPr>
              <a:t> possible to </a:t>
            </a:r>
            <a:r>
              <a:rPr lang="fr-CH" sz="2400" dirty="0" err="1" smtClean="0">
                <a:sym typeface="Wingdings" panose="05000000000000000000" pitchFamily="2" charset="2"/>
              </a:rPr>
              <a:t>extract</a:t>
            </a:r>
            <a:r>
              <a:rPr lang="fr-CH" sz="2400" dirty="0" smtClean="0">
                <a:sym typeface="Wingdings" panose="05000000000000000000" pitchFamily="2" charset="2"/>
              </a:rPr>
              <a:t> the </a:t>
            </a:r>
            <a:r>
              <a:rPr lang="fr-CH" sz="2400" dirty="0" err="1" smtClean="0">
                <a:sym typeface="Wingdings" panose="05000000000000000000" pitchFamily="2" charset="2"/>
              </a:rPr>
              <a:t>leading</a:t>
            </a:r>
            <a:r>
              <a:rPr lang="fr-CH" sz="2400" dirty="0" smtClean="0">
                <a:sym typeface="Wingdings" panose="05000000000000000000" pitchFamily="2" charset="2"/>
              </a:rPr>
              <a:t> </a:t>
            </a:r>
            <a:r>
              <a:rPr lang="fr-CH" sz="2400" dirty="0" err="1" smtClean="0">
                <a:sym typeface="Wingdings" panose="05000000000000000000" pitchFamily="2" charset="2"/>
              </a:rPr>
              <a:t>frequency</a:t>
            </a:r>
            <a:endParaRPr lang="fr-CH" sz="2400" dirty="0" smtClean="0">
              <a:sym typeface="Wingdings" panose="05000000000000000000" pitchFamily="2" charset="2"/>
            </a:endParaRPr>
          </a:p>
          <a:p>
            <a:pPr lvl="1"/>
            <a:endParaRPr lang="fr-CH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CH" sz="2400" dirty="0" err="1" smtClean="0"/>
              <a:t>Ongoing</a:t>
            </a:r>
            <a:r>
              <a:rPr lang="fr-CH" sz="2400" dirty="0" smtClean="0"/>
              <a:t> </a:t>
            </a:r>
            <a:r>
              <a:rPr lang="fr-CH" sz="2400" dirty="0" err="1" smtClean="0"/>
              <a:t>study</a:t>
            </a:r>
            <a:endParaRPr lang="fr-CH" sz="2400" dirty="0" smtClean="0"/>
          </a:p>
        </p:txBody>
      </p:sp>
    </p:spTree>
    <p:extLst>
      <p:ext uri="{BB962C8B-B14F-4D97-AF65-F5344CB8AC3E}">
        <p14:creationId xmlns:p14="http://schemas.microsoft.com/office/powerpoint/2010/main" val="409166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583685" y="2096220"/>
            <a:ext cx="8129644" cy="23922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75706" y="1026494"/>
            <a:ext cx="75459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Thank you for your attention.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6502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285" y="2651126"/>
            <a:ext cx="3463665" cy="1325563"/>
          </a:xfrm>
        </p:spPr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24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45117</TotalTime>
  <Words>356</Words>
  <Application>Microsoft Office PowerPoint</Application>
  <PresentationFormat>On-screen Show (4:3)</PresentationFormat>
  <Paragraphs>68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Wingdings</vt:lpstr>
      <vt:lpstr>Office Theme</vt:lpstr>
      <vt:lpstr>Measurements of beam instabilities during ramp with feedback off s 14th of September 2017</vt:lpstr>
      <vt:lpstr>Instability threshold with 12 bunches</vt:lpstr>
      <vt:lpstr>MD Parameters</vt:lpstr>
      <vt:lpstr>Intensity threshold 12 bunches – LD effect</vt:lpstr>
      <vt:lpstr>Intensity threshold 12 bunches – time dependence</vt:lpstr>
      <vt:lpstr>Time dependence – different OP conditions</vt:lpstr>
      <vt:lpstr>Conclusion and future work</vt:lpstr>
      <vt:lpstr>PowerPoint Presentation</vt:lpstr>
      <vt:lpstr>Backup slides</vt:lpstr>
      <vt:lpstr>Instability threshold with 12 bunches</vt:lpstr>
      <vt:lpstr>Instability threshold with 12 bunches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Intensity effects in the longitudinal plane</dc:title>
  <dc:creator>Joël Repond</dc:creator>
  <cp:lastModifiedBy>Joel Repond</cp:lastModifiedBy>
  <cp:revision>3532</cp:revision>
  <cp:lastPrinted>2017-09-13T15:47:50Z</cp:lastPrinted>
  <dcterms:created xsi:type="dcterms:W3CDTF">2014-07-23T07:54:45Z</dcterms:created>
  <dcterms:modified xsi:type="dcterms:W3CDTF">2017-09-14T12:53:36Z</dcterms:modified>
</cp:coreProperties>
</file>