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10"/>
  </p:notesMasterIdLst>
  <p:handoutMasterIdLst>
    <p:handoutMasterId r:id="rId11"/>
  </p:handoutMasterIdLst>
  <p:sldIdLst>
    <p:sldId id="275" r:id="rId2"/>
    <p:sldId id="496" r:id="rId3"/>
    <p:sldId id="498" r:id="rId4"/>
    <p:sldId id="499" r:id="rId5"/>
    <p:sldId id="502" r:id="rId6"/>
    <p:sldId id="501" r:id="rId7"/>
    <p:sldId id="454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181"/>
    <a:srgbClr val="C1B3D1"/>
    <a:srgbClr val="0033CC"/>
    <a:srgbClr val="0000FF"/>
    <a:srgbClr val="56E09E"/>
    <a:srgbClr val="00B050"/>
    <a:srgbClr val="FB02BB"/>
    <a:srgbClr val="FFFFFF"/>
    <a:srgbClr val="848584"/>
    <a:srgbClr val="22B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0" autoAdjust="0"/>
    <p:restoredTop sz="93137" autoAdjust="0"/>
  </p:normalViewPr>
  <p:slideViewPr>
    <p:cSldViewPr snapToGrid="0" snapToObjects="1">
      <p:cViewPr varScale="1">
        <p:scale>
          <a:sx n="104" d="100"/>
          <a:sy n="104" d="100"/>
        </p:scale>
        <p:origin x="-7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-4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C69A-03FB-6E4A-B7EB-FF30DF587EB5}" type="datetime1">
              <a:rPr lang="en-US" smtClean="0"/>
              <a:pPr/>
              <a:t>14/09/17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3C35-583F-AA47-BA24-3A8046631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3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C1ED-C620-F147-804C-8EF761D1A9C8}" type="datetime1">
              <a:rPr lang="en-US" smtClean="0"/>
              <a:pPr/>
              <a:t>14/09/17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11AB-0296-3E4F-BC81-E4B843AB5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0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ligh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82" y="2029633"/>
            <a:ext cx="8717280" cy="382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667" y="2563159"/>
            <a:ext cx="8701471" cy="1344706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667" y="4474881"/>
            <a:ext cx="8701471" cy="137458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E53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Subtitle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203200" y="6373168"/>
            <a:ext cx="4405399" cy="317480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000">
                <a:solidFill>
                  <a:srgbClr val="0E5396"/>
                </a:solidFill>
              </a:defRPr>
            </a:lvl1pPr>
          </a:lstStyle>
          <a:p>
            <a:r>
              <a:rPr lang="en-US" dirty="0" smtClean="0"/>
              <a:t>Name of the lecturer, event, date</a:t>
            </a:r>
          </a:p>
          <a:p>
            <a:r>
              <a:rPr lang="en-US" dirty="0" smtClean="0"/>
              <a:t>2 lines maximum</a:t>
            </a:r>
            <a:endParaRPr lang="en-US" dirty="0"/>
          </a:p>
        </p:txBody>
      </p:sp>
      <p:pic>
        <p:nvPicPr>
          <p:cNvPr id="16" name="Picture 15" descr="logo-presentation-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07" y="326212"/>
            <a:ext cx="2290064" cy="1293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3762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>
            <a:lvl1pPr marL="180000" indent="-187200">
              <a:spcBef>
                <a:spcPts val="1600"/>
              </a:spcBef>
              <a:spcAft>
                <a:spcPts val="400"/>
              </a:spcAft>
              <a:buFont typeface="Arial"/>
              <a:buChar char="•"/>
              <a:defRPr sz="1700" b="1">
                <a:solidFill>
                  <a:srgbClr val="0055A0"/>
                </a:solidFill>
              </a:defRPr>
            </a:lvl1pPr>
            <a:lvl2pPr marL="381600" indent="-194400"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500"/>
            </a:lvl2pPr>
            <a:lvl3pPr>
              <a:spcBef>
                <a:spcPts val="0"/>
              </a:spcBef>
              <a:spcAft>
                <a:spcPts val="200"/>
              </a:spcAft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9526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1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198"/>
            <a:ext cx="8229600" cy="473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 first line</a:t>
            </a:r>
            <a:br>
              <a:rPr lang="fr-CH" dirty="0" smtClean="0"/>
            </a:br>
            <a:r>
              <a:rPr lang="fr-CH" dirty="0" smtClean="0"/>
              <a:t>second line</a:t>
            </a:r>
          </a:p>
          <a:p>
            <a:pPr lvl="2"/>
            <a:r>
              <a:rPr lang="fr-CH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76" r:id="rId3"/>
    <p:sldLayoutId id="2147483692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55A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55A0"/>
        </a:buClr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471600" indent="-284400" algn="l" defTabSz="457200" rtl="0" eaLnBrk="1" latinLnBrk="0" hangingPunct="1">
        <a:lnSpc>
          <a:spcPct val="100000"/>
        </a:lnSpc>
        <a:spcBef>
          <a:spcPts val="1080"/>
        </a:spcBef>
        <a:buClr>
          <a:srgbClr val="0055A0"/>
        </a:buClr>
        <a:buSzPct val="7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694800" indent="-228600" algn="l" defTabSz="457200" rtl="0" eaLnBrk="1" latinLnBrk="0" hangingPunct="1">
        <a:lnSpc>
          <a:spcPct val="100000"/>
        </a:lnSpc>
        <a:spcBef>
          <a:spcPts val="984"/>
        </a:spcBef>
        <a:buClrTx/>
        <a:buSzPct val="100000"/>
        <a:buFont typeface="Lucida Grande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67" y="2956859"/>
            <a:ext cx="8701471" cy="1344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LHC </a:t>
            </a:r>
            <a:r>
              <a:rPr lang="en-US" sz="3600" dirty="0"/>
              <a:t>beam </a:t>
            </a:r>
            <a:r>
              <a:rPr lang="en-US" sz="3600" dirty="0" smtClean="0"/>
              <a:t>losses on SPS flat </a:t>
            </a:r>
            <a:r>
              <a:rPr lang="en-US" sz="3600" dirty="0" smtClean="0"/>
              <a:t>bottom</a:t>
            </a:r>
            <a:br>
              <a:rPr lang="en-US" sz="3600" dirty="0" smtClean="0"/>
            </a:br>
            <a:r>
              <a:rPr lang="en-US" sz="3600" dirty="0" err="1" smtClean="0"/>
              <a:t>chroma</a:t>
            </a:r>
            <a:r>
              <a:rPr lang="en-US" sz="3600" dirty="0" smtClean="0"/>
              <a:t> &amp; octupole scans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67" y="4487752"/>
            <a:ext cx="8701471" cy="137964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dirty="0">
                <a:solidFill>
                  <a:srgbClr val="FFFFFF"/>
                </a:solidFill>
              </a:rPr>
              <a:t>H. Bartosik, T. </a:t>
            </a:r>
            <a:r>
              <a:rPr lang="en-US" dirty="0" err="1">
                <a:solidFill>
                  <a:srgbClr val="FFFFFF"/>
                </a:solidFill>
              </a:rPr>
              <a:t>Bohl</a:t>
            </a:r>
            <a:r>
              <a:rPr lang="en-US" dirty="0">
                <a:solidFill>
                  <a:srgbClr val="FFFFFF"/>
                </a:solidFill>
              </a:rPr>
              <a:t>, S. </a:t>
            </a:r>
            <a:r>
              <a:rPr lang="en-US" dirty="0" err="1">
                <a:solidFill>
                  <a:srgbClr val="FFFFFF"/>
                </a:solidFill>
              </a:rPr>
              <a:t>Cettour</a:t>
            </a:r>
            <a:r>
              <a:rPr lang="en-US" dirty="0">
                <a:solidFill>
                  <a:srgbClr val="FFFFFF"/>
                </a:solidFill>
              </a:rPr>
              <a:t> Cave</a:t>
            </a:r>
            <a:r>
              <a:rPr lang="en-US" dirty="0" smtClean="0">
                <a:solidFill>
                  <a:srgbClr val="FFFFFF"/>
                </a:solidFill>
              </a:rPr>
              <a:t>,</a:t>
            </a:r>
            <a:r>
              <a:rPr lang="en-US" dirty="0">
                <a:solidFill>
                  <a:srgbClr val="FFFFFF"/>
                </a:solidFill>
              </a:rPr>
              <a:t> K. </a:t>
            </a:r>
            <a:r>
              <a:rPr lang="en-US" dirty="0" err="1">
                <a:solidFill>
                  <a:srgbClr val="FFFFFF"/>
                </a:solidFill>
              </a:rPr>
              <a:t>Cornelis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H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 smtClean="0">
                <a:solidFill>
                  <a:srgbClr val="FFFFFF"/>
                </a:solidFill>
              </a:rPr>
              <a:t>Damerau</a:t>
            </a:r>
            <a:r>
              <a:rPr lang="en-US" dirty="0" smtClean="0">
                <a:solidFill>
                  <a:srgbClr val="FFFFFF"/>
                </a:solidFill>
              </a:rPr>
              <a:t>, B. Goddard, V</a:t>
            </a:r>
            <a:r>
              <a:rPr lang="en-US" dirty="0">
                <a:solidFill>
                  <a:srgbClr val="FFFFFF"/>
                </a:solidFill>
              </a:rPr>
              <a:t>. Kain</a:t>
            </a:r>
            <a:r>
              <a:rPr lang="en-US" dirty="0" smtClean="0">
                <a:solidFill>
                  <a:srgbClr val="FFFFFF"/>
                </a:solidFill>
              </a:rPr>
              <a:t>, A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 smtClean="0">
                <a:solidFill>
                  <a:srgbClr val="FFFFFF"/>
                </a:solidFill>
              </a:rPr>
              <a:t>Lasheen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G. Rumolo, E</a:t>
            </a:r>
            <a:r>
              <a:rPr lang="en-US" dirty="0">
                <a:solidFill>
                  <a:srgbClr val="FFFFFF"/>
                </a:solidFill>
              </a:rPr>
              <a:t>. Shaposhnikova, H. </a:t>
            </a:r>
            <a:r>
              <a:rPr lang="en-US" dirty="0" err="1" smtClean="0">
                <a:solidFill>
                  <a:srgbClr val="FFFFFF"/>
                </a:solidFill>
              </a:rPr>
              <a:t>Timko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667" y="6361668"/>
            <a:ext cx="400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LIU-SPS-BD meeting, 14 September </a:t>
            </a:r>
            <a:r>
              <a:rPr lang="en-US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59961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Chromaticity scan: </a:t>
            </a:r>
            <a:r>
              <a:rPr lang="en-GB" dirty="0" smtClean="0"/>
              <a:t>horizontal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BCMS beam on special MD cycle (6 </a:t>
            </a:r>
            <a:r>
              <a:rPr lang="en-US" dirty="0" err="1"/>
              <a:t>bp</a:t>
            </a:r>
            <a:r>
              <a:rPr lang="en-US" dirty="0"/>
              <a:t> flat bottom + ramp to 28 GeV/c plateau)</a:t>
            </a:r>
          </a:p>
          <a:p>
            <a:pPr lvl="1"/>
            <a:r>
              <a:rPr lang="en-US" dirty="0"/>
              <a:t>48 bunches, ~1.35e11 p/b injected</a:t>
            </a:r>
          </a:p>
          <a:p>
            <a:pPr lvl="1"/>
            <a:r>
              <a:rPr lang="en-US" dirty="0"/>
              <a:t>Programmed constant bucket area of 0.6 </a:t>
            </a:r>
            <a:r>
              <a:rPr lang="en-US" dirty="0" err="1"/>
              <a:t>eVs</a:t>
            </a:r>
            <a:endParaRPr lang="en-US" dirty="0"/>
          </a:p>
          <a:p>
            <a:pPr>
              <a:lnSpc>
                <a:spcPct val="120000"/>
              </a:lnSpc>
            </a:pPr>
            <a:endParaRPr lang="en-GB" dirty="0"/>
          </a:p>
        </p:txBody>
      </p:sp>
      <p:pic>
        <p:nvPicPr>
          <p:cNvPr id="4" name="Picture 3" descr="chroma_scan_26GeV_QP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82" y="2038481"/>
            <a:ext cx="6360843" cy="4795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6607" y="1853815"/>
            <a:ext cx="2032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FF0000"/>
                </a:solidFill>
              </a:rPr>
              <a:t>Qx</a:t>
            </a:r>
            <a:r>
              <a:rPr lang="en-US" dirty="0" smtClean="0">
                <a:solidFill>
                  <a:srgbClr val="FF0000"/>
                </a:solidFill>
              </a:rPr>
              <a:t>=QPH*20*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/p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9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Chromaticity scan: vertical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BCMS beam on special MD cycle (6 </a:t>
            </a:r>
            <a:r>
              <a:rPr lang="en-US" dirty="0" err="1"/>
              <a:t>bp</a:t>
            </a:r>
            <a:r>
              <a:rPr lang="en-US" dirty="0"/>
              <a:t> flat bottom + ramp to 28 GeV/c plateau)</a:t>
            </a:r>
          </a:p>
          <a:p>
            <a:pPr lvl="1"/>
            <a:r>
              <a:rPr lang="en-US" dirty="0"/>
              <a:t>48 bunches, ~1.35e11 p/b injected</a:t>
            </a:r>
          </a:p>
          <a:p>
            <a:pPr lvl="1"/>
            <a:r>
              <a:rPr lang="en-US" dirty="0"/>
              <a:t>Programmed constant bucket area of 0.6 </a:t>
            </a:r>
            <a:r>
              <a:rPr lang="en-US" dirty="0" err="1"/>
              <a:t>eVs</a:t>
            </a:r>
            <a:endParaRPr lang="en-US" dirty="0"/>
          </a:p>
          <a:p>
            <a:pPr>
              <a:lnSpc>
                <a:spcPct val="120000"/>
              </a:lnSpc>
            </a:pPr>
            <a:endParaRPr lang="en-GB" dirty="0"/>
          </a:p>
        </p:txBody>
      </p:sp>
      <p:pic>
        <p:nvPicPr>
          <p:cNvPr id="6" name="Picture 5" descr="chroma_scan_26GeV_QPV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81" y="2038481"/>
            <a:ext cx="6360843" cy="47950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16607" y="1853815"/>
            <a:ext cx="202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FF0000"/>
                </a:solidFill>
              </a:rPr>
              <a:t>Qy</a:t>
            </a:r>
            <a:r>
              <a:rPr lang="en-US" dirty="0" smtClean="0">
                <a:solidFill>
                  <a:srgbClr val="FF0000"/>
                </a:solidFill>
              </a:rPr>
              <a:t>=QPV*20*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/p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86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Octupole scan: LOF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BCMS beam on special MD cycle (6 </a:t>
            </a:r>
            <a:r>
              <a:rPr lang="en-US" dirty="0" err="1"/>
              <a:t>bp</a:t>
            </a:r>
            <a:r>
              <a:rPr lang="en-US" dirty="0"/>
              <a:t> flat bottom + ramp to 28 GeV/c plateau)</a:t>
            </a:r>
          </a:p>
          <a:p>
            <a:pPr lvl="1"/>
            <a:r>
              <a:rPr lang="en-US" dirty="0"/>
              <a:t>48 bunches, ~1.35e11 p/b injected</a:t>
            </a:r>
          </a:p>
          <a:p>
            <a:pPr lvl="1"/>
            <a:r>
              <a:rPr lang="en-US" dirty="0"/>
              <a:t>Programmed constant bucket area of 0.6 </a:t>
            </a:r>
            <a:r>
              <a:rPr lang="en-US" dirty="0" err="1"/>
              <a:t>eVs</a:t>
            </a:r>
            <a:endParaRPr lang="en-US" dirty="0"/>
          </a:p>
          <a:p>
            <a:pPr>
              <a:lnSpc>
                <a:spcPct val="120000"/>
              </a:lnSpc>
            </a:pPr>
            <a:endParaRPr lang="en-GB" dirty="0"/>
          </a:p>
        </p:txBody>
      </p:sp>
      <p:pic>
        <p:nvPicPr>
          <p:cNvPr id="7" name="Picture 6" descr="chroma_scan_26GeV_LO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81" y="2038480"/>
            <a:ext cx="6360843" cy="47950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16607" y="1853815"/>
            <a:ext cx="2459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FF0000"/>
                </a:solidFill>
              </a:rPr>
              <a:t>Qx</a:t>
            </a:r>
            <a:r>
              <a:rPr lang="en-US" dirty="0" smtClean="0">
                <a:solidFill>
                  <a:srgbClr val="FF0000"/>
                </a:solidFill>
              </a:rPr>
              <a:t>=LOF*3000*(</a:t>
            </a:r>
            <a:r>
              <a:rPr lang="en-US" dirty="0" err="1" smtClean="0">
                <a:solidFill>
                  <a:srgbClr val="FF0000"/>
                </a:solidFill>
              </a:rPr>
              <a:t>dp</a:t>
            </a:r>
            <a:r>
              <a:rPr lang="en-US" dirty="0" smtClean="0">
                <a:solidFill>
                  <a:srgbClr val="FF0000"/>
                </a:solidFill>
              </a:rPr>
              <a:t>/p)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endParaRPr lang="en-US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3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LOF characteristics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203200" y="1143001"/>
            <a:ext cx="8763034" cy="1616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00" indent="-187200" algn="l" defTabSz="457200" rtl="0" eaLnBrk="1" latinLnBrk="0" hangingPunct="1">
              <a:spcBef>
                <a:spcPts val="1600"/>
              </a:spcBef>
              <a:spcAft>
                <a:spcPts val="400"/>
              </a:spcAft>
              <a:buClr>
                <a:srgbClr val="0055A0"/>
              </a:buClr>
              <a:buFont typeface="Arial"/>
              <a:buChar char="•"/>
              <a:defRPr sz="1700" b="1" kern="1200">
                <a:solidFill>
                  <a:srgbClr val="0055A0"/>
                </a:solidFill>
                <a:latin typeface="Arial"/>
                <a:ea typeface="+mn-ea"/>
                <a:cs typeface="Arial"/>
              </a:defRPr>
            </a:lvl1pPr>
            <a:lvl2pPr marL="381600" indent="-1944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94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 typeface="Lucida Grande"/>
              <a:buChar char="−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Effect of LOF as expected from the SPS optics model</a:t>
            </a:r>
          </a:p>
          <a:p>
            <a:pPr lvl="1"/>
            <a:r>
              <a:rPr lang="en-US" smtClean="0"/>
              <a:t>Tune spread</a:t>
            </a:r>
          </a:p>
          <a:p>
            <a:pPr lvl="1"/>
            <a:r>
              <a:rPr lang="en-US" smtClean="0"/>
              <a:t>Effect on nonlinear chromaticity quite strong (Q’’)</a:t>
            </a:r>
            <a:endParaRPr lang="en-US" dirty="0"/>
          </a:p>
        </p:txBody>
      </p:sp>
      <p:pic>
        <p:nvPicPr>
          <p:cNvPr id="5" name="Picture 4" descr="Q20_octupo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64" y="2385949"/>
            <a:ext cx="4691805" cy="3740872"/>
          </a:xfrm>
          <a:prstGeom prst="rect">
            <a:avLst/>
          </a:prstGeom>
        </p:spPr>
      </p:pic>
      <p:pic>
        <p:nvPicPr>
          <p:cNvPr id="6" name="Picture 5" descr="Q20_octupoles_d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994"/>
            <a:ext cx="4684458" cy="3743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43463" y="5015625"/>
            <a:ext cx="12842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With particles up to 3</a:t>
            </a:r>
            <a:r>
              <a:rPr lang="en-US" sz="1500" dirty="0" smtClean="0">
                <a:latin typeface="Symbol" charset="2"/>
                <a:cs typeface="Symbol" charset="2"/>
              </a:rPr>
              <a:t>s</a:t>
            </a:r>
            <a:endParaRPr lang="en-US" sz="1500" dirty="0">
              <a:latin typeface="Symbol" charset="2"/>
              <a:cs typeface="Symbol" charset="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47069" y="2191326"/>
            <a:ext cx="2012631" cy="4619983"/>
            <a:chOff x="1347069" y="2191326"/>
            <a:chExt cx="2012631" cy="461998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7069" y="2219193"/>
              <a:ext cx="12829" cy="3922666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346871" y="2204155"/>
              <a:ext cx="12829" cy="3922666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052669" y="6441977"/>
              <a:ext cx="1167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±1</a:t>
              </a:r>
              <a:r>
                <a:rPr lang="en-US" dirty="0" smtClean="0">
                  <a:latin typeface="Symbol" charset="2"/>
                  <a:cs typeface="Symbol" charset="2"/>
                </a:rPr>
                <a:t>s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sp>
          <p:nvSpPr>
            <p:cNvPr id="11" name="Left Brace 10"/>
            <p:cNvSpPr/>
            <p:nvPr/>
          </p:nvSpPr>
          <p:spPr>
            <a:xfrm rot="16200000">
              <a:off x="2167361" y="5306529"/>
              <a:ext cx="372046" cy="1986973"/>
            </a:xfrm>
            <a:prstGeom prst="leftBrace">
              <a:avLst>
                <a:gd name="adj1" fmla="val 35916"/>
                <a:gd name="adj2" fmla="val 5000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320535" y="2191326"/>
              <a:ext cx="12829" cy="3922666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7228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nonlinear chromaticity in Q20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roma_Q20(6)_combined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9"/>
          <a:stretch/>
        </p:blipFill>
        <p:spPr>
          <a:xfrm>
            <a:off x="793803" y="1123892"/>
            <a:ext cx="7310442" cy="554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3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0"/>
            <a:ext cx="8763034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RF bucket height </a:t>
            </a:r>
            <a:r>
              <a:rPr lang="en-US" dirty="0" smtClean="0"/>
              <a:t>for LHC beams at SPS injection quite large (~3.8e-3)</a:t>
            </a:r>
          </a:p>
          <a:p>
            <a:r>
              <a:rPr lang="en-US" dirty="0" smtClean="0"/>
              <a:t>Increased chromaticity enhances flat bottom losses, but less the </a:t>
            </a:r>
            <a:r>
              <a:rPr lang="en-US" smtClean="0"/>
              <a:t>total losses</a:t>
            </a:r>
            <a:endParaRPr lang="en-US" dirty="0" smtClean="0"/>
          </a:p>
          <a:p>
            <a:pPr lvl="1"/>
            <a:r>
              <a:rPr lang="en-US" dirty="0" smtClean="0"/>
              <a:t>Up to the point where chromatic detuning pushes even particles in the bucket onto resonances</a:t>
            </a:r>
          </a:p>
          <a:p>
            <a:pPr lvl="1"/>
            <a:r>
              <a:rPr lang="en-US" dirty="0" smtClean="0"/>
              <a:t>Similar behavior for both </a:t>
            </a:r>
            <a:r>
              <a:rPr lang="en-US" dirty="0" err="1" smtClean="0"/>
              <a:t>sextupoles</a:t>
            </a:r>
            <a:r>
              <a:rPr lang="en-US" dirty="0" smtClean="0"/>
              <a:t> and octupoles (due to impact on Q’’, amplitude detuning much smaller)</a:t>
            </a:r>
          </a:p>
          <a:p>
            <a:pPr lvl="1"/>
            <a:endParaRPr lang="en-US" dirty="0" smtClean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2147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03200" y="4889500"/>
            <a:ext cx="8763034" cy="111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000" marR="0" lvl="0" indent="-18720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A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Thank you for your attention!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81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IU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LIU_PowerPoint_Template</Template>
  <TotalTime>53296</TotalTime>
  <Words>293</Words>
  <Application>Microsoft Macintosh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LIU_PowerPoint_Template</vt:lpstr>
      <vt:lpstr>LHC beam losses on SPS flat bottom chroma &amp; octupole scans</vt:lpstr>
      <vt:lpstr>Chromaticity scan: horizontal</vt:lpstr>
      <vt:lpstr>Chromaticity scan: vertical</vt:lpstr>
      <vt:lpstr>Octupole scan: LOF</vt:lpstr>
      <vt:lpstr>LOF characteristics</vt:lpstr>
      <vt:lpstr>SPS nonlinear chromaticity in Q20</vt:lpstr>
      <vt:lpstr>Conclusions</vt:lpstr>
      <vt:lpstr>PowerPoint Presentation</vt:lpstr>
    </vt:vector>
  </TitlesOfParts>
  <Manager/>
  <Company>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Cecile Noels</dc:creator>
  <cp:keywords/>
  <dc:description/>
  <cp:lastModifiedBy>Hannes Bartosik</cp:lastModifiedBy>
  <cp:revision>1783</cp:revision>
  <dcterms:created xsi:type="dcterms:W3CDTF">2013-04-17T22:56:34Z</dcterms:created>
  <dcterms:modified xsi:type="dcterms:W3CDTF">2017-09-14T14:03:00Z</dcterms:modified>
  <cp:category/>
</cp:coreProperties>
</file>