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3" r:id="rId4"/>
    <p:sldId id="260" r:id="rId5"/>
    <p:sldId id="261" r:id="rId6"/>
    <p:sldId id="264" r:id="rId7"/>
    <p:sldId id="265" r:id="rId8"/>
    <p:sldId id="266" r:id="rId9"/>
    <p:sldId id="267" r:id="rId1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208BB-6F13-4439-BB96-759C1BAACCD5}" type="datetimeFigureOut">
              <a:rPr lang="en-GB" smtClean="0"/>
              <a:t>13/07/2017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283F7-C7D7-4EC4-ABF1-A43ECD135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2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B959-5558-4007-9526-C3707E1FB1F2}" type="datetime1">
              <a:rPr lang="en-GB" smtClean="0"/>
              <a:t>13/07/2017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01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B6AB-7A56-44C7-9E3F-D0689A439A30}" type="datetime1">
              <a:rPr lang="en-GB" smtClean="0"/>
              <a:t>13/07/2017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72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233-6892-4995-927F-963E9925F1E8}" type="datetime1">
              <a:rPr lang="en-GB" smtClean="0"/>
              <a:t>13/07/2017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58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3B2E-AD7C-492A-92C0-A7B1EEAF027B}" type="datetime1">
              <a:rPr lang="en-GB" smtClean="0"/>
              <a:t>13/07/2017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0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2150-B98C-4265-B121-B196794B8C0C}" type="datetime1">
              <a:rPr lang="en-GB" smtClean="0"/>
              <a:t>13/07/2017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99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0240-E14B-45C5-9B2D-2DE9B1182071}" type="datetime1">
              <a:rPr lang="en-GB" smtClean="0"/>
              <a:t>13/07/2017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4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19EA-048F-4280-8A2D-97CFB0959754}" type="datetime1">
              <a:rPr lang="en-GB" smtClean="0"/>
              <a:t>13/07/2017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35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0740-8279-463B-AC63-B8CEA0F2F507}" type="datetime1">
              <a:rPr lang="en-GB" smtClean="0"/>
              <a:t>13/07/2017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93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F6DC-2777-474A-9FE6-5A32BFD0F4E4}" type="datetime1">
              <a:rPr lang="en-GB" smtClean="0"/>
              <a:t>13/07/2017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6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D3CD-20AE-413F-A95E-D9D02B85FACB}" type="datetime1">
              <a:rPr lang="en-GB" smtClean="0"/>
              <a:t>13/07/2017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76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9940-097F-40EA-88D3-939F0BC33A88}" type="datetime1">
              <a:rPr lang="en-GB" smtClean="0"/>
              <a:t>13/07/2017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84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E1B6A-0BFB-4E9C-A475-8C671BD7B242}" type="datetime1">
              <a:rPr lang="en-GB" smtClean="0"/>
              <a:t>13/07/2017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5E2B8-45B4-49FC-973C-C697ECD89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5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9538" y="2633785"/>
            <a:ext cx="9144000" cy="123892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Systematic Study of the </a:t>
            </a:r>
            <a:r>
              <a:rPr lang="en-GB" sz="2400" dirty="0" smtClean="0"/>
              <a:t>Three and Four-Section Cavities</a:t>
            </a:r>
            <a:br>
              <a:rPr lang="en-GB" sz="2400" dirty="0" smtClean="0"/>
            </a:br>
            <a:r>
              <a:rPr lang="en-GB" sz="2400" dirty="0" smtClean="0"/>
              <a:t>and Examination of the Damping Options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8523" y="4700588"/>
            <a:ext cx="9144000" cy="1655762"/>
          </a:xfrm>
        </p:spPr>
        <p:txBody>
          <a:bodyPr/>
          <a:lstStyle/>
          <a:p>
            <a:r>
              <a:rPr lang="en-GB" dirty="0" smtClean="0"/>
              <a:t>Nasrin Esfahani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700917" y="5607333"/>
            <a:ext cx="4039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LIU-SPS BD </a:t>
            </a:r>
            <a:r>
              <a:rPr lang="en-US" sz="1600" b="1" dirty="0" smtClean="0">
                <a:latin typeface="Arial"/>
                <a:cs typeface="Arial"/>
              </a:rPr>
              <a:t>WG meeting </a:t>
            </a:r>
            <a:r>
              <a:rPr lang="en-US" sz="1600" b="1" dirty="0">
                <a:latin typeface="Arial"/>
                <a:cs typeface="Arial"/>
              </a:rPr>
              <a:t>– </a:t>
            </a:r>
            <a:r>
              <a:rPr lang="en-US" sz="1600" b="1" dirty="0" smtClean="0">
                <a:latin typeface="Arial"/>
                <a:cs typeface="Arial"/>
              </a:rPr>
              <a:t>13 Jul</a:t>
            </a:r>
            <a:r>
              <a:rPr lang="en-GB" sz="1600" b="1" dirty="0" smtClean="0">
                <a:latin typeface="Arial"/>
                <a:cs typeface="Arial"/>
              </a:rPr>
              <a:t>y</a:t>
            </a:r>
            <a:r>
              <a:rPr lang="en-US" sz="1600" b="1" dirty="0" smtClean="0">
                <a:latin typeface="Arial"/>
                <a:cs typeface="Arial"/>
              </a:rPr>
              <a:t> 2017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1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0061" y="1631785"/>
            <a:ext cx="11062676" cy="906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Update on the 628 MHz damping: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6619" r="6308"/>
          <a:stretch/>
        </p:blipFill>
        <p:spPr>
          <a:xfrm>
            <a:off x="268259" y="2520069"/>
            <a:ext cx="5925320" cy="3840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322"/>
            <a:ext cx="10515600" cy="1325563"/>
          </a:xfrm>
        </p:spPr>
        <p:txBody>
          <a:bodyPr/>
          <a:lstStyle/>
          <a:p>
            <a:r>
              <a:rPr lang="en-GB" dirty="0" smtClean="0"/>
              <a:t>The original design of the HOM Coupler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245" y="1351885"/>
            <a:ext cx="10515600" cy="46128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original design was based on the single section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228" t="1700" r="6511"/>
          <a:stretch/>
        </p:blipFill>
        <p:spPr>
          <a:xfrm>
            <a:off x="6091121" y="2520069"/>
            <a:ext cx="6049863" cy="38466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6958"/>
          <a:stretch/>
        </p:blipFill>
        <p:spPr>
          <a:xfrm rot="10800000" flipV="1">
            <a:off x="8111832" y="1684271"/>
            <a:ext cx="3498917" cy="7570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1702348"/>
            <a:ext cx="4849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</a:t>
            </a:r>
            <a:r>
              <a:rPr lang="en-GB" dirty="0" smtClean="0"/>
              <a:t>erformance of the HOM coupler is very good at around 628.5 MHz and 631.5 </a:t>
            </a:r>
            <a:r>
              <a:rPr lang="en-GB" dirty="0" err="1" smtClean="0"/>
              <a:t>MHz.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 rot="5929905">
            <a:off x="8485460" y="4508873"/>
            <a:ext cx="2584846" cy="131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5813782">
            <a:off x="9893116" y="4385976"/>
            <a:ext cx="2645593" cy="79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5929905">
            <a:off x="2593379" y="4377935"/>
            <a:ext cx="2611915" cy="130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5813782">
            <a:off x="4877880" y="5133617"/>
            <a:ext cx="1332347" cy="118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43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Impedance of the two four-section cavities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00" t="1151" r="7018"/>
          <a:stretch/>
        </p:blipFill>
        <p:spPr>
          <a:xfrm>
            <a:off x="360871" y="1441185"/>
            <a:ext cx="3854053" cy="2463547"/>
          </a:xfrm>
          <a:prstGeom prst="rect">
            <a:avLst/>
          </a:prstGeom>
          <a:ln w="4127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228" t="1392" r="7558"/>
          <a:stretch/>
        </p:blipFill>
        <p:spPr>
          <a:xfrm>
            <a:off x="4640009" y="1441185"/>
            <a:ext cx="3830177" cy="2472595"/>
          </a:xfrm>
          <a:prstGeom prst="rect">
            <a:avLst/>
          </a:prstGeom>
          <a:ln w="25400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5760" t="4715" r="7479"/>
          <a:stretch/>
        </p:blipFill>
        <p:spPr>
          <a:xfrm>
            <a:off x="372809" y="4070553"/>
            <a:ext cx="4267200" cy="264508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237720" y="1847461"/>
            <a:ext cx="251927" cy="251927"/>
          </a:xfrm>
          <a:prstGeom prst="ellipse">
            <a:avLst/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237720" y="2199034"/>
            <a:ext cx="251927" cy="256300"/>
          </a:xfrm>
          <a:prstGeom prst="ellipse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965809" y="1989095"/>
            <a:ext cx="251927" cy="251927"/>
          </a:xfrm>
          <a:prstGeom prst="ellipse">
            <a:avLst/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449078" y="4070553"/>
            <a:ext cx="65874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main contributors to the impedance of the two  four-section are two modes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highest impedance mode has an almost un damped Q (~30000) and a small R/Q (~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next highest one comes from a neighbouring mode with an already damped Q (~ 400) and a large R/Q (~ 180)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7208405" y="3471109"/>
            <a:ext cx="172109" cy="214484"/>
          </a:xfrm>
          <a:prstGeom prst="ellipse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620278" y="6269797"/>
            <a:ext cx="163791" cy="168325"/>
          </a:xfrm>
          <a:prstGeom prst="ellipse">
            <a:avLst/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655520" y="4146023"/>
            <a:ext cx="172109" cy="214484"/>
          </a:xfrm>
          <a:prstGeom prst="ellipse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613918" y="6108979"/>
            <a:ext cx="7094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Why the HOM coupler does not effectively damp this mode?</a:t>
            </a:r>
          </a:p>
        </p:txBody>
      </p:sp>
      <p:sp>
        <p:nvSpPr>
          <p:cNvPr id="9" name="Curved Up Arrow 8"/>
          <p:cNvSpPr/>
          <p:nvPr/>
        </p:nvSpPr>
        <p:spPr>
          <a:xfrm rot="5400000">
            <a:off x="4426308" y="5273689"/>
            <a:ext cx="1610936" cy="59944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4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74146"/>
            <a:ext cx="11620500" cy="1325563"/>
          </a:xfrm>
        </p:spPr>
        <p:txBody>
          <a:bodyPr/>
          <a:lstStyle/>
          <a:p>
            <a:r>
              <a:rPr lang="en-GB" dirty="0"/>
              <a:t>F</a:t>
            </a:r>
            <a:r>
              <a:rPr lang="en-GB" dirty="0" smtClean="0"/>
              <a:t>ield profiles for the highest impedance mode (I)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732310" y="1285557"/>
            <a:ext cx="10931770" cy="1054481"/>
            <a:chOff x="838200" y="1970073"/>
            <a:chExt cx="10684895" cy="6061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16958" r="1261"/>
            <a:stretch/>
          </p:blipFill>
          <p:spPr>
            <a:xfrm rot="10800000" flipV="1">
              <a:off x="838200" y="1970075"/>
              <a:ext cx="2765956" cy="6060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16958" r="1261"/>
            <a:stretch/>
          </p:blipFill>
          <p:spPr>
            <a:xfrm rot="10800000" flipV="1">
              <a:off x="3477846" y="1970076"/>
              <a:ext cx="2765956" cy="60609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16958" r="1261"/>
            <a:stretch/>
          </p:blipFill>
          <p:spPr>
            <a:xfrm rot="10800000" flipV="1">
              <a:off x="6117493" y="1970075"/>
              <a:ext cx="2765956" cy="60609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t="16958" r="1261"/>
            <a:stretch/>
          </p:blipFill>
          <p:spPr>
            <a:xfrm rot="10800000" flipV="1">
              <a:off x="8757139" y="1970073"/>
              <a:ext cx="2765956" cy="606097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18997" y="2462854"/>
            <a:ext cx="6628413" cy="4339743"/>
            <a:chOff x="2102335" y="1914146"/>
            <a:chExt cx="9317153" cy="58831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54665" t="10854" r="25738" b="54049"/>
            <a:stretch/>
          </p:blipFill>
          <p:spPr>
            <a:xfrm>
              <a:off x="2102335" y="2582779"/>
              <a:ext cx="9317153" cy="521453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t="16958" r="1261"/>
            <a:stretch/>
          </p:blipFill>
          <p:spPr>
            <a:xfrm rot="10800000" flipV="1">
              <a:off x="2905124" y="1914146"/>
              <a:ext cx="8448673" cy="1457703"/>
            </a:xfrm>
            <a:prstGeom prst="rect">
              <a:avLst/>
            </a:prstGeom>
          </p:spPr>
        </p:pic>
      </p:grpSp>
      <p:sp>
        <p:nvSpPr>
          <p:cNvPr id="13" name="Left Brace 12"/>
          <p:cNvSpPr/>
          <p:nvPr/>
        </p:nvSpPr>
        <p:spPr>
          <a:xfrm rot="16200000">
            <a:off x="9901092" y="829095"/>
            <a:ext cx="586009" cy="2681509"/>
          </a:xfrm>
          <a:prstGeom prst="leftBrace">
            <a:avLst>
              <a:gd name="adj1" fmla="val 157391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990117" y="2833254"/>
            <a:ext cx="5763353" cy="13854"/>
          </a:xfrm>
          <a:prstGeom prst="line">
            <a:avLst/>
          </a:prstGeom>
          <a:ln w="3492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 rot="16200000">
            <a:off x="4936161" y="2239159"/>
            <a:ext cx="524051" cy="13248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39979" y="2766478"/>
            <a:ext cx="4295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amplitude of the electric field pointing towards the electric probe of the couplers  has been plotted along this line. Examination of the field profiles shows: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346652" y="3979785"/>
            <a:ext cx="6881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Two couplers are totally ineffective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Through optimising the length of the probe the </a:t>
            </a:r>
          </a:p>
          <a:p>
            <a:r>
              <a:rPr lang="en-GB" dirty="0" smtClean="0"/>
              <a:t>      overall impedance can be reduced b</a:t>
            </a:r>
            <a:r>
              <a:rPr lang="de-DE" dirty="0" smtClean="0"/>
              <a:t>y a </a:t>
            </a:r>
            <a:r>
              <a:rPr lang="de-DE" dirty="0" err="1" smtClean="0"/>
              <a:t>factor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1.6.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     further Imp. reduction only through changing the 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     probe length is not possible</a:t>
            </a:r>
            <a:r>
              <a:rPr lang="en-GB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maxima of the electric field amplitude are at the </a:t>
            </a:r>
          </a:p>
          <a:p>
            <a:r>
              <a:rPr lang="en-GB" dirty="0" smtClean="0"/>
              <a:t>       centre of accelerating 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maxima of the magnetic field lie between</a:t>
            </a:r>
          </a:p>
          <a:p>
            <a:r>
              <a:rPr lang="en-GB" dirty="0" smtClean="0"/>
              <a:t>      the accelerating gaps and the energy can be extracted</a:t>
            </a:r>
          </a:p>
          <a:p>
            <a:r>
              <a:rPr lang="en-GB" dirty="0"/>
              <a:t> </a:t>
            </a:r>
            <a:r>
              <a:rPr lang="en-GB" dirty="0" smtClean="0"/>
              <a:t>    effectively using couplers with magnetic loops</a:t>
            </a:r>
            <a:r>
              <a:rPr lang="de-DE" dirty="0" smtClean="0"/>
              <a:t>  </a:t>
            </a: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8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GB" dirty="0" smtClean="0"/>
              <a:t>valuation </a:t>
            </a:r>
            <a:r>
              <a:rPr lang="en-GB" dirty="0" smtClean="0"/>
              <a:t>of coupler using single cell approach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28" t="1392" r="7558"/>
          <a:stretch/>
        </p:blipFill>
        <p:spPr>
          <a:xfrm>
            <a:off x="693160" y="1734453"/>
            <a:ext cx="4923869" cy="3178635"/>
          </a:xfrm>
          <a:prstGeom prst="rect">
            <a:avLst/>
          </a:prstGeom>
          <a:ln w="25400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0686" t="4210" r="40313" b="3647"/>
          <a:stretch/>
        </p:blipFill>
        <p:spPr>
          <a:xfrm>
            <a:off x="5813488" y="1588786"/>
            <a:ext cx="1689210" cy="346996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103957" y="1930400"/>
            <a:ext cx="2554514" cy="8418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93160" y="5516829"/>
            <a:ext cx="106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presence of both  un damped modes in the four-section cavities  can be predicted using single-cell approximation. The single cell is used for preliminary design and then the result will be evaluated in the four-section or </a:t>
            </a:r>
            <a:r>
              <a:rPr lang="en-US" sz="2000" dirty="0" smtClean="0"/>
              <a:t>three-section </a:t>
            </a:r>
            <a:r>
              <a:rPr lang="en-US" sz="2000" dirty="0" smtClean="0"/>
              <a:t>cavities </a:t>
            </a:r>
            <a:endParaRPr lang="en-US" sz="2000" dirty="0"/>
          </a:p>
        </p:txBody>
      </p:sp>
      <p:sp>
        <p:nvSpPr>
          <p:cNvPr id="11" name="Left-Right Arrow 10"/>
          <p:cNvSpPr/>
          <p:nvPr/>
        </p:nvSpPr>
        <p:spPr>
          <a:xfrm>
            <a:off x="5813488" y="4267310"/>
            <a:ext cx="1689210" cy="7402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02698" y="2706757"/>
                <a:ext cx="637955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 </a:t>
                </a:r>
              </a:p>
              <a:p>
                <a:r>
                  <a:rPr lang="en-GB" sz="2800" dirty="0" smtClean="0"/>
                  <a:t>ϕ the phase advance per cell</a:t>
                </a:r>
              </a:p>
              <a:p>
                <a:r>
                  <a:rPr lang="en-GB" sz="2800" dirty="0" smtClean="0"/>
                  <a:t>which is n</a:t>
                </a:r>
                <a:r>
                  <a:rPr lang="el-GR" sz="2800" dirty="0" smtClean="0"/>
                  <a:t>π</a:t>
                </a:r>
                <a:r>
                  <a:rPr lang="de-DE" sz="2800" dirty="0" smtClean="0"/>
                  <a:t>/44 ,n=0,1,…,43</a:t>
                </a:r>
                <a14:m>
                  <m:oMath xmlns:m="http://schemas.openxmlformats.org/officeDocument/2006/math">
                    <a:fld id="{13334A98-B1C2-4CB5-AB07-CB894597E60B}" type="mathplaceholder">
                      <a:rPr lang="en-GB" sz="2800" i="1" smtClean="0">
                        <a:latin typeface="Cambria Math" panose="02040503050406030204" pitchFamily="18" charset="0"/>
                      </a:rPr>
                      <a:t>.</a:t>
                    </a:fld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698" y="2706757"/>
                <a:ext cx="6379551" cy="1384995"/>
              </a:xfrm>
              <a:prstGeom prst="rect">
                <a:avLst/>
              </a:prstGeom>
              <a:blipFill>
                <a:blip r:embed="rId4"/>
                <a:stretch>
                  <a:fillRect l="-2008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384854" y="4618426"/>
            <a:ext cx="13143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dirty="0"/>
              <a:t>ϕ</a:t>
            </a:r>
            <a:endParaRPr lang="en-GB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7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Options </a:t>
            </a:r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consideration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-23585" y="4854483"/>
            <a:ext cx="6745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Pros : Magnetic loops are very effective in terms of reducing the impedance of </a:t>
            </a:r>
            <a:r>
              <a:rPr lang="en-GB" dirty="0" smtClean="0"/>
              <a:t>both type of </a:t>
            </a:r>
            <a:r>
              <a:rPr lang="en-GB" dirty="0" smtClean="0"/>
              <a:t>modes (it has already been tested on four  section cavities)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Cons:  the magnetic field of the fundamental mode can be coupled to this coupler and this limits the area of the loop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4043" t="-2936" r="43391" b="2936"/>
          <a:stretch/>
        </p:blipFill>
        <p:spPr>
          <a:xfrm>
            <a:off x="8534400" y="1343537"/>
            <a:ext cx="1451427" cy="3661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2925" r="45718" b="14253"/>
          <a:stretch/>
        </p:blipFill>
        <p:spPr>
          <a:xfrm>
            <a:off x="1944915" y="1493676"/>
            <a:ext cx="1404257" cy="33615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13070" y="4854483"/>
            <a:ext cx="6745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Pros: Fundamental mode is less sensitive to this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Cons: installation difficulties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36811" y="4149502"/>
            <a:ext cx="2845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Magnetic loop HOM coupler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00290" y="4143727"/>
            <a:ext cx="3546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Modified Electric HOM coupler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 smtClean="0"/>
              <a:t>Impedance of the four three-section cavities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79" r="7660"/>
          <a:stretch/>
        </p:blipFill>
        <p:spPr>
          <a:xfrm>
            <a:off x="773699" y="879211"/>
            <a:ext cx="4173737" cy="2409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65" r="6228"/>
          <a:stretch/>
        </p:blipFill>
        <p:spPr>
          <a:xfrm>
            <a:off x="5526071" y="826563"/>
            <a:ext cx="4328886" cy="2392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260" t="5127" r="7358"/>
          <a:stretch/>
        </p:blipFill>
        <p:spPr>
          <a:xfrm>
            <a:off x="838200" y="3588072"/>
            <a:ext cx="4173737" cy="2276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5116" y="3218617"/>
            <a:ext cx="65874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most important impedances of the four three-section cavity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two impedances  around 629 MHz, because their frequencies are very close to the frequencies of impedance maxima of the four section  cavities.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impedances around 629 are resulted from two modes with an already damped Q (~ 450) and a large R/Q (R/Q &gt; 100)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Other three modes in the freq. range from 623 MHz to 626 MHz are less important because  (these modes are all High Q but very low R/Q)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    They do not coincide with the high impedances of the four section cavities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Considering the Lorenz model for resonators shows that the important modes are around 629 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3838364" y="1028758"/>
            <a:ext cx="216572" cy="222917"/>
          </a:xfrm>
          <a:prstGeom prst="ellipse">
            <a:avLst/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 flipH="1">
            <a:off x="4156366" y="1436605"/>
            <a:ext cx="286325" cy="355249"/>
          </a:xfrm>
          <a:prstGeom prst="ellipse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vcv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3963056" y="3685706"/>
            <a:ext cx="163902" cy="166009"/>
          </a:xfrm>
          <a:prstGeom prst="ellipse">
            <a:avLst/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752122" y="2757449"/>
            <a:ext cx="163902" cy="166009"/>
          </a:xfrm>
          <a:prstGeom prst="ellipse">
            <a:avLst/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 flipH="1">
            <a:off x="4244112" y="3926213"/>
            <a:ext cx="214135" cy="256300"/>
          </a:xfrm>
          <a:prstGeom prst="ellipse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 flipH="1">
            <a:off x="9048184" y="2686588"/>
            <a:ext cx="214135" cy="256300"/>
          </a:xfrm>
          <a:prstGeom prst="ellipse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Options currently under consideration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4043" t="-2936" r="43391" b="2936"/>
          <a:stretch/>
        </p:blipFill>
        <p:spPr>
          <a:xfrm>
            <a:off x="6585527" y="2627392"/>
            <a:ext cx="1451427" cy="3661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2925" r="45718" b="14253"/>
          <a:stretch/>
        </p:blipFill>
        <p:spPr>
          <a:xfrm>
            <a:off x="1778661" y="2777531"/>
            <a:ext cx="1404257" cy="33615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78193" y="1690688"/>
            <a:ext cx="9605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The magnetic loop HOM coupler and the modified  electric HOM coupler are also the options for the</a:t>
            </a:r>
          </a:p>
          <a:p>
            <a:r>
              <a:rPr lang="en-GB" dirty="0" smtClean="0"/>
              <a:t> three-section cavities, however the dimensions will be different.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48884" y="5488775"/>
            <a:ext cx="2845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Magnetic loop HOM coupler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8217" y="5488775"/>
            <a:ext cx="3546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Modified Electric HOM coupler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00" t="1151" r="7018"/>
          <a:stretch/>
        </p:blipFill>
        <p:spPr>
          <a:xfrm>
            <a:off x="7706343" y="1179926"/>
            <a:ext cx="4173737" cy="2463547"/>
          </a:xfrm>
          <a:prstGeom prst="rect">
            <a:avLst/>
          </a:prstGeom>
          <a:ln w="41275">
            <a:noFill/>
          </a:ln>
        </p:spPr>
      </p:pic>
      <p:sp>
        <p:nvSpPr>
          <p:cNvPr id="7" name="Oval 6"/>
          <p:cNvSpPr/>
          <p:nvPr/>
        </p:nvSpPr>
        <p:spPr>
          <a:xfrm>
            <a:off x="10842171" y="1604867"/>
            <a:ext cx="251927" cy="251927"/>
          </a:xfrm>
          <a:prstGeom prst="ellipse">
            <a:avLst/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10842171" y="1948973"/>
            <a:ext cx="251927" cy="241322"/>
          </a:xfrm>
          <a:prstGeom prst="ellipse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279" r="7660"/>
          <a:stretch/>
        </p:blipFill>
        <p:spPr>
          <a:xfrm>
            <a:off x="7706344" y="3976974"/>
            <a:ext cx="4173737" cy="240936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0789295" y="4163437"/>
            <a:ext cx="251927" cy="241322"/>
          </a:xfrm>
          <a:prstGeom prst="ellipse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1081656" y="4530446"/>
            <a:ext cx="251927" cy="241322"/>
          </a:xfrm>
          <a:prstGeom prst="ellipse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042988" y="1362269"/>
            <a:ext cx="245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Two 4-section cavities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17241" y="1856794"/>
            <a:ext cx="73891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 very high Q mode exists in the four section cavity which contributes to the highest impedance in the </a:t>
            </a:r>
            <a:r>
              <a:rPr lang="en-GB" sz="2400" dirty="0" smtClean="0"/>
              <a:t>cavity</a:t>
            </a:r>
          </a:p>
          <a:p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 existing coupler cannot effectively damp </a:t>
            </a:r>
            <a:r>
              <a:rPr lang="en-GB" sz="2400" dirty="0" smtClean="0"/>
              <a:t>this mode</a:t>
            </a:r>
          </a:p>
          <a:p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One of the high impedance modes of the four-section cavities and both high impedance modes of the three-section cavities are among the already damped modes.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Modified electric and magnetic couplers are going to be examined 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167025" y="4163437"/>
            <a:ext cx="245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four </a:t>
            </a:r>
            <a:r>
              <a:rPr lang="en-GB" dirty="0"/>
              <a:t>3</a:t>
            </a:r>
            <a:r>
              <a:rPr lang="en-GB" dirty="0" smtClean="0"/>
              <a:t>-section cavities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E2B8-45B4-49FC-973C-C697ECD89CA0}" type="slidenum">
              <a:rPr lang="en-GB" smtClean="0"/>
              <a:t>9</a:t>
            </a:fld>
            <a:endParaRPr lang="en-GB"/>
          </a:p>
        </p:txBody>
      </p:sp>
      <p:sp>
        <p:nvSpPr>
          <p:cNvPr id="4" name="Right Arrow 3"/>
          <p:cNvSpPr/>
          <p:nvPr/>
        </p:nvSpPr>
        <p:spPr>
          <a:xfrm rot="5400000">
            <a:off x="10779988" y="1215437"/>
            <a:ext cx="405523" cy="281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088168" y="734652"/>
            <a:ext cx="175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High Q mode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9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4294</TotalTime>
  <Words>646</Words>
  <Application>Microsoft Office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Systematic Study of the Three and Four-Section Cavities and Examination of the Damping Options</vt:lpstr>
      <vt:lpstr>The original design of the HOM Coupler</vt:lpstr>
      <vt:lpstr>Impedance of the two four-section cavities</vt:lpstr>
      <vt:lpstr>Field profiles for the highest impedance mode (I)</vt:lpstr>
      <vt:lpstr>Evaluation of coupler using single cell approach</vt:lpstr>
      <vt:lpstr>Options currently under consideration</vt:lpstr>
      <vt:lpstr>Impedance of the four three-section cavities </vt:lpstr>
      <vt:lpstr>Options currently under consideration</vt:lpstr>
      <vt:lpstr>Summary and outlook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</dc:title>
  <dc:creator>Nasrin Nasresfahani</dc:creator>
  <cp:lastModifiedBy>Nasrin Nasresfahani</cp:lastModifiedBy>
  <cp:revision>66</cp:revision>
  <cp:lastPrinted>2017-07-13T13:13:27Z</cp:lastPrinted>
  <dcterms:created xsi:type="dcterms:W3CDTF">2017-07-10T09:10:13Z</dcterms:created>
  <dcterms:modified xsi:type="dcterms:W3CDTF">2017-07-13T13:13:29Z</dcterms:modified>
</cp:coreProperties>
</file>