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88" r:id="rId2"/>
    <p:sldId id="343" r:id="rId3"/>
    <p:sldId id="344" r:id="rId4"/>
    <p:sldId id="345" r:id="rId5"/>
    <p:sldId id="347" r:id="rId6"/>
    <p:sldId id="349" r:id="rId7"/>
    <p:sldId id="351" r:id="rId8"/>
    <p:sldId id="352" r:id="rId9"/>
    <p:sldId id="356" r:id="rId10"/>
    <p:sldId id="354" r:id="rId11"/>
    <p:sldId id="353" r:id="rId12"/>
    <p:sldId id="355" r:id="rId13"/>
    <p:sldId id="346" r:id="rId14"/>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5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403" autoAdjust="0"/>
  </p:normalViewPr>
  <p:slideViewPr>
    <p:cSldViewPr snapToGrid="0">
      <p:cViewPr varScale="1">
        <p:scale>
          <a:sx n="107" d="100"/>
          <a:sy n="107" d="100"/>
        </p:scale>
        <p:origin x="1716" y="114"/>
      </p:cViewPr>
      <p:guideLst>
        <p:guide orient="horz" pos="2160"/>
        <p:guide pos="2880"/>
        <p:guide pos="29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1BC64C58-C7F4-46DF-877F-89F37E80852E}" type="datetimeFigureOut">
              <a:rPr lang="en-US" smtClean="0"/>
              <a:t>7/13/2017</a:t>
            </a:fld>
            <a:endParaRPr lang="en-US"/>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D27B8596-93B5-45D9-AA7E-794FF3E0F1C1}" type="slidenum">
              <a:rPr lang="en-US" smtClean="0"/>
              <a:t>‹#›</a:t>
            </a:fld>
            <a:endParaRPr lang="en-US"/>
          </a:p>
        </p:txBody>
      </p:sp>
    </p:spTree>
    <p:extLst>
      <p:ext uri="{BB962C8B-B14F-4D97-AF65-F5344CB8AC3E}">
        <p14:creationId xmlns:p14="http://schemas.microsoft.com/office/powerpoint/2010/main" val="30285799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4529D56E-B78E-4961-B86C-F98E5B945B3E}" type="datetimeFigureOut">
              <a:rPr lang="en-US" smtClean="0"/>
              <a:t>7/13/2017</a:t>
            </a:fld>
            <a:endParaRPr lang="en-US"/>
          </a:p>
        </p:txBody>
      </p:sp>
      <p:sp>
        <p:nvSpPr>
          <p:cNvPr id="4" name="Slide Image Placeholder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593CF955-FC90-41D1-8275-F7A2CC83ED89}" type="slidenum">
              <a:rPr lang="en-US" smtClean="0"/>
              <a:t>‹#›</a:t>
            </a:fld>
            <a:endParaRPr lang="en-US"/>
          </a:p>
        </p:txBody>
      </p:sp>
    </p:spTree>
    <p:extLst>
      <p:ext uri="{BB962C8B-B14F-4D97-AF65-F5344CB8AC3E}">
        <p14:creationId xmlns:p14="http://schemas.microsoft.com/office/powerpoint/2010/main" val="8629696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556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009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39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186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294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23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528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37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191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935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201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597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531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108911-81DF-40FF-B8C3-F5DDD91B14CE}"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35564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92B91-5CEF-4B98-A74C-802504CDABF2}"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64136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3DBE6-FC89-41EE-B231-28A4E3C16F1C}"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6535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0451E6-15AF-4B42-8DBD-377A1D01E9B6}"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84845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FF7EF-7F45-4446-8E0A-8A62475A4F52}"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320657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DDB9D7-AD75-40F7-8E08-8A1773C06D56}"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73841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157898-A4DE-4853-85A5-4FF8272B33EF}" type="datetime1">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12904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0ADF0F-7106-431D-A2BE-908BBED6AE24}" type="datetime1">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365996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E53F6-38FD-464C-B1D2-D4CCB228DC18}" type="datetime1">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43686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D4CD9-55F3-44E2-8064-A3C11C15E617}"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08652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12082-693E-4A0E-BD59-95766A750A6C}"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19423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795AC-357D-48FA-AB7B-73D794C89959}" type="datetime1">
              <a:rPr lang="en-US" smtClean="0"/>
              <a:t>7/13/2017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B3C45-6916-4A09-AEE0-4725868A11C8}" type="slidenum">
              <a:rPr lang="en-US" smtClean="0"/>
              <a:t>‹#›</a:t>
            </a:fld>
            <a:endParaRPr lang="en-US"/>
          </a:p>
        </p:txBody>
      </p:sp>
    </p:spTree>
    <p:extLst>
      <p:ext uri="{BB962C8B-B14F-4D97-AF65-F5344CB8AC3E}">
        <p14:creationId xmlns:p14="http://schemas.microsoft.com/office/powerpoint/2010/main" val="927041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cds.cern.ch/record/1014280/files/ab-note-2007-01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6795"/>
            <a:ext cx="7772400" cy="3235380"/>
          </a:xfrm>
          <a:ln w="57150" cap="rnd">
            <a:solidFill>
              <a:srgbClr val="0053A1"/>
            </a:solidFill>
            <a:round/>
          </a:ln>
        </p:spPr>
        <p:style>
          <a:lnRef idx="2">
            <a:schemeClr val="accent2"/>
          </a:lnRef>
          <a:fillRef idx="1">
            <a:schemeClr val="lt1"/>
          </a:fillRef>
          <a:effectRef idx="0">
            <a:schemeClr val="accent2"/>
          </a:effectRef>
          <a:fontRef idx="minor">
            <a:schemeClr val="dk1"/>
          </a:fontRef>
        </p:style>
        <p:txBody>
          <a:bodyPr anchor="ctr">
            <a:normAutofit fontScale="90000"/>
          </a:bodyPr>
          <a:lstStyle/>
          <a:p>
            <a:r>
              <a:rPr lang="en-GB" sz="5400" b="1" dirty="0"/>
              <a:t>Tomography of the rotated PS bunches in the SPS</a:t>
            </a:r>
            <a:r>
              <a:rPr lang="en-GB" sz="5400" b="1" dirty="0" smtClean="0"/>
              <a:t/>
            </a:r>
            <a:br>
              <a:rPr lang="en-GB" sz="5400" b="1" dirty="0" smtClean="0"/>
            </a:br>
            <a:r>
              <a:rPr lang="en-GB" sz="2700" b="1" dirty="0" smtClean="0">
                <a:solidFill>
                  <a:schemeClr val="bg1"/>
                </a:solidFill>
              </a:rPr>
              <a:t>s</a:t>
            </a:r>
            <a:r>
              <a:rPr lang="en-GB" sz="5400" dirty="0" smtClean="0"/>
              <a:t/>
            </a:r>
            <a:br>
              <a:rPr lang="en-GB" sz="5400" dirty="0" smtClean="0"/>
            </a:br>
            <a:r>
              <a:rPr lang="en-GB" sz="3100" i="1" dirty="0"/>
              <a:t>LIU-SPS Beam Dynamics Working </a:t>
            </a:r>
            <a:r>
              <a:rPr lang="en-GB" sz="3100" i="1" dirty="0" smtClean="0"/>
              <a:t>Group </a:t>
            </a:r>
            <a:r>
              <a:rPr lang="en-GB" sz="3100" i="1" dirty="0" smtClean="0"/>
              <a:t>13</a:t>
            </a:r>
            <a:r>
              <a:rPr lang="en-GB" sz="3100" i="1" dirty="0" smtClean="0"/>
              <a:t>/07/2017</a:t>
            </a:r>
            <a:endParaRPr lang="en-US" sz="4400" i="1" dirty="0"/>
          </a:p>
        </p:txBody>
      </p:sp>
      <p:sp>
        <p:nvSpPr>
          <p:cNvPr id="7" name="TextBox 6"/>
          <p:cNvSpPr txBox="1"/>
          <p:nvPr/>
        </p:nvSpPr>
        <p:spPr>
          <a:xfrm>
            <a:off x="0" y="4774621"/>
            <a:ext cx="9144000" cy="923330"/>
          </a:xfrm>
          <a:prstGeom prst="rect">
            <a:avLst/>
          </a:prstGeom>
          <a:noFill/>
        </p:spPr>
        <p:txBody>
          <a:bodyPr wrap="square" rtlCol="0">
            <a:spAutoFit/>
          </a:bodyPr>
          <a:lstStyle/>
          <a:p>
            <a:pPr algn="ctr"/>
            <a:r>
              <a:rPr lang="en-US" dirty="0"/>
              <a:t/>
            </a:r>
            <a:br>
              <a:rPr lang="en-US" dirty="0"/>
            </a:br>
            <a:r>
              <a:rPr lang="en-US" dirty="0"/>
              <a:t>A. </a:t>
            </a:r>
            <a:r>
              <a:rPr lang="en-US" dirty="0" smtClean="0"/>
              <a:t>Lasheen</a:t>
            </a:r>
          </a:p>
          <a:p>
            <a:pPr algn="ctr"/>
            <a:r>
              <a:rPr lang="en-US" i="1" dirty="0" smtClean="0"/>
              <a:t>Acknowledgments</a:t>
            </a:r>
            <a:r>
              <a:rPr lang="en-US" i="1" dirty="0" smtClean="0"/>
              <a:t>: </a:t>
            </a:r>
            <a:r>
              <a:rPr lang="en-US" i="1" dirty="0" smtClean="0"/>
              <a:t>T. Bohl, H. Damerau, S. </a:t>
            </a:r>
            <a:r>
              <a:rPr lang="en-US" i="1" dirty="0" smtClean="0"/>
              <a:t>Hancock</a:t>
            </a:r>
            <a:endParaRPr lang="en-US" i="1" dirty="0" smtClean="0"/>
          </a:p>
        </p:txBody>
      </p:sp>
    </p:spTree>
    <p:extLst>
      <p:ext uri="{BB962C8B-B14F-4D97-AF65-F5344CB8AC3E}">
        <p14:creationId xmlns:p14="http://schemas.microsoft.com/office/powerpoint/2010/main" val="4172819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0" y="120518"/>
            <a:ext cx="9474506" cy="509927"/>
          </a:xfrm>
        </p:spPr>
        <p:txBody>
          <a:bodyPr>
            <a:noAutofit/>
          </a:bodyPr>
          <a:lstStyle/>
          <a:p>
            <a:pPr algn="ctr"/>
            <a:r>
              <a:rPr lang="en-US" b="1" dirty="0" smtClean="0"/>
              <a:t>Tomogram during </a:t>
            </a:r>
            <a:r>
              <a:rPr lang="en-US" b="1" dirty="0" err="1" smtClean="0"/>
              <a:t>filamentation</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1" y="1048869"/>
            <a:ext cx="4516939" cy="4500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0" y="1048869"/>
            <a:ext cx="4500000" cy="4500000"/>
          </a:xfrm>
          <a:prstGeom prst="rect">
            <a:avLst/>
          </a:prstGeom>
        </p:spPr>
      </p:pic>
      <p:sp>
        <p:nvSpPr>
          <p:cNvPr id="9" name="TextBox 8"/>
          <p:cNvSpPr txBox="1"/>
          <p:nvPr/>
        </p:nvSpPr>
        <p:spPr>
          <a:xfrm>
            <a:off x="1037080" y="715099"/>
            <a:ext cx="217123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dirty="0" smtClean="0"/>
              <a:t>Without linearization</a:t>
            </a:r>
            <a:endParaRPr lang="en-GB" dirty="0"/>
          </a:p>
        </p:txBody>
      </p:sp>
      <p:sp>
        <p:nvSpPr>
          <p:cNvPr id="10" name="TextBox 9"/>
          <p:cNvSpPr txBox="1"/>
          <p:nvPr/>
        </p:nvSpPr>
        <p:spPr>
          <a:xfrm>
            <a:off x="6164982" y="715099"/>
            <a:ext cx="185063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dirty="0" smtClean="0"/>
              <a:t>With linearization</a:t>
            </a:r>
            <a:endParaRPr lang="en-GB" dirty="0"/>
          </a:p>
        </p:txBody>
      </p:sp>
      <p:sp>
        <p:nvSpPr>
          <p:cNvPr id="11" name="Content Placeholder 2"/>
          <p:cNvSpPr txBox="1">
            <a:spLocks/>
          </p:cNvSpPr>
          <p:nvPr/>
        </p:nvSpPr>
        <p:spPr>
          <a:xfrm>
            <a:off x="0" y="5477435"/>
            <a:ext cx="9144000" cy="124404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a:t>
            </a:r>
            <a:r>
              <a:rPr lang="en-GB" dirty="0" smtClean="0"/>
              <a:t>After 1 thousand turns in the SPS, in the middle of quadrupole oscillations</a:t>
            </a:r>
            <a:br>
              <a:rPr lang="en-GB" dirty="0" smtClean="0"/>
            </a:br>
            <a:endParaRPr lang="en-GB" dirty="0"/>
          </a:p>
          <a:p>
            <a:pPr>
              <a:buFont typeface="Wingdings" panose="05000000000000000000" pitchFamily="2" charset="2"/>
              <a:buChar char="§"/>
            </a:pPr>
            <a:r>
              <a:rPr lang="en-GB" dirty="0" smtClean="0"/>
              <a:t> The SPS voltage is 4.5 MV, the injected PS bunch is not matched for this voltage</a:t>
            </a:r>
            <a:endParaRPr lang="en-GB" dirty="0" smtClean="0"/>
          </a:p>
        </p:txBody>
      </p:sp>
    </p:spTree>
    <p:extLst>
      <p:ext uri="{BB962C8B-B14F-4D97-AF65-F5344CB8AC3E}">
        <p14:creationId xmlns:p14="http://schemas.microsoft.com/office/powerpoint/2010/main" val="1452658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939" y="1084431"/>
            <a:ext cx="4500000" cy="4500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4431"/>
            <a:ext cx="4516939" cy="4500000"/>
          </a:xfrm>
          <a:prstGeom prst="rect">
            <a:avLst/>
          </a:prstGeom>
        </p:spPr>
      </p:pic>
      <p:sp>
        <p:nvSpPr>
          <p:cNvPr id="2" name="Title 1"/>
          <p:cNvSpPr>
            <a:spLocks noGrp="1"/>
          </p:cNvSpPr>
          <p:nvPr>
            <p:ph type="title"/>
          </p:nvPr>
        </p:nvSpPr>
        <p:spPr>
          <a:xfrm>
            <a:off x="-110170" y="120518"/>
            <a:ext cx="9474506" cy="509927"/>
          </a:xfrm>
        </p:spPr>
        <p:txBody>
          <a:bodyPr>
            <a:noAutofit/>
          </a:bodyPr>
          <a:lstStyle/>
          <a:p>
            <a:pPr algn="ctr"/>
            <a:r>
              <a:rPr lang="en-US" b="1" dirty="0" smtClean="0"/>
              <a:t>Tomogram after </a:t>
            </a:r>
            <a:r>
              <a:rPr lang="en-US" b="1" dirty="0" err="1" smtClean="0"/>
              <a:t>filamentation</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11</a:t>
            </a:fld>
            <a:endParaRPr lang="en-US" dirty="0"/>
          </a:p>
        </p:txBody>
      </p:sp>
      <p:sp>
        <p:nvSpPr>
          <p:cNvPr id="7" name="TextBox 6"/>
          <p:cNvSpPr txBox="1"/>
          <p:nvPr/>
        </p:nvSpPr>
        <p:spPr>
          <a:xfrm>
            <a:off x="1037080" y="715099"/>
            <a:ext cx="217123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dirty="0" smtClean="0"/>
              <a:t>Without linearization</a:t>
            </a:r>
            <a:endParaRPr lang="en-GB" dirty="0"/>
          </a:p>
        </p:txBody>
      </p:sp>
      <p:sp>
        <p:nvSpPr>
          <p:cNvPr id="8" name="TextBox 7"/>
          <p:cNvSpPr txBox="1"/>
          <p:nvPr/>
        </p:nvSpPr>
        <p:spPr>
          <a:xfrm>
            <a:off x="6164982" y="715099"/>
            <a:ext cx="185063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dirty="0" smtClean="0"/>
              <a:t>With linearization</a:t>
            </a:r>
            <a:endParaRPr lang="en-GB" dirty="0"/>
          </a:p>
        </p:txBody>
      </p:sp>
      <p:sp>
        <p:nvSpPr>
          <p:cNvPr id="9" name="Content Placeholder 2"/>
          <p:cNvSpPr txBox="1">
            <a:spLocks/>
          </p:cNvSpPr>
          <p:nvPr/>
        </p:nvSpPr>
        <p:spPr>
          <a:xfrm>
            <a:off x="0" y="5477435"/>
            <a:ext cx="9144000" cy="1244040"/>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a:t>
            </a:r>
            <a:r>
              <a:rPr lang="en-GB" dirty="0" smtClean="0"/>
              <a:t>The bunch distribution after 2000 turns has </a:t>
            </a:r>
            <a:r>
              <a:rPr lang="en-GB" dirty="0" err="1" smtClean="0"/>
              <a:t>filamented</a:t>
            </a:r>
            <a:r>
              <a:rPr lang="en-GB" dirty="0" smtClean="0"/>
              <a:t> and is stationary</a:t>
            </a:r>
            <a:br>
              <a:rPr lang="en-GB" dirty="0" smtClean="0"/>
            </a:br>
            <a:endParaRPr lang="en-GB" dirty="0"/>
          </a:p>
          <a:p>
            <a:pPr>
              <a:buFont typeface="Wingdings" panose="05000000000000000000" pitchFamily="2" charset="2"/>
              <a:buChar char="§"/>
            </a:pPr>
            <a:r>
              <a:rPr lang="en-GB" dirty="0" smtClean="0"/>
              <a:t> It is difficult to see tails in the 1</a:t>
            </a:r>
            <a:r>
              <a:rPr lang="en-GB" baseline="30000" dirty="0" smtClean="0"/>
              <a:t>st</a:t>
            </a:r>
            <a:r>
              <a:rPr lang="en-GB" dirty="0" smtClean="0"/>
              <a:t> turn reconstruction, but after </a:t>
            </a:r>
            <a:r>
              <a:rPr lang="en-GB" dirty="0" err="1" smtClean="0"/>
              <a:t>filamentation</a:t>
            </a:r>
            <a:r>
              <a:rPr lang="en-GB" dirty="0"/>
              <a:t> </a:t>
            </a:r>
            <a:r>
              <a:rPr lang="en-GB" dirty="0" smtClean="0"/>
              <a:t>it seems that the bunch distribution is more dense with the linearization in PS (to be confirmed in more systematic study)</a:t>
            </a:r>
            <a:endParaRPr lang="en-GB" dirty="0" smtClean="0"/>
          </a:p>
        </p:txBody>
      </p:sp>
    </p:spTree>
    <p:extLst>
      <p:ext uri="{BB962C8B-B14F-4D97-AF65-F5344CB8AC3E}">
        <p14:creationId xmlns:p14="http://schemas.microsoft.com/office/powerpoint/2010/main" val="271851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0" y="0"/>
            <a:ext cx="9474506" cy="630445"/>
          </a:xfrm>
        </p:spPr>
        <p:txBody>
          <a:bodyPr>
            <a:noAutofit/>
          </a:bodyPr>
          <a:lstStyle/>
          <a:p>
            <a:pPr algn="ctr"/>
            <a:r>
              <a:rPr lang="en-US" b="1" dirty="0" smtClean="0"/>
              <a:t>Animation of tomogram</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12</a:t>
            </a:fld>
            <a:endParaRPr lang="en-US" dirty="0"/>
          </a:p>
        </p:txBody>
      </p:sp>
      <p:pic>
        <p:nvPicPr>
          <p:cNvPr id="3" name="bunch_rota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98768"/>
            <a:ext cx="5277784" cy="5261291"/>
          </a:xfrm>
          <a:prstGeom prst="rect">
            <a:avLst/>
          </a:prstGeom>
        </p:spPr>
      </p:pic>
      <p:sp>
        <p:nvSpPr>
          <p:cNvPr id="7" name="Content Placeholder 2"/>
          <p:cNvSpPr txBox="1">
            <a:spLocks/>
          </p:cNvSpPr>
          <p:nvPr/>
        </p:nvSpPr>
        <p:spPr>
          <a:xfrm>
            <a:off x="5277784" y="806824"/>
            <a:ext cx="3866216" cy="5914651"/>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a:t>
            </a:r>
            <a:r>
              <a:rPr lang="en-GB" dirty="0" smtClean="0"/>
              <a:t>Tomogram applied each turn, taking as input the 66 next frames</a:t>
            </a:r>
          </a:p>
          <a:p>
            <a:pPr>
              <a:buFont typeface="Wingdings" panose="05000000000000000000" pitchFamily="2" charset="2"/>
              <a:buChar char="§"/>
            </a:pPr>
            <a:endParaRPr lang="en-GB" dirty="0"/>
          </a:p>
          <a:p>
            <a:pPr>
              <a:buFont typeface="Wingdings" panose="05000000000000000000" pitchFamily="2" charset="2"/>
              <a:buChar char="§"/>
            </a:pPr>
            <a:r>
              <a:rPr lang="en-GB" dirty="0" smtClean="0"/>
              <a:t> The voltage and phase were not optimized</a:t>
            </a:r>
            <a:endParaRPr lang="en-GB" dirty="0"/>
          </a:p>
          <a:p>
            <a:pPr>
              <a:buFont typeface="Wingdings" panose="05000000000000000000" pitchFamily="2" charset="2"/>
              <a:buChar char="§"/>
            </a:pPr>
            <a:endParaRPr lang="en-GB" dirty="0" smtClean="0"/>
          </a:p>
          <a:p>
            <a:pPr>
              <a:buFont typeface="Wingdings" panose="05000000000000000000" pitchFamily="2" charset="2"/>
              <a:buChar char="§"/>
            </a:pPr>
            <a:r>
              <a:rPr lang="en-GB" dirty="0"/>
              <a:t> </a:t>
            </a:r>
            <a:r>
              <a:rPr lang="en-GB" dirty="0" smtClean="0"/>
              <a:t>The glitches corresponds to turn where the input voltage and/or phase is too far from the real value </a:t>
            </a:r>
            <a:endParaRPr lang="en-GB" dirty="0"/>
          </a:p>
          <a:p>
            <a:pPr>
              <a:buFont typeface="Wingdings" panose="05000000000000000000" pitchFamily="2" charset="2"/>
              <a:buChar char="§"/>
            </a:pPr>
            <a:endParaRPr lang="en-GB" dirty="0" smtClean="0"/>
          </a:p>
          <a:p>
            <a:pPr>
              <a:buFont typeface="Wingdings" panose="05000000000000000000" pitchFamily="2" charset="2"/>
              <a:buChar char="§"/>
            </a:pPr>
            <a:r>
              <a:rPr lang="en-GB" dirty="0" smtClean="0"/>
              <a:t>To be taken in to account: +-10% uncertainty on voltage, phase at injection have damped oscillations due to phase loop, intensity effects…)</a:t>
            </a:r>
            <a:endParaRPr lang="en-GB" dirty="0" smtClean="0"/>
          </a:p>
        </p:txBody>
      </p:sp>
    </p:spTree>
    <p:extLst>
      <p:ext uri="{BB962C8B-B14F-4D97-AF65-F5344CB8AC3E}">
        <p14:creationId xmlns:p14="http://schemas.microsoft.com/office/powerpoint/2010/main" val="387659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0" y="0"/>
            <a:ext cx="9474506" cy="630445"/>
          </a:xfrm>
        </p:spPr>
        <p:txBody>
          <a:bodyPr>
            <a:noAutofit/>
          </a:bodyPr>
          <a:lstStyle/>
          <a:p>
            <a:pPr algn="ctr"/>
            <a:r>
              <a:rPr lang="en-US" b="1" dirty="0" smtClean="0"/>
              <a:t>Conclusions</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13</a:t>
            </a:fld>
            <a:endParaRPr lang="en-US" dirty="0"/>
          </a:p>
        </p:txBody>
      </p:sp>
      <p:sp>
        <p:nvSpPr>
          <p:cNvPr id="11" name="Content Placeholder 2"/>
          <p:cNvSpPr txBox="1">
            <a:spLocks/>
          </p:cNvSpPr>
          <p:nvPr/>
        </p:nvSpPr>
        <p:spPr>
          <a:xfrm>
            <a:off x="0" y="886265"/>
            <a:ext cx="9144000" cy="582495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a:t>
            </a:r>
            <a:r>
              <a:rPr lang="en-GB" dirty="0" smtClean="0"/>
              <a:t>The longitudinal tomography for bunches in the SPS relies on the correction of the bunch profiles from the perturbation due to the measurement line transfer function</a:t>
            </a:r>
            <a:br>
              <a:rPr lang="en-GB" dirty="0" smtClean="0"/>
            </a:br>
            <a:endParaRPr lang="en-GB" dirty="0"/>
          </a:p>
          <a:p>
            <a:pPr>
              <a:buFont typeface="Wingdings" panose="05000000000000000000" pitchFamily="2" charset="2"/>
              <a:buChar char="§"/>
            </a:pPr>
            <a:r>
              <a:rPr lang="en-GB" dirty="0" smtClean="0"/>
              <a:t> The results of tomograms including this correction are encouraging, and seem to give reasonable reconstruction of the bunch distribution (qualitative)</a:t>
            </a:r>
            <a:br>
              <a:rPr lang="en-GB" dirty="0" smtClean="0"/>
            </a:br>
            <a:endParaRPr lang="en-GB" dirty="0"/>
          </a:p>
          <a:p>
            <a:pPr>
              <a:buFont typeface="Wingdings" panose="05000000000000000000" pitchFamily="2" charset="2"/>
              <a:buChar char="§"/>
            </a:pPr>
            <a:r>
              <a:rPr lang="en-GB" dirty="0" smtClean="0"/>
              <a:t> The tomogram may not be adapted to measure the distribution of the tails for the injected bunches in the SPS (little number of particles -&gt; very low signal in comparison with the core of the bunch)</a:t>
            </a:r>
            <a:br>
              <a:rPr lang="en-GB" dirty="0" smtClean="0"/>
            </a:br>
            <a:endParaRPr lang="en-GB" dirty="0"/>
          </a:p>
          <a:p>
            <a:pPr>
              <a:buFont typeface="Wingdings" panose="05000000000000000000" pitchFamily="2" charset="2"/>
              <a:buChar char="§"/>
            </a:pPr>
            <a:r>
              <a:rPr lang="en-GB" dirty="0" smtClean="0"/>
              <a:t> Nevertheless, the effect on the core of the bunch distribution can be seen, and results can be further improved by optimizing the tomogram input parameters</a:t>
            </a:r>
            <a:endParaRPr lang="en-GB" dirty="0" smtClean="0"/>
          </a:p>
        </p:txBody>
      </p:sp>
    </p:spTree>
    <p:extLst>
      <p:ext uri="{BB962C8B-B14F-4D97-AF65-F5344CB8AC3E}">
        <p14:creationId xmlns:p14="http://schemas.microsoft.com/office/powerpoint/2010/main" val="75370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0" y="120518"/>
            <a:ext cx="9474506" cy="509927"/>
          </a:xfrm>
        </p:spPr>
        <p:txBody>
          <a:bodyPr>
            <a:noAutofit/>
          </a:bodyPr>
          <a:lstStyle/>
          <a:p>
            <a:pPr algn="ctr"/>
            <a:r>
              <a:rPr lang="en-US" b="1" dirty="0" smtClean="0"/>
              <a:t>Outline</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2</a:t>
            </a:fld>
            <a:endParaRPr lang="en-US" dirty="0"/>
          </a:p>
        </p:txBody>
      </p:sp>
      <p:sp>
        <p:nvSpPr>
          <p:cNvPr id="13" name="Content Placeholder 2"/>
          <p:cNvSpPr txBox="1">
            <a:spLocks/>
          </p:cNvSpPr>
          <p:nvPr/>
        </p:nvSpPr>
        <p:spPr>
          <a:xfrm>
            <a:off x="0" y="1362634"/>
            <a:ext cx="9144000" cy="5358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a:t>
            </a:r>
            <a:r>
              <a:rPr lang="en-GB" dirty="0" smtClean="0"/>
              <a:t>Motivations and history of tomography in SPS</a:t>
            </a:r>
          </a:p>
          <a:p>
            <a:pPr>
              <a:buFont typeface="Wingdings" panose="05000000000000000000" pitchFamily="2" charset="2"/>
              <a:buChar char="§"/>
            </a:pPr>
            <a:endParaRPr lang="en-GB" dirty="0"/>
          </a:p>
          <a:p>
            <a:pPr>
              <a:buFont typeface="Wingdings" panose="05000000000000000000" pitchFamily="2" charset="2"/>
              <a:buChar char="§"/>
            </a:pPr>
            <a:endParaRPr lang="en-GB" dirty="0" smtClean="0"/>
          </a:p>
          <a:p>
            <a:pPr>
              <a:buFont typeface="Wingdings" panose="05000000000000000000" pitchFamily="2" charset="2"/>
              <a:buChar char="§"/>
            </a:pPr>
            <a:r>
              <a:rPr lang="en-GB" dirty="0"/>
              <a:t> </a:t>
            </a:r>
            <a:r>
              <a:rPr lang="en-GB" dirty="0" smtClean="0"/>
              <a:t>Correction of the transfer function</a:t>
            </a:r>
          </a:p>
          <a:p>
            <a:pPr>
              <a:buFont typeface="Wingdings" panose="05000000000000000000" pitchFamily="2" charset="2"/>
              <a:buChar char="§"/>
            </a:pPr>
            <a:endParaRPr lang="en-GB" dirty="0"/>
          </a:p>
          <a:p>
            <a:pPr>
              <a:buFont typeface="Wingdings" panose="05000000000000000000" pitchFamily="2" charset="2"/>
              <a:buChar char="§"/>
            </a:pPr>
            <a:endParaRPr lang="en-GB" dirty="0" smtClean="0"/>
          </a:p>
          <a:p>
            <a:pPr>
              <a:buFont typeface="Wingdings" panose="05000000000000000000" pitchFamily="2" charset="2"/>
              <a:buChar char="§"/>
            </a:pPr>
            <a:r>
              <a:rPr lang="en-GB" dirty="0"/>
              <a:t> </a:t>
            </a:r>
            <a:r>
              <a:rPr lang="en-GB" dirty="0" smtClean="0"/>
              <a:t>First results to evaluate the effect of the linearization of the RF voltage in PS on the rotated bunches</a:t>
            </a:r>
            <a:endParaRPr lang="en-GB" dirty="0" smtClean="0"/>
          </a:p>
        </p:txBody>
      </p:sp>
    </p:spTree>
    <p:extLst>
      <p:ext uri="{BB962C8B-B14F-4D97-AF65-F5344CB8AC3E}">
        <p14:creationId xmlns:p14="http://schemas.microsoft.com/office/powerpoint/2010/main" val="114474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86" y="797821"/>
            <a:ext cx="4824121" cy="3600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09" y="750024"/>
            <a:ext cx="5065327" cy="3780000"/>
          </a:xfrm>
          <a:prstGeom prst="rect">
            <a:avLst/>
          </a:prstGeom>
        </p:spPr>
      </p:pic>
      <p:sp>
        <p:nvSpPr>
          <p:cNvPr id="2" name="Title 1"/>
          <p:cNvSpPr>
            <a:spLocks noGrp="1"/>
          </p:cNvSpPr>
          <p:nvPr>
            <p:ph type="title"/>
          </p:nvPr>
        </p:nvSpPr>
        <p:spPr>
          <a:xfrm>
            <a:off x="-110170" y="0"/>
            <a:ext cx="9474506" cy="630445"/>
          </a:xfrm>
        </p:spPr>
        <p:txBody>
          <a:bodyPr>
            <a:noAutofit/>
          </a:bodyPr>
          <a:lstStyle/>
          <a:p>
            <a:pPr algn="ctr"/>
            <a:r>
              <a:rPr lang="en-US" b="1" dirty="0" smtClean="0"/>
              <a:t>Motivation</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3</a:t>
            </a:fld>
            <a:endParaRPr lang="en-US" dirty="0"/>
          </a:p>
        </p:txBody>
      </p:sp>
      <p:sp>
        <p:nvSpPr>
          <p:cNvPr id="13" name="Content Placeholder 2"/>
          <p:cNvSpPr txBox="1">
            <a:spLocks/>
          </p:cNvSpPr>
          <p:nvPr/>
        </p:nvSpPr>
        <p:spPr>
          <a:xfrm>
            <a:off x="0" y="4674194"/>
            <a:ext cx="9144000" cy="218380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The transfer of bunches from the PS to the SPS relies on the bunch shortening with fast RF voltage increase (bunch rotation)</a:t>
            </a:r>
          </a:p>
          <a:p>
            <a:pPr>
              <a:buFont typeface="Wingdings" panose="05000000000000000000" pitchFamily="2" charset="2"/>
              <a:buChar char="§"/>
            </a:pPr>
            <a:endParaRPr lang="en-GB" dirty="0"/>
          </a:p>
          <a:p>
            <a:pPr>
              <a:buFont typeface="Wingdings" panose="05000000000000000000" pitchFamily="2" charset="2"/>
              <a:buChar char="§"/>
            </a:pPr>
            <a:r>
              <a:rPr lang="en-GB" dirty="0" smtClean="0"/>
              <a:t> Due to the nonlinearities of the RF voltage, some particles take more time to rotate and the injecte</a:t>
            </a:r>
            <a:r>
              <a:rPr lang="en-GB" dirty="0" smtClean="0"/>
              <a:t>d bunch </a:t>
            </a:r>
            <a:r>
              <a:rPr lang="en-GB" dirty="0" smtClean="0"/>
              <a:t> distribution in SPS is distorted (“S-shape”)</a:t>
            </a:r>
            <a:endParaRPr lang="en-GB" dirty="0" smtClean="0"/>
          </a:p>
        </p:txBody>
      </p:sp>
      <p:sp>
        <p:nvSpPr>
          <p:cNvPr id="3" name="TextBox 2"/>
          <p:cNvSpPr txBox="1"/>
          <p:nvPr/>
        </p:nvSpPr>
        <p:spPr>
          <a:xfrm>
            <a:off x="1197380" y="715099"/>
            <a:ext cx="224567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t>Voltage program in PS</a:t>
            </a:r>
            <a:endParaRPr lang="en-GB" dirty="0"/>
          </a:p>
        </p:txBody>
      </p:sp>
      <p:sp>
        <p:nvSpPr>
          <p:cNvPr id="9" name="TextBox 8"/>
          <p:cNvSpPr txBox="1"/>
          <p:nvPr/>
        </p:nvSpPr>
        <p:spPr>
          <a:xfrm>
            <a:off x="5338387" y="715099"/>
            <a:ext cx="333431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t>Injected bunch distribution in SPS</a:t>
            </a:r>
            <a:endParaRPr lang="en-GB" dirty="0"/>
          </a:p>
        </p:txBody>
      </p:sp>
    </p:spTree>
    <p:extLst>
      <p:ext uri="{BB962C8B-B14F-4D97-AF65-F5344CB8AC3E}">
        <p14:creationId xmlns:p14="http://schemas.microsoft.com/office/powerpoint/2010/main" val="1503008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86" y="797821"/>
            <a:ext cx="4824121" cy="3600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09" y="750024"/>
            <a:ext cx="5065327" cy="3780000"/>
          </a:xfrm>
          <a:prstGeom prst="rect">
            <a:avLst/>
          </a:prstGeom>
        </p:spPr>
      </p:pic>
      <p:sp>
        <p:nvSpPr>
          <p:cNvPr id="2" name="Title 1"/>
          <p:cNvSpPr>
            <a:spLocks noGrp="1"/>
          </p:cNvSpPr>
          <p:nvPr>
            <p:ph type="title"/>
          </p:nvPr>
        </p:nvSpPr>
        <p:spPr>
          <a:xfrm>
            <a:off x="-110170" y="0"/>
            <a:ext cx="9474506" cy="630445"/>
          </a:xfrm>
        </p:spPr>
        <p:txBody>
          <a:bodyPr>
            <a:noAutofit/>
          </a:bodyPr>
          <a:lstStyle/>
          <a:p>
            <a:pPr algn="ctr"/>
            <a:r>
              <a:rPr lang="en-US" b="1" dirty="0" smtClean="0"/>
              <a:t>Motivation</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4</a:t>
            </a:fld>
            <a:endParaRPr lang="en-US" dirty="0"/>
          </a:p>
        </p:txBody>
      </p:sp>
      <p:sp>
        <p:nvSpPr>
          <p:cNvPr id="13" name="Content Placeholder 2"/>
          <p:cNvSpPr txBox="1">
            <a:spLocks/>
          </p:cNvSpPr>
          <p:nvPr/>
        </p:nvSpPr>
        <p:spPr>
          <a:xfrm>
            <a:off x="0" y="4674194"/>
            <a:ext cx="9144000" cy="218380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Studies were done on means to make the bunch distribution better, by linearizing the RF voltage in the PS</a:t>
            </a:r>
          </a:p>
          <a:p>
            <a:pPr>
              <a:buFont typeface="Wingdings" panose="05000000000000000000" pitchFamily="2" charset="2"/>
              <a:buChar char="§"/>
            </a:pPr>
            <a:endParaRPr lang="en-GB" dirty="0"/>
          </a:p>
          <a:p>
            <a:pPr>
              <a:buFont typeface="Wingdings" panose="05000000000000000000" pitchFamily="2" charset="2"/>
              <a:buChar char="§"/>
            </a:pPr>
            <a:r>
              <a:rPr lang="en-GB" dirty="0" smtClean="0"/>
              <a:t> The motivation to use tomography was to see whether the effect of the linearization could be evaluated</a:t>
            </a:r>
            <a:endParaRPr lang="en-GB" dirty="0" smtClean="0"/>
          </a:p>
        </p:txBody>
      </p:sp>
      <p:sp>
        <p:nvSpPr>
          <p:cNvPr id="3" name="TextBox 2"/>
          <p:cNvSpPr txBox="1"/>
          <p:nvPr/>
        </p:nvSpPr>
        <p:spPr>
          <a:xfrm>
            <a:off x="1197380" y="715099"/>
            <a:ext cx="224567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t>Voltage program in PS</a:t>
            </a:r>
            <a:endParaRPr lang="en-GB" dirty="0"/>
          </a:p>
        </p:txBody>
      </p:sp>
      <p:sp>
        <p:nvSpPr>
          <p:cNvPr id="9" name="TextBox 8"/>
          <p:cNvSpPr txBox="1"/>
          <p:nvPr/>
        </p:nvSpPr>
        <p:spPr>
          <a:xfrm>
            <a:off x="5338387" y="715099"/>
            <a:ext cx="333431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t>Injected bunch distribution in SPS</a:t>
            </a:r>
            <a:endParaRPr lang="en-GB" dirty="0"/>
          </a:p>
        </p:txBody>
      </p:sp>
    </p:spTree>
    <p:extLst>
      <p:ext uri="{BB962C8B-B14F-4D97-AF65-F5344CB8AC3E}">
        <p14:creationId xmlns:p14="http://schemas.microsoft.com/office/powerpoint/2010/main" val="3833740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0" y="0"/>
            <a:ext cx="9474506" cy="630445"/>
          </a:xfrm>
        </p:spPr>
        <p:txBody>
          <a:bodyPr>
            <a:noAutofit/>
          </a:bodyPr>
          <a:lstStyle/>
          <a:p>
            <a:pPr algn="ctr"/>
            <a:r>
              <a:rPr lang="en-US" b="1" dirty="0" smtClean="0"/>
              <a:t>Tomography in the SPS</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5</a:t>
            </a:fld>
            <a:endParaRPr lang="en-US" dirty="0"/>
          </a:p>
        </p:txBody>
      </p:sp>
      <p:sp>
        <p:nvSpPr>
          <p:cNvPr id="13" name="Content Placeholder 2"/>
          <p:cNvSpPr txBox="1">
            <a:spLocks/>
          </p:cNvSpPr>
          <p:nvPr/>
        </p:nvSpPr>
        <p:spPr>
          <a:xfrm>
            <a:off x="0" y="829994"/>
            <a:ext cx="9144000" cy="6028006"/>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a:t> </a:t>
            </a:r>
            <a:r>
              <a:rPr lang="en-GB" dirty="0" smtClean="0"/>
              <a:t>The situation of the tomography in the SPS in 2007 is introduced in</a:t>
            </a:r>
            <a:r>
              <a:rPr lang="de-DE" dirty="0" smtClean="0"/>
              <a:t> </a:t>
            </a:r>
            <a:r>
              <a:rPr lang="en-GB" dirty="0">
                <a:hlinkClick r:id="rId3"/>
              </a:rPr>
              <a:t>http://</a:t>
            </a:r>
            <a:r>
              <a:rPr lang="en-GB" dirty="0" smtClean="0">
                <a:hlinkClick r:id="rId3"/>
              </a:rPr>
              <a:t>cds.cern.ch/record/1014280/files/ab-note-2007-010.pdf</a:t>
            </a:r>
            <a:r>
              <a:rPr lang="en-GB" dirty="0" smtClean="0"/>
              <a:t> (</a:t>
            </a:r>
            <a:r>
              <a:rPr lang="de-DE" dirty="0" smtClean="0"/>
              <a:t>T</a:t>
            </a:r>
            <a:r>
              <a:rPr lang="de-DE" dirty="0"/>
              <a:t>. Bohl, H. Damerau, S. Hancock</a:t>
            </a:r>
            <a:r>
              <a:rPr lang="en-GB" dirty="0" smtClean="0"/>
              <a:t>)</a:t>
            </a:r>
          </a:p>
          <a:p>
            <a:pPr>
              <a:buFont typeface="Wingdings" panose="05000000000000000000" pitchFamily="2" charset="2"/>
              <a:buChar char="§"/>
            </a:pPr>
            <a:endParaRPr lang="en-GB" dirty="0"/>
          </a:p>
          <a:p>
            <a:pPr>
              <a:buFont typeface="Wingdings" panose="05000000000000000000" pitchFamily="2" charset="2"/>
              <a:buChar char="§"/>
            </a:pPr>
            <a:r>
              <a:rPr lang="en-GB" dirty="0" smtClean="0"/>
              <a:t>The tomography in the SPS was first evaluated in 1997, but the first attempts were not encouraging</a:t>
            </a:r>
          </a:p>
          <a:p>
            <a:pPr>
              <a:buFont typeface="Wingdings" panose="05000000000000000000" pitchFamily="2" charset="2"/>
              <a:buChar char="§"/>
            </a:pPr>
            <a:endParaRPr lang="en-GB" dirty="0"/>
          </a:p>
          <a:p>
            <a:pPr>
              <a:buFont typeface="Wingdings" panose="05000000000000000000" pitchFamily="2" charset="2"/>
              <a:buChar char="§"/>
            </a:pPr>
            <a:r>
              <a:rPr lang="en-GB" dirty="0" smtClean="0"/>
              <a:t> It was then studied again in </a:t>
            </a:r>
            <a:r>
              <a:rPr lang="en-GB" dirty="0" smtClean="0"/>
              <a:t>2006</a:t>
            </a:r>
            <a:r>
              <a:rPr lang="en-GB" dirty="0" smtClean="0"/>
              <a:t>, wi</a:t>
            </a:r>
            <a:r>
              <a:rPr lang="en-GB" dirty="0" smtClean="0"/>
              <a:t>th the exact same motivation to study rotated bunches from the PS to SPS, one of the conclusions was: </a:t>
            </a:r>
            <a:br>
              <a:rPr lang="en-GB" dirty="0" smtClean="0"/>
            </a:br>
            <a:r>
              <a:rPr lang="en-GB" dirty="0" smtClean="0"/>
              <a:t/>
            </a:r>
            <a:br>
              <a:rPr lang="en-GB" dirty="0" smtClean="0"/>
            </a:br>
            <a:r>
              <a:rPr lang="en-GB" i="1" dirty="0" smtClean="0"/>
              <a:t>“The </a:t>
            </a:r>
            <a:r>
              <a:rPr lang="en-GB" i="1" dirty="0"/>
              <a:t>transfer function correction for the measurement system, especially those for the coaxial cables from the wall current monitors (APWL-10 and WC-2) in the tunnel to the digitizing oscilloscope (Tektronix TDS7254) must be applied. Even after these corrections the signal quality of the bunch profiles still remains at the limit of what is acceptable for tomography</a:t>
            </a:r>
            <a:r>
              <a:rPr lang="en-GB" i="1" dirty="0" smtClean="0"/>
              <a:t>.”</a:t>
            </a:r>
          </a:p>
          <a:p>
            <a:pPr>
              <a:buFont typeface="Wingdings" panose="05000000000000000000" pitchFamily="2" charset="2"/>
              <a:buChar char="§"/>
            </a:pPr>
            <a:endParaRPr lang="en-GB" dirty="0"/>
          </a:p>
          <a:p>
            <a:pPr>
              <a:buFont typeface="Wingdings" panose="05000000000000000000" pitchFamily="2" charset="2"/>
              <a:buChar char="§"/>
            </a:pPr>
            <a:r>
              <a:rPr lang="en-GB" dirty="0" smtClean="0"/>
              <a:t> In the winter shutdown 2006/2007, the measurement line was improved by replacing the long coaxial cables with a fibre optic link, to reduce the bunch profile distortion (T. </a:t>
            </a:r>
            <a:r>
              <a:rPr lang="en-GB" dirty="0"/>
              <a:t>Bohl </a:t>
            </a:r>
            <a:r>
              <a:rPr lang="en-GB" dirty="0" smtClean="0"/>
              <a:t>Note-2008-12). A new evaluation of the tomography was done this year.</a:t>
            </a:r>
          </a:p>
        </p:txBody>
      </p:sp>
    </p:spTree>
    <p:extLst>
      <p:ext uri="{BB962C8B-B14F-4D97-AF65-F5344CB8AC3E}">
        <p14:creationId xmlns:p14="http://schemas.microsoft.com/office/powerpoint/2010/main" val="298735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0" y="898709"/>
            <a:ext cx="5486411" cy="4087376"/>
          </a:xfrm>
          <a:prstGeom prst="rect">
            <a:avLst/>
          </a:prstGeom>
        </p:spPr>
      </p:pic>
      <p:sp>
        <p:nvSpPr>
          <p:cNvPr id="2" name="Title 1"/>
          <p:cNvSpPr>
            <a:spLocks noGrp="1"/>
          </p:cNvSpPr>
          <p:nvPr>
            <p:ph type="title"/>
          </p:nvPr>
        </p:nvSpPr>
        <p:spPr>
          <a:xfrm>
            <a:off x="-110170" y="120518"/>
            <a:ext cx="9474506" cy="509927"/>
          </a:xfrm>
        </p:spPr>
        <p:txBody>
          <a:bodyPr>
            <a:noAutofit/>
          </a:bodyPr>
          <a:lstStyle/>
          <a:p>
            <a:pPr algn="ctr"/>
            <a:r>
              <a:rPr lang="en-US" b="1" dirty="0" smtClean="0"/>
              <a:t>Measurement line transfer function</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6</a:t>
            </a:fld>
            <a:endParaRPr lang="en-US" dirty="0"/>
          </a:p>
        </p:txBody>
      </p:sp>
      <p:sp>
        <p:nvSpPr>
          <p:cNvPr id="14" name="Content Placeholder 2"/>
          <p:cNvSpPr txBox="1">
            <a:spLocks/>
          </p:cNvSpPr>
          <p:nvPr/>
        </p:nvSpPr>
        <p:spPr>
          <a:xfrm>
            <a:off x="5082988" y="1120588"/>
            <a:ext cx="3827712" cy="56008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smtClean="0"/>
          </a:p>
        </p:txBody>
      </p:sp>
      <p:sp>
        <p:nvSpPr>
          <p:cNvPr id="15" name="Content Placeholder 2"/>
          <p:cNvSpPr txBox="1">
            <a:spLocks/>
          </p:cNvSpPr>
          <p:nvPr/>
        </p:nvSpPr>
        <p:spPr>
          <a:xfrm>
            <a:off x="4923692" y="959668"/>
            <a:ext cx="4220308" cy="600383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The measurement line transfer function (TF) is altering the measured longitudinal profile and is composed of:</a:t>
            </a:r>
          </a:p>
          <a:p>
            <a:pPr>
              <a:buFont typeface="Wingdings" panose="05000000000000000000" pitchFamily="2" charset="2"/>
              <a:buChar char="§"/>
            </a:pPr>
            <a:endParaRPr lang="en-GB" dirty="0"/>
          </a:p>
          <a:p>
            <a:pPr lvl="1">
              <a:buFont typeface="Wingdings" panose="05000000000000000000" pitchFamily="2" charset="2"/>
              <a:buChar char="§"/>
            </a:pPr>
            <a:r>
              <a:rPr lang="en-GB" dirty="0" smtClean="0"/>
              <a:t> Longitudinal pick-up</a:t>
            </a:r>
          </a:p>
          <a:p>
            <a:pPr lvl="1">
              <a:buFont typeface="Wingdings" panose="05000000000000000000" pitchFamily="2" charset="2"/>
              <a:buChar char="§"/>
            </a:pPr>
            <a:r>
              <a:rPr lang="en-GB" dirty="0"/>
              <a:t> </a:t>
            </a:r>
            <a:r>
              <a:rPr lang="en-GB" dirty="0" smtClean="0"/>
              <a:t>Cables and </a:t>
            </a:r>
            <a:r>
              <a:rPr lang="en-GB" dirty="0" err="1" smtClean="0"/>
              <a:t>fiber</a:t>
            </a:r>
            <a:r>
              <a:rPr lang="en-GB" dirty="0"/>
              <a:t>-</a:t>
            </a:r>
            <a:r>
              <a:rPr lang="en-GB" dirty="0" smtClean="0"/>
              <a:t>optic link up to the BA3 Faraday cage</a:t>
            </a:r>
          </a:p>
          <a:p>
            <a:pPr lvl="1">
              <a:buFont typeface="Wingdings" panose="05000000000000000000" pitchFamily="2" charset="2"/>
              <a:buChar char="§"/>
            </a:pPr>
            <a:endParaRPr lang="en-GB" dirty="0"/>
          </a:p>
          <a:p>
            <a:pPr>
              <a:buFont typeface="Wingdings" panose="05000000000000000000" pitchFamily="2" charset="2"/>
              <a:buChar char="§"/>
            </a:pPr>
            <a:r>
              <a:rPr lang="en-GB" dirty="0" smtClean="0"/>
              <a:t> The TF was obtained from pulse measurements </a:t>
            </a:r>
            <a:r>
              <a:rPr lang="en-GB" dirty="0" smtClean="0"/>
              <a:t>(T. Bohl Note 2011-09, new measurements in 2016)</a:t>
            </a:r>
            <a:endParaRPr lang="en-GB" dirty="0" smtClean="0"/>
          </a:p>
          <a:p>
            <a:pPr lvl="1">
              <a:buFont typeface="Wingdings" panose="05000000000000000000" pitchFamily="2" charset="2"/>
              <a:buChar char="§"/>
            </a:pPr>
            <a:endParaRPr lang="en-GB" dirty="0"/>
          </a:p>
          <a:p>
            <a:pPr>
              <a:buFont typeface="Wingdings" panose="05000000000000000000" pitchFamily="2" charset="2"/>
              <a:buChar char="§"/>
            </a:pPr>
            <a:r>
              <a:rPr lang="en-GB" dirty="0" smtClean="0"/>
              <a:t> Data &gt; 3GHz is unphysical and may introduce some corrections errors (mainly for bunch length &lt; 1ns, and for the tails distribution)</a:t>
            </a:r>
          </a:p>
        </p:txBody>
      </p:sp>
      <mc:AlternateContent xmlns:mc="http://schemas.openxmlformats.org/markup-compatibility/2006">
        <mc:Choice xmlns:a14="http://schemas.microsoft.com/office/drawing/2010/main" Requires="a14">
          <p:sp>
            <p:nvSpPr>
              <p:cNvPr id="17" name="TextBox 16"/>
              <p:cNvSpPr txBox="1"/>
              <p:nvPr/>
            </p:nvSpPr>
            <p:spPr>
              <a:xfrm>
                <a:off x="1338994" y="5438282"/>
                <a:ext cx="25880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m:rPr>
                              <m:sty m:val="p"/>
                            </m:rPr>
                            <a:rPr lang="en-GB" b="0" i="0" smtClean="0">
                              <a:latin typeface="Cambria Math" panose="02040503050406030204" pitchFamily="18" charset="0"/>
                            </a:rPr>
                            <m:t>meas</m:t>
                          </m:r>
                        </m:sub>
                      </m:sSub>
                      <m:r>
                        <a:rPr lang="en-GB" b="0" i="1" smtClean="0">
                          <a:latin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ℱ</m:t>
                          </m:r>
                        </m:e>
                        <m:sup>
                          <m:r>
                            <a:rPr lang="en-GB" b="0" i="1" smtClean="0">
                              <a:latin typeface="Cambria Math" panose="02040503050406030204" pitchFamily="18" charset="0"/>
                              <a:ea typeface="Cambria Math" panose="02040503050406030204" pitchFamily="18" charset="0"/>
                            </a:rPr>
                            <m:t>−1</m:t>
                          </m:r>
                        </m:sup>
                      </m:sSup>
                      <m:d>
                        <m:dPr>
                          <m:begChr m:val="["/>
                          <m:endChr m:val="]"/>
                          <m:ctrlPr>
                            <a:rPr lang="en-GB" b="0" i="1" smtClean="0">
                              <a:latin typeface="Cambria Math" panose="02040503050406030204" pitchFamily="18" charset="0"/>
                              <a:ea typeface="Cambria Math" panose="02040503050406030204" pitchFamily="18" charset="0"/>
                            </a:rPr>
                          </m:ctrlPr>
                        </m:dPr>
                        <m:e>
                          <m:sSub>
                            <m:sSubPr>
                              <m:ctrlPr>
                                <a:rPr lang="en-GB" b="0" i="1" smtClean="0">
                                  <a:solidFill>
                                    <a:schemeClr val="accent1">
                                      <a:lumMod val="75000"/>
                                    </a:schemeClr>
                                  </a:solidFill>
                                  <a:latin typeface="Cambria Math" panose="02040503050406030204" pitchFamily="18" charset="0"/>
                                  <a:ea typeface="Cambria Math" panose="02040503050406030204" pitchFamily="18" charset="0"/>
                                </a:rPr>
                              </m:ctrlPr>
                            </m:sSubPr>
                            <m:e>
                              <m:r>
                                <a:rPr lang="en-GB" b="0" i="1" smtClean="0">
                                  <a:solidFill>
                                    <a:schemeClr val="accent1">
                                      <a:lumMod val="75000"/>
                                    </a:schemeClr>
                                  </a:solidFill>
                                  <a:latin typeface="Cambria Math" panose="02040503050406030204" pitchFamily="18" charset="0"/>
                                  <a:ea typeface="Cambria Math" panose="02040503050406030204" pitchFamily="18" charset="0"/>
                                </a:rPr>
                                <m:t>𝜎</m:t>
                              </m:r>
                            </m:e>
                            <m:sub>
                              <m:r>
                                <m:rPr>
                                  <m:sty m:val="p"/>
                                </m:rPr>
                                <a:rPr lang="en-GB" b="0" i="0" smtClean="0">
                                  <a:solidFill>
                                    <a:schemeClr val="accent1">
                                      <a:lumMod val="75000"/>
                                    </a:schemeClr>
                                  </a:solidFill>
                                  <a:latin typeface="Cambria Math" panose="02040503050406030204" pitchFamily="18" charset="0"/>
                                  <a:ea typeface="Cambria Math" panose="02040503050406030204" pitchFamily="18" charset="0"/>
                                </a:rPr>
                                <m:t>bunch</m:t>
                              </m:r>
                            </m:sub>
                          </m:sSub>
                          <m:r>
                            <a:rPr lang="en-GB" b="0" i="1" smtClean="0">
                              <a:latin typeface="Cambria Math" panose="02040503050406030204" pitchFamily="18" charset="0"/>
                              <a:ea typeface="Cambria Math" panose="02040503050406030204" pitchFamily="18" charset="0"/>
                            </a:rPr>
                            <m:t> </m:t>
                          </m:r>
                          <m:sSub>
                            <m:sSubPr>
                              <m:ctrlPr>
                                <a:rPr lang="en-GB" b="0" i="1" smtClean="0">
                                  <a:solidFill>
                                    <a:schemeClr val="accent6">
                                      <a:lumMod val="75000"/>
                                    </a:schemeClr>
                                  </a:solidFill>
                                  <a:latin typeface="Cambria Math" panose="02040503050406030204" pitchFamily="18" charset="0"/>
                                  <a:ea typeface="Cambria Math" panose="02040503050406030204" pitchFamily="18" charset="0"/>
                                </a:rPr>
                              </m:ctrlPr>
                            </m:sSubPr>
                            <m:e>
                              <m:r>
                                <a:rPr lang="en-GB" b="0" i="1" smtClean="0">
                                  <a:solidFill>
                                    <a:schemeClr val="accent6">
                                      <a:lumMod val="75000"/>
                                    </a:schemeClr>
                                  </a:solidFill>
                                  <a:latin typeface="Cambria Math" panose="02040503050406030204" pitchFamily="18" charset="0"/>
                                  <a:ea typeface="Cambria Math" panose="02040503050406030204" pitchFamily="18" charset="0"/>
                                </a:rPr>
                                <m:t>𝒵</m:t>
                              </m:r>
                            </m:e>
                            <m:sub>
                              <m:r>
                                <m:rPr>
                                  <m:sty m:val="p"/>
                                </m:rPr>
                                <a:rPr lang="en-GB" b="0" i="0" smtClean="0">
                                  <a:solidFill>
                                    <a:schemeClr val="accent6">
                                      <a:lumMod val="75000"/>
                                    </a:schemeClr>
                                  </a:solidFill>
                                  <a:latin typeface="Cambria Math" panose="02040503050406030204" pitchFamily="18" charset="0"/>
                                  <a:ea typeface="Cambria Math" panose="02040503050406030204" pitchFamily="18" charset="0"/>
                                </a:rPr>
                                <m:t>TF</m:t>
                              </m:r>
                            </m:sub>
                          </m:sSub>
                        </m:e>
                      </m:d>
                    </m:oMath>
                  </m:oMathPara>
                </a14:m>
                <a:endParaRPr lang="en-GB" dirty="0"/>
              </a:p>
            </p:txBody>
          </p:sp>
        </mc:Choice>
        <mc:Fallback>
          <p:sp>
            <p:nvSpPr>
              <p:cNvPr id="17" name="TextBox 16"/>
              <p:cNvSpPr txBox="1">
                <a:spLocks noRot="1" noChangeAspect="1" noMove="1" noResize="1" noEditPoints="1" noAdjustHandles="1" noChangeArrowheads="1" noChangeShapeType="1" noTextEdit="1"/>
              </p:cNvSpPr>
              <p:nvPr/>
            </p:nvSpPr>
            <p:spPr>
              <a:xfrm>
                <a:off x="1338994" y="5438282"/>
                <a:ext cx="2588081" cy="276999"/>
              </a:xfrm>
              <a:prstGeom prst="rect">
                <a:avLst/>
              </a:prstGeom>
              <a:blipFill>
                <a:blip r:embed="rId4"/>
                <a:stretch>
                  <a:fillRect l="-1651" t="-4348" b="-17391"/>
                </a:stretch>
              </a:blipFill>
            </p:spPr>
            <p:txBody>
              <a:bodyPr/>
              <a:lstStyle/>
              <a:p>
                <a:r>
                  <a:rPr lang="en-GB">
                    <a:noFill/>
                  </a:rPr>
                  <a:t> </a:t>
                </a:r>
              </a:p>
            </p:txBody>
          </p:sp>
        </mc:Fallback>
      </mc:AlternateContent>
    </p:spTree>
    <p:extLst>
      <p:ext uri="{BB962C8B-B14F-4D97-AF65-F5344CB8AC3E}">
        <p14:creationId xmlns:p14="http://schemas.microsoft.com/office/powerpoint/2010/main" val="2516757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627"/>
            <a:ext cx="4832215" cy="3600000"/>
          </a:xfrm>
          <a:prstGeom prst="rect">
            <a:avLst/>
          </a:prstGeom>
        </p:spPr>
      </p:pic>
      <p:sp>
        <p:nvSpPr>
          <p:cNvPr id="2" name="Title 1"/>
          <p:cNvSpPr>
            <a:spLocks noGrp="1"/>
          </p:cNvSpPr>
          <p:nvPr>
            <p:ph type="title"/>
          </p:nvPr>
        </p:nvSpPr>
        <p:spPr>
          <a:xfrm>
            <a:off x="-110170" y="120518"/>
            <a:ext cx="9474506" cy="509927"/>
          </a:xfrm>
        </p:spPr>
        <p:txBody>
          <a:bodyPr>
            <a:noAutofit/>
          </a:bodyPr>
          <a:lstStyle/>
          <a:p>
            <a:pPr algn="ctr"/>
            <a:r>
              <a:rPr lang="en-US" b="1" dirty="0" smtClean="0"/>
              <a:t>Bunch lengthening from TF</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7</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800" y="770627"/>
            <a:ext cx="4800000" cy="3600000"/>
          </a:xfrm>
          <a:prstGeom prst="rect">
            <a:avLst/>
          </a:prstGeom>
        </p:spPr>
      </p:pic>
      <p:sp>
        <p:nvSpPr>
          <p:cNvPr id="8" name="Content Placeholder 2"/>
          <p:cNvSpPr txBox="1">
            <a:spLocks/>
          </p:cNvSpPr>
          <p:nvPr/>
        </p:nvSpPr>
        <p:spPr>
          <a:xfrm>
            <a:off x="0" y="4487603"/>
            <a:ext cx="9144000" cy="223387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a:t>
            </a:r>
            <a:r>
              <a:rPr lang="en-GB" dirty="0" smtClean="0"/>
              <a:t>The bunch profile is lengthened due to the TF (blue is original, green is the perturbed profile, red is the fit on perturbed profile)</a:t>
            </a:r>
          </a:p>
          <a:p>
            <a:pPr>
              <a:buFont typeface="Wingdings" panose="05000000000000000000" pitchFamily="2" charset="2"/>
              <a:buChar char="§"/>
            </a:pPr>
            <a:endParaRPr lang="en-GB" dirty="0"/>
          </a:p>
          <a:p>
            <a:pPr>
              <a:buFont typeface="Wingdings" panose="05000000000000000000" pitchFamily="2" charset="2"/>
              <a:buChar char="§"/>
            </a:pPr>
            <a:r>
              <a:rPr lang="en-GB" dirty="0" smtClean="0"/>
              <a:t> The tail behind the bunch is unphysical and is the main problem for the tomogram</a:t>
            </a:r>
            <a:endParaRPr lang="en-GB" dirty="0" smtClean="0"/>
          </a:p>
        </p:txBody>
      </p:sp>
    </p:spTree>
    <p:extLst>
      <p:ext uri="{BB962C8B-B14F-4D97-AF65-F5344CB8AC3E}">
        <p14:creationId xmlns:p14="http://schemas.microsoft.com/office/powerpoint/2010/main" val="3857774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99" y="1057536"/>
            <a:ext cx="4500000" cy="4500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61" y="1057536"/>
            <a:ext cx="4516939" cy="4500000"/>
          </a:xfrm>
          <a:prstGeom prst="rect">
            <a:avLst/>
          </a:prstGeom>
        </p:spPr>
      </p:pic>
      <p:sp>
        <p:nvSpPr>
          <p:cNvPr id="2" name="Title 1"/>
          <p:cNvSpPr>
            <a:spLocks noGrp="1"/>
          </p:cNvSpPr>
          <p:nvPr>
            <p:ph type="title"/>
          </p:nvPr>
        </p:nvSpPr>
        <p:spPr>
          <a:xfrm>
            <a:off x="-110170" y="120518"/>
            <a:ext cx="9474506" cy="509927"/>
          </a:xfrm>
        </p:spPr>
        <p:txBody>
          <a:bodyPr>
            <a:noAutofit/>
          </a:bodyPr>
          <a:lstStyle/>
          <a:p>
            <a:pPr algn="ctr"/>
            <a:r>
              <a:rPr lang="en-US" b="1" dirty="0" smtClean="0"/>
              <a:t>Tomogram at first turn</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8</a:t>
            </a:fld>
            <a:endParaRPr lang="en-US" dirty="0"/>
          </a:p>
        </p:txBody>
      </p:sp>
      <p:sp>
        <p:nvSpPr>
          <p:cNvPr id="10" name="Content Placeholder 2"/>
          <p:cNvSpPr txBox="1">
            <a:spLocks/>
          </p:cNvSpPr>
          <p:nvPr/>
        </p:nvSpPr>
        <p:spPr>
          <a:xfrm>
            <a:off x="0" y="5477435"/>
            <a:ext cx="9144000" cy="1244040"/>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A bunch profile was acquired each turn for 2000 turns in SPS </a:t>
            </a:r>
          </a:p>
          <a:p>
            <a:pPr>
              <a:buFont typeface="Wingdings" panose="05000000000000000000" pitchFamily="2" charset="2"/>
              <a:buChar char="§"/>
            </a:pPr>
            <a:r>
              <a:rPr lang="en-GB" dirty="0" smtClean="0"/>
              <a:t>TF correction was applied on the bunch profiles with a </a:t>
            </a:r>
            <a:r>
              <a:rPr lang="en-GB" dirty="0" err="1" smtClean="0"/>
              <a:t>Chebyshev</a:t>
            </a:r>
            <a:r>
              <a:rPr lang="en-GB" dirty="0" smtClean="0"/>
              <a:t> Type II filter at 1.5 GHz</a:t>
            </a:r>
          </a:p>
          <a:p>
            <a:pPr>
              <a:buFont typeface="Wingdings" panose="05000000000000000000" pitchFamily="2" charset="2"/>
              <a:buChar char="§"/>
            </a:pPr>
            <a:r>
              <a:rPr lang="en-GB" dirty="0" smtClean="0"/>
              <a:t>66 turns for reconstruction (1 synchrotron period)</a:t>
            </a:r>
          </a:p>
          <a:p>
            <a:pPr>
              <a:buFont typeface="Wingdings" panose="05000000000000000000" pitchFamily="2" charset="2"/>
              <a:buChar char="§"/>
            </a:pPr>
            <a:r>
              <a:rPr lang="en-GB" dirty="0" smtClean="0"/>
              <a:t>Phase and voltage for tomogram were not optimized</a:t>
            </a:r>
            <a:endParaRPr lang="en-GB" dirty="0" smtClean="0"/>
          </a:p>
        </p:txBody>
      </p:sp>
      <p:sp>
        <p:nvSpPr>
          <p:cNvPr id="11" name="TextBox 10"/>
          <p:cNvSpPr txBox="1"/>
          <p:nvPr/>
        </p:nvSpPr>
        <p:spPr>
          <a:xfrm>
            <a:off x="1037080" y="715099"/>
            <a:ext cx="217123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dirty="0" smtClean="0"/>
              <a:t>Without linearization</a:t>
            </a:r>
            <a:endParaRPr lang="en-GB" dirty="0"/>
          </a:p>
        </p:txBody>
      </p:sp>
      <p:sp>
        <p:nvSpPr>
          <p:cNvPr id="12" name="TextBox 11"/>
          <p:cNvSpPr txBox="1"/>
          <p:nvPr/>
        </p:nvSpPr>
        <p:spPr>
          <a:xfrm>
            <a:off x="6164982" y="715099"/>
            <a:ext cx="185063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dirty="0" smtClean="0"/>
              <a:t>With linearization</a:t>
            </a:r>
            <a:endParaRPr lang="en-GB" dirty="0"/>
          </a:p>
        </p:txBody>
      </p:sp>
      <p:sp>
        <p:nvSpPr>
          <p:cNvPr id="13" name="TextBox 12"/>
          <p:cNvSpPr txBox="1"/>
          <p:nvPr/>
        </p:nvSpPr>
        <p:spPr>
          <a:xfrm>
            <a:off x="4446629" y="772965"/>
            <a:ext cx="1459054" cy="30777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sz="1400" i="1" dirty="0" smtClean="0"/>
              <a:t>Small phase error</a:t>
            </a:r>
            <a:endParaRPr lang="en-GB" sz="1400" i="1" dirty="0"/>
          </a:p>
        </p:txBody>
      </p:sp>
      <p:cxnSp>
        <p:nvCxnSpPr>
          <p:cNvPr id="15" name="Straight Arrow Connector 14"/>
          <p:cNvCxnSpPr>
            <a:stCxn id="13" idx="2"/>
          </p:cNvCxnSpPr>
          <p:nvPr/>
        </p:nvCxnSpPr>
        <p:spPr>
          <a:xfrm>
            <a:off x="5176156" y="1080742"/>
            <a:ext cx="729527" cy="427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277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2" y="860218"/>
            <a:ext cx="4824121" cy="3600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353" y="837012"/>
            <a:ext cx="4824122" cy="3600000"/>
          </a:xfrm>
          <a:prstGeom prst="rect">
            <a:avLst/>
          </a:prstGeom>
        </p:spPr>
      </p:pic>
      <p:sp>
        <p:nvSpPr>
          <p:cNvPr id="2" name="Title 1"/>
          <p:cNvSpPr>
            <a:spLocks noGrp="1"/>
          </p:cNvSpPr>
          <p:nvPr>
            <p:ph type="title"/>
          </p:nvPr>
        </p:nvSpPr>
        <p:spPr>
          <a:xfrm>
            <a:off x="-110170" y="120518"/>
            <a:ext cx="9474506" cy="509927"/>
          </a:xfrm>
        </p:spPr>
        <p:txBody>
          <a:bodyPr>
            <a:noAutofit/>
          </a:bodyPr>
          <a:lstStyle/>
          <a:p>
            <a:pPr algn="ctr"/>
            <a:r>
              <a:rPr lang="en-US" b="1" dirty="0" smtClean="0"/>
              <a:t>Expectation from simulations</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9</a:t>
            </a:fld>
            <a:endParaRPr lang="en-US" dirty="0"/>
          </a:p>
        </p:txBody>
      </p:sp>
      <p:sp>
        <p:nvSpPr>
          <p:cNvPr id="10" name="Content Placeholder 2"/>
          <p:cNvSpPr txBox="1">
            <a:spLocks/>
          </p:cNvSpPr>
          <p:nvPr/>
        </p:nvSpPr>
        <p:spPr>
          <a:xfrm>
            <a:off x="0" y="4437012"/>
            <a:ext cx="9144000" cy="228446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t> </a:t>
            </a:r>
            <a:r>
              <a:rPr lang="en-GB" dirty="0" smtClean="0"/>
              <a:t>The expected bunch distribution with linearization is more square, which corresponds to the observation in the tomogram</a:t>
            </a:r>
            <a:br>
              <a:rPr lang="en-GB" dirty="0" smtClean="0"/>
            </a:br>
            <a:endParaRPr lang="en-GB" dirty="0"/>
          </a:p>
          <a:p>
            <a:pPr>
              <a:buFont typeface="Wingdings" panose="05000000000000000000" pitchFamily="2" charset="2"/>
              <a:buChar char="§"/>
            </a:pPr>
            <a:r>
              <a:rPr lang="en-GB" dirty="0" smtClean="0"/>
              <a:t>Although, the bunch distribution in measurements seem more distorted than expectation</a:t>
            </a:r>
            <a:br>
              <a:rPr lang="en-GB" dirty="0" smtClean="0"/>
            </a:br>
            <a:endParaRPr lang="en-GB" dirty="0"/>
          </a:p>
          <a:p>
            <a:pPr>
              <a:buFont typeface="Wingdings" panose="05000000000000000000" pitchFamily="2" charset="2"/>
              <a:buChar char="§"/>
            </a:pPr>
            <a:r>
              <a:rPr lang="en-GB" dirty="0" smtClean="0"/>
              <a:t> The operation on the 80 MHz RF voltage (fast variations of phase and amplitude seem to distort the bunch distribution) is difficult to control and is certainly idealized in simulations</a:t>
            </a:r>
            <a:endParaRPr lang="en-GB" dirty="0" smtClean="0"/>
          </a:p>
        </p:txBody>
      </p:sp>
      <p:sp>
        <p:nvSpPr>
          <p:cNvPr id="11" name="TextBox 10"/>
          <p:cNvSpPr txBox="1"/>
          <p:nvPr/>
        </p:nvSpPr>
        <p:spPr>
          <a:xfrm>
            <a:off x="1037080" y="715099"/>
            <a:ext cx="217123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dirty="0" smtClean="0"/>
              <a:t>Without linearization</a:t>
            </a:r>
            <a:endParaRPr lang="en-GB" dirty="0"/>
          </a:p>
        </p:txBody>
      </p:sp>
      <p:sp>
        <p:nvSpPr>
          <p:cNvPr id="12" name="TextBox 11"/>
          <p:cNvSpPr txBox="1"/>
          <p:nvPr/>
        </p:nvSpPr>
        <p:spPr>
          <a:xfrm>
            <a:off x="5941096" y="715099"/>
            <a:ext cx="185063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dirty="0" smtClean="0"/>
              <a:t>With linearization</a:t>
            </a:r>
            <a:endParaRPr lang="en-GB" dirty="0"/>
          </a:p>
        </p:txBody>
      </p:sp>
    </p:spTree>
    <p:extLst>
      <p:ext uri="{BB962C8B-B14F-4D97-AF65-F5344CB8AC3E}">
        <p14:creationId xmlns:p14="http://schemas.microsoft.com/office/powerpoint/2010/main" val="375093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32618</TotalTime>
  <Words>607</Words>
  <Application>Microsoft Office PowerPoint</Application>
  <PresentationFormat>On-screen Show (4:3)</PresentationFormat>
  <Paragraphs>94</Paragraphs>
  <Slides>13</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 Math</vt:lpstr>
      <vt:lpstr>Wingdings</vt:lpstr>
      <vt:lpstr>Office Theme</vt:lpstr>
      <vt:lpstr>Tomography of the rotated PS bunches in the SPS s LIU-SPS Beam Dynamics Working Group 13/07/2017</vt:lpstr>
      <vt:lpstr>Outline</vt:lpstr>
      <vt:lpstr>Motivation</vt:lpstr>
      <vt:lpstr>Motivation</vt:lpstr>
      <vt:lpstr>Tomography in the SPS</vt:lpstr>
      <vt:lpstr>Measurement line transfer function</vt:lpstr>
      <vt:lpstr>Bunch lengthening from TF</vt:lpstr>
      <vt:lpstr>Tomogram at first turn</vt:lpstr>
      <vt:lpstr>Expectation from simulations</vt:lpstr>
      <vt:lpstr>Tomogram during filamentation</vt:lpstr>
      <vt:lpstr>Tomogram after filamentation</vt:lpstr>
      <vt:lpstr>Animation of tomogram</vt:lpstr>
      <vt:lpstr>Conclusions</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Intensity effects in the longitudinal plane</dc:title>
  <dc:creator>Alexandre Lasheen</dc:creator>
  <cp:lastModifiedBy>Alexandre Lasheen</cp:lastModifiedBy>
  <cp:revision>3244</cp:revision>
  <cp:lastPrinted>2016-06-30T13:18:01Z</cp:lastPrinted>
  <dcterms:created xsi:type="dcterms:W3CDTF">2014-07-23T07:54:45Z</dcterms:created>
  <dcterms:modified xsi:type="dcterms:W3CDTF">2017-07-13T11:44:54Z</dcterms:modified>
</cp:coreProperties>
</file>