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sldIdLst>
    <p:sldId id="257" r:id="rId2"/>
    <p:sldId id="268" r:id="rId3"/>
    <p:sldId id="269" r:id="rId4"/>
    <p:sldId id="270" r:id="rId5"/>
    <p:sldId id="271" r:id="rId6"/>
    <p:sldId id="259" r:id="rId7"/>
    <p:sldId id="260" r:id="rId8"/>
    <p:sldId id="272" r:id="rId9"/>
    <p:sldId id="265" r:id="rId10"/>
    <p:sldId id="273" r:id="rId11"/>
    <p:sldId id="274" r:id="rId12"/>
    <p:sldId id="266" r:id="rId13"/>
    <p:sldId id="261" r:id="rId14"/>
    <p:sldId id="262" r:id="rId15"/>
    <p:sldId id="275" r:id="rId16"/>
    <p:sldId id="263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A0"/>
    <a:srgbClr val="104282"/>
    <a:srgbClr val="0B387C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8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Measurements of the 200 MHz induced voltage and comparison with simulations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13/07/17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LIU-SPS BD WG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idx="10"/>
          </p:nvPr>
        </p:nvSpPr>
        <p:spPr>
          <a:xfrm>
            <a:off x="457200" y="3922385"/>
            <a:ext cx="2743200" cy="314740"/>
          </a:xfrm>
        </p:spPr>
        <p:txBody>
          <a:bodyPr/>
          <a:lstStyle/>
          <a:p>
            <a:r>
              <a:rPr lang="en-US" dirty="0" smtClean="0"/>
              <a:t>M. Schwarz</a:t>
            </a:r>
            <a:endParaRPr lang="en-GB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7200" y="4753123"/>
            <a:ext cx="4140200" cy="514101"/>
          </a:xfrm>
          <a:prstGeom prst="rect">
            <a:avLst/>
          </a:prstGeom>
        </p:spPr>
        <p:txBody>
          <a:bodyPr vert="horz" lIns="45720" tIns="0" rIns="45720" bIns="0" anchor="b">
            <a:normAutofit fontScale="775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Acknowledgements:</a:t>
            </a:r>
          </a:p>
          <a:p>
            <a:r>
              <a:rPr lang="en-US" dirty="0" smtClean="0"/>
              <a:t>A. </a:t>
            </a:r>
            <a:r>
              <a:rPr lang="en-US" dirty="0" err="1" smtClean="0"/>
              <a:t>Lasheen</a:t>
            </a:r>
            <a:r>
              <a:rPr lang="en-US" dirty="0"/>
              <a:t>, J. </a:t>
            </a:r>
            <a:r>
              <a:rPr lang="en-US" dirty="0" err="1" smtClean="0"/>
              <a:t>Repond</a:t>
            </a:r>
            <a:r>
              <a:rPr lang="en-US" dirty="0"/>
              <a:t>, </a:t>
            </a:r>
            <a:r>
              <a:rPr lang="en-US" dirty="0" smtClean="0"/>
              <a:t>P. </a:t>
            </a:r>
            <a:r>
              <a:rPr lang="en-US" dirty="0" err="1" smtClean="0"/>
              <a:t>Baudrenghien</a:t>
            </a:r>
            <a:r>
              <a:rPr lang="en-US" dirty="0" smtClean="0"/>
              <a:t>, E</a:t>
            </a:r>
            <a:r>
              <a:rPr lang="en-US" dirty="0"/>
              <a:t>. </a:t>
            </a:r>
            <a:r>
              <a:rPr lang="en-US" dirty="0" err="1" smtClean="0"/>
              <a:t>Shaposhnikova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T. </a:t>
            </a:r>
            <a:r>
              <a:rPr lang="en-US" dirty="0" err="1" smtClean="0"/>
              <a:t>Bohl</a:t>
            </a:r>
            <a:r>
              <a:rPr lang="en-US" dirty="0" smtClean="0"/>
              <a:t>, SPS operator team</a:t>
            </a:r>
          </a:p>
          <a:p>
            <a:endParaRPr lang="en-US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30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28" y="1478206"/>
            <a:ext cx="4888434" cy="34448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2"/>
              <p:cNvSpPr>
                <a:spLocks noGrp="1"/>
              </p:cNvSpPr>
              <p:nvPr>
                <p:ph type="body" idx="10"/>
              </p:nvPr>
            </p:nvSpPr>
            <p:spPr>
              <a:xfrm>
                <a:off x="535016" y="636706"/>
                <a:ext cx="8414112" cy="5175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Adjust </a:t>
                </a:r>
                <a:r>
                  <a:rPr lang="en-US" dirty="0"/>
                  <a:t>‘FB strength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’, ‘start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</m:oMath>
                </a14:m>
                <a:r>
                  <a:rPr lang="en-US" dirty="0"/>
                  <a:t>’, </a:t>
                </a:r>
                <a:r>
                  <a:rPr lang="en-US" dirty="0" smtClean="0"/>
                  <a:t>and ‘FB </a:t>
                </a:r>
                <a:r>
                  <a:rPr lang="en-US" dirty="0"/>
                  <a:t>time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 smtClean="0"/>
                  <a:t>’  such that simulated normalized amplitude agrees with measured one</a:t>
                </a:r>
                <a:endParaRPr lang="en-US" dirty="0" smtClean="0"/>
              </a:p>
            </p:txBody>
          </p:sp>
        </mc:Choice>
        <mc:Fallback>
          <p:sp>
            <p:nvSpPr>
              <p:cNvPr id="5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xfrm>
                <a:off x="535016" y="636706"/>
                <a:ext cx="8414112" cy="517538"/>
              </a:xfrm>
              <a:blipFill>
                <a:blip r:embed="rId3"/>
                <a:stretch>
                  <a:fillRect l="-797" b="-2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517161" y="-16776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Simulated induced voltage: long/short cavities</a:t>
            </a:r>
            <a:endParaRPr lang="en-GB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378093" y="2459503"/>
                <a:ext cx="20122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FB </a:t>
                </a:r>
                <a:r>
                  <a:rPr lang="en-US" sz="1200" dirty="0"/>
                  <a:t>strength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200" dirty="0" smtClean="0"/>
                  <a:t>: 0.85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</m:oMath>
                </a14:m>
                <a:r>
                  <a:rPr lang="en-US" sz="1200" dirty="0" smtClean="0"/>
                  <a:t>: 2 turns</a:t>
                </a:r>
              </a:p>
              <a:p>
                <a:r>
                  <a:rPr lang="en-US" sz="1200" dirty="0" smtClean="0"/>
                  <a:t>FB </a:t>
                </a:r>
                <a:r>
                  <a:rPr lang="en-US" sz="1200" dirty="0"/>
                  <a:t>time constant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200" dirty="0" smtClean="0"/>
                  <a:t>: 2 turns</a:t>
                </a:r>
                <a:endParaRPr lang="en-US" sz="1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093" y="2459503"/>
                <a:ext cx="2012218" cy="646331"/>
              </a:xfrm>
              <a:prstGeom prst="rect">
                <a:avLst/>
              </a:prstGeom>
              <a:blipFill>
                <a:blip r:embed="rId4"/>
                <a:stretch>
                  <a:fillRect t="-943" b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4756702"/>
                  </p:ext>
                </p:extLst>
              </p:nvPr>
            </p:nvGraphicFramePr>
            <p:xfrm>
              <a:off x="791986" y="6124015"/>
              <a:ext cx="2442851" cy="5486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29821">
                      <a:extLst>
                        <a:ext uri="{9D8B030D-6E8A-4147-A177-3AD203B41FA5}">
                          <a16:colId xmlns:a16="http://schemas.microsoft.com/office/drawing/2014/main" val="2493514751"/>
                        </a:ext>
                      </a:extLst>
                    </a:gridCol>
                    <a:gridCol w="684940">
                      <a:extLst>
                        <a:ext uri="{9D8B030D-6E8A-4147-A177-3AD203B41FA5}">
                          <a16:colId xmlns:a16="http://schemas.microsoft.com/office/drawing/2014/main" val="2705638279"/>
                        </a:ext>
                      </a:extLst>
                    </a:gridCol>
                    <a:gridCol w="682053">
                      <a:extLst>
                        <a:ext uri="{9D8B030D-6E8A-4147-A177-3AD203B41FA5}">
                          <a16:colId xmlns:a16="http://schemas.microsoft.com/office/drawing/2014/main" val="4187356754"/>
                        </a:ext>
                      </a:extLst>
                    </a:gridCol>
                    <a:gridCol w="546037">
                      <a:extLst>
                        <a:ext uri="{9D8B030D-6E8A-4147-A177-3AD203B41FA5}">
                          <a16:colId xmlns:a16="http://schemas.microsoft.com/office/drawing/2014/main" val="823072874"/>
                        </a:ext>
                      </a:extLst>
                    </a:gridCol>
                  </a:tblGrid>
                  <a:tr h="258760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/>
                            <a:t>A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T </a:t>
                          </a:r>
                          <a:r>
                            <a:rPr lang="en-US" sz="1200" b="0" dirty="0" smtClean="0"/>
                            <a:t>[turn]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200" b="0" i="1" smtClean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oMath>
                          </a14:m>
                          <a:r>
                            <a:rPr lang="en-US" sz="1200" b="0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200" b="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[turn]</a:t>
                          </a:r>
                          <a:endParaRPr lang="en-GB" sz="12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i="0" dirty="0" smtClean="0"/>
                            <a:t>L</a:t>
                          </a:r>
                          <a:endParaRPr lang="en-GB" sz="12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5688887"/>
                      </a:ext>
                    </a:extLst>
                  </a:tr>
                  <a:tr h="253541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0.12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41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89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0.23</a:t>
                          </a:r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761102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4756702"/>
                  </p:ext>
                </p:extLst>
              </p:nvPr>
            </p:nvGraphicFramePr>
            <p:xfrm>
              <a:off x="791986" y="6124015"/>
              <a:ext cx="2442851" cy="5486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29821">
                      <a:extLst>
                        <a:ext uri="{9D8B030D-6E8A-4147-A177-3AD203B41FA5}">
                          <a16:colId xmlns:a16="http://schemas.microsoft.com/office/drawing/2014/main" val="2493514751"/>
                        </a:ext>
                      </a:extLst>
                    </a:gridCol>
                    <a:gridCol w="684940">
                      <a:extLst>
                        <a:ext uri="{9D8B030D-6E8A-4147-A177-3AD203B41FA5}">
                          <a16:colId xmlns:a16="http://schemas.microsoft.com/office/drawing/2014/main" val="2705638279"/>
                        </a:ext>
                      </a:extLst>
                    </a:gridCol>
                    <a:gridCol w="682053">
                      <a:extLst>
                        <a:ext uri="{9D8B030D-6E8A-4147-A177-3AD203B41FA5}">
                          <a16:colId xmlns:a16="http://schemas.microsoft.com/office/drawing/2014/main" val="4187356754"/>
                        </a:ext>
                      </a:extLst>
                    </a:gridCol>
                    <a:gridCol w="546037">
                      <a:extLst>
                        <a:ext uri="{9D8B030D-6E8A-4147-A177-3AD203B41FA5}">
                          <a16:colId xmlns:a16="http://schemas.microsoft.com/office/drawing/2014/main" val="823072874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/>
                            <a:t>A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T </a:t>
                          </a:r>
                          <a:r>
                            <a:rPr lang="en-US" sz="1200" b="0" dirty="0" smtClean="0"/>
                            <a:t>[turn]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79464" t="-2174" r="-83929" b="-1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i="0" dirty="0" smtClean="0"/>
                            <a:t>L</a:t>
                          </a:r>
                          <a:endParaRPr lang="en-GB" sz="12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568888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0.12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41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89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0.23</a:t>
                          </a:r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76110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718970" y="575143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Measured</a:t>
            </a:r>
            <a:r>
              <a:rPr lang="en-US" dirty="0" smtClean="0"/>
              <a:t>: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4729780"/>
                  </p:ext>
                </p:extLst>
              </p:nvPr>
            </p:nvGraphicFramePr>
            <p:xfrm>
              <a:off x="791986" y="5206371"/>
              <a:ext cx="2442851" cy="5486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29821">
                      <a:extLst>
                        <a:ext uri="{9D8B030D-6E8A-4147-A177-3AD203B41FA5}">
                          <a16:colId xmlns:a16="http://schemas.microsoft.com/office/drawing/2014/main" val="2493514751"/>
                        </a:ext>
                      </a:extLst>
                    </a:gridCol>
                    <a:gridCol w="679387">
                      <a:extLst>
                        <a:ext uri="{9D8B030D-6E8A-4147-A177-3AD203B41FA5}">
                          <a16:colId xmlns:a16="http://schemas.microsoft.com/office/drawing/2014/main" val="2705638279"/>
                        </a:ext>
                      </a:extLst>
                    </a:gridCol>
                    <a:gridCol w="652072">
                      <a:extLst>
                        <a:ext uri="{9D8B030D-6E8A-4147-A177-3AD203B41FA5}">
                          <a16:colId xmlns:a16="http://schemas.microsoft.com/office/drawing/2014/main" val="4187356754"/>
                        </a:ext>
                      </a:extLst>
                    </a:gridCol>
                    <a:gridCol w="581571">
                      <a:extLst>
                        <a:ext uri="{9D8B030D-6E8A-4147-A177-3AD203B41FA5}">
                          <a16:colId xmlns:a16="http://schemas.microsoft.com/office/drawing/2014/main" val="823072874"/>
                        </a:ext>
                      </a:extLst>
                    </a:gridCol>
                  </a:tblGrid>
                  <a:tr h="258760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/>
                            <a:t>A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T </a:t>
                          </a:r>
                          <a:r>
                            <a:rPr lang="en-US" sz="1200" b="0" dirty="0" smtClean="0"/>
                            <a:t>[turn]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200" b="0" i="1" smtClean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oMath>
                          </a14:m>
                          <a:r>
                            <a:rPr lang="en-US" sz="1200" b="0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200" b="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[turn]</a:t>
                          </a:r>
                          <a:endParaRPr lang="en-GB" sz="12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i="0" dirty="0" smtClean="0"/>
                            <a:t>L</a:t>
                          </a:r>
                          <a:endParaRPr lang="en-GB" sz="12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5688887"/>
                      </a:ext>
                    </a:extLst>
                  </a:tr>
                  <a:tr h="253541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0.04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40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110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0.24</a:t>
                          </a:r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761102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4729780"/>
                  </p:ext>
                </p:extLst>
              </p:nvPr>
            </p:nvGraphicFramePr>
            <p:xfrm>
              <a:off x="791986" y="5206371"/>
              <a:ext cx="2442851" cy="5486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29821">
                      <a:extLst>
                        <a:ext uri="{9D8B030D-6E8A-4147-A177-3AD203B41FA5}">
                          <a16:colId xmlns:a16="http://schemas.microsoft.com/office/drawing/2014/main" val="2493514751"/>
                        </a:ext>
                      </a:extLst>
                    </a:gridCol>
                    <a:gridCol w="679387">
                      <a:extLst>
                        <a:ext uri="{9D8B030D-6E8A-4147-A177-3AD203B41FA5}">
                          <a16:colId xmlns:a16="http://schemas.microsoft.com/office/drawing/2014/main" val="2705638279"/>
                        </a:ext>
                      </a:extLst>
                    </a:gridCol>
                    <a:gridCol w="652072">
                      <a:extLst>
                        <a:ext uri="{9D8B030D-6E8A-4147-A177-3AD203B41FA5}">
                          <a16:colId xmlns:a16="http://schemas.microsoft.com/office/drawing/2014/main" val="4187356754"/>
                        </a:ext>
                      </a:extLst>
                    </a:gridCol>
                    <a:gridCol w="581571">
                      <a:extLst>
                        <a:ext uri="{9D8B030D-6E8A-4147-A177-3AD203B41FA5}">
                          <a16:colId xmlns:a16="http://schemas.microsoft.com/office/drawing/2014/main" val="823072874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/>
                            <a:t>A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T </a:t>
                          </a:r>
                          <a:r>
                            <a:rPr lang="en-US" sz="1200" b="0" dirty="0" smtClean="0"/>
                            <a:t>[turn]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86916" t="-2174" r="-93458" b="-1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i="0" dirty="0" smtClean="0"/>
                            <a:t>L</a:t>
                          </a:r>
                          <a:endParaRPr lang="en-GB" sz="12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568888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0.04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40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110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0.24</a:t>
                          </a:r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76110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/>
          <p:cNvSpPr txBox="1"/>
          <p:nvPr/>
        </p:nvSpPr>
        <p:spPr>
          <a:xfrm>
            <a:off x="718970" y="4850309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Simulated</a:t>
            </a:r>
            <a:r>
              <a:rPr lang="en-US" dirty="0" smtClean="0"/>
              <a:t>: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7277554"/>
                  </p:ext>
                </p:extLst>
              </p:nvPr>
            </p:nvGraphicFramePr>
            <p:xfrm>
              <a:off x="5546366" y="6114587"/>
              <a:ext cx="2442851" cy="5486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29821">
                      <a:extLst>
                        <a:ext uri="{9D8B030D-6E8A-4147-A177-3AD203B41FA5}">
                          <a16:colId xmlns:a16="http://schemas.microsoft.com/office/drawing/2014/main" val="2493514751"/>
                        </a:ext>
                      </a:extLst>
                    </a:gridCol>
                    <a:gridCol w="684940">
                      <a:extLst>
                        <a:ext uri="{9D8B030D-6E8A-4147-A177-3AD203B41FA5}">
                          <a16:colId xmlns:a16="http://schemas.microsoft.com/office/drawing/2014/main" val="2705638279"/>
                        </a:ext>
                      </a:extLst>
                    </a:gridCol>
                    <a:gridCol w="682053">
                      <a:extLst>
                        <a:ext uri="{9D8B030D-6E8A-4147-A177-3AD203B41FA5}">
                          <a16:colId xmlns:a16="http://schemas.microsoft.com/office/drawing/2014/main" val="4187356754"/>
                        </a:ext>
                      </a:extLst>
                    </a:gridCol>
                    <a:gridCol w="546037">
                      <a:extLst>
                        <a:ext uri="{9D8B030D-6E8A-4147-A177-3AD203B41FA5}">
                          <a16:colId xmlns:a16="http://schemas.microsoft.com/office/drawing/2014/main" val="823072874"/>
                        </a:ext>
                      </a:extLst>
                    </a:gridCol>
                  </a:tblGrid>
                  <a:tr h="258760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/>
                            <a:t>A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T </a:t>
                          </a:r>
                          <a:r>
                            <a:rPr lang="en-US" sz="1200" b="0" dirty="0" smtClean="0"/>
                            <a:t>[turn]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200" b="0" i="1" smtClean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oMath>
                          </a14:m>
                          <a:r>
                            <a:rPr lang="en-US" sz="1200" b="0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200" b="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[turn]</a:t>
                          </a:r>
                          <a:endParaRPr lang="en-GB" sz="12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i="0" dirty="0" smtClean="0"/>
                            <a:t>L</a:t>
                          </a:r>
                          <a:endParaRPr lang="en-GB" sz="12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5688887"/>
                      </a:ext>
                    </a:extLst>
                  </a:tr>
                  <a:tr h="253541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0.17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41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87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0.23</a:t>
                          </a:r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761102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7277554"/>
                  </p:ext>
                </p:extLst>
              </p:nvPr>
            </p:nvGraphicFramePr>
            <p:xfrm>
              <a:off x="5546366" y="6114587"/>
              <a:ext cx="2442851" cy="5486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29821">
                      <a:extLst>
                        <a:ext uri="{9D8B030D-6E8A-4147-A177-3AD203B41FA5}">
                          <a16:colId xmlns:a16="http://schemas.microsoft.com/office/drawing/2014/main" val="2493514751"/>
                        </a:ext>
                      </a:extLst>
                    </a:gridCol>
                    <a:gridCol w="684940">
                      <a:extLst>
                        <a:ext uri="{9D8B030D-6E8A-4147-A177-3AD203B41FA5}">
                          <a16:colId xmlns:a16="http://schemas.microsoft.com/office/drawing/2014/main" val="2705638279"/>
                        </a:ext>
                      </a:extLst>
                    </a:gridCol>
                    <a:gridCol w="682053">
                      <a:extLst>
                        <a:ext uri="{9D8B030D-6E8A-4147-A177-3AD203B41FA5}">
                          <a16:colId xmlns:a16="http://schemas.microsoft.com/office/drawing/2014/main" val="4187356754"/>
                        </a:ext>
                      </a:extLst>
                    </a:gridCol>
                    <a:gridCol w="546037">
                      <a:extLst>
                        <a:ext uri="{9D8B030D-6E8A-4147-A177-3AD203B41FA5}">
                          <a16:colId xmlns:a16="http://schemas.microsoft.com/office/drawing/2014/main" val="823072874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/>
                            <a:t>A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T </a:t>
                          </a:r>
                          <a:r>
                            <a:rPr lang="en-US" sz="1200" b="0" dirty="0" smtClean="0"/>
                            <a:t>[turn]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79464" t="-2174" r="-83929" b="-1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i="0" dirty="0" smtClean="0"/>
                            <a:t>L</a:t>
                          </a:r>
                          <a:endParaRPr lang="en-GB" sz="12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568888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0.17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41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87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0.23</a:t>
                          </a:r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76110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TextBox 12"/>
          <p:cNvSpPr txBox="1"/>
          <p:nvPr/>
        </p:nvSpPr>
        <p:spPr>
          <a:xfrm>
            <a:off x="5473350" y="5742007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Measured</a:t>
            </a:r>
            <a:r>
              <a:rPr lang="en-US" dirty="0" smtClean="0"/>
              <a:t>: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7610626"/>
                  </p:ext>
                </p:extLst>
              </p:nvPr>
            </p:nvGraphicFramePr>
            <p:xfrm>
              <a:off x="5546366" y="5196943"/>
              <a:ext cx="2442851" cy="5486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29821">
                      <a:extLst>
                        <a:ext uri="{9D8B030D-6E8A-4147-A177-3AD203B41FA5}">
                          <a16:colId xmlns:a16="http://schemas.microsoft.com/office/drawing/2014/main" val="2493514751"/>
                        </a:ext>
                      </a:extLst>
                    </a:gridCol>
                    <a:gridCol w="679387">
                      <a:extLst>
                        <a:ext uri="{9D8B030D-6E8A-4147-A177-3AD203B41FA5}">
                          <a16:colId xmlns:a16="http://schemas.microsoft.com/office/drawing/2014/main" val="2705638279"/>
                        </a:ext>
                      </a:extLst>
                    </a:gridCol>
                    <a:gridCol w="652072">
                      <a:extLst>
                        <a:ext uri="{9D8B030D-6E8A-4147-A177-3AD203B41FA5}">
                          <a16:colId xmlns:a16="http://schemas.microsoft.com/office/drawing/2014/main" val="4187356754"/>
                        </a:ext>
                      </a:extLst>
                    </a:gridCol>
                    <a:gridCol w="581571">
                      <a:extLst>
                        <a:ext uri="{9D8B030D-6E8A-4147-A177-3AD203B41FA5}">
                          <a16:colId xmlns:a16="http://schemas.microsoft.com/office/drawing/2014/main" val="823072874"/>
                        </a:ext>
                      </a:extLst>
                    </a:gridCol>
                  </a:tblGrid>
                  <a:tr h="258760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/>
                            <a:t>A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T </a:t>
                          </a:r>
                          <a:r>
                            <a:rPr lang="en-US" sz="1200" b="0" dirty="0" smtClean="0"/>
                            <a:t>[turn]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200" b="0" i="1" smtClean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oMath>
                          </a14:m>
                          <a:r>
                            <a:rPr lang="en-US" sz="1200" b="0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200" b="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[turn]</a:t>
                          </a:r>
                          <a:endParaRPr lang="en-GB" sz="12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i="0" dirty="0" smtClean="0"/>
                            <a:t>L</a:t>
                          </a:r>
                          <a:endParaRPr lang="en-GB" sz="12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5688887"/>
                      </a:ext>
                    </a:extLst>
                  </a:tr>
                  <a:tr h="253541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0.05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40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112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0.32</a:t>
                          </a:r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761102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7610626"/>
                  </p:ext>
                </p:extLst>
              </p:nvPr>
            </p:nvGraphicFramePr>
            <p:xfrm>
              <a:off x="5546366" y="5196943"/>
              <a:ext cx="2442851" cy="5486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29821">
                      <a:extLst>
                        <a:ext uri="{9D8B030D-6E8A-4147-A177-3AD203B41FA5}">
                          <a16:colId xmlns:a16="http://schemas.microsoft.com/office/drawing/2014/main" val="2493514751"/>
                        </a:ext>
                      </a:extLst>
                    </a:gridCol>
                    <a:gridCol w="679387">
                      <a:extLst>
                        <a:ext uri="{9D8B030D-6E8A-4147-A177-3AD203B41FA5}">
                          <a16:colId xmlns:a16="http://schemas.microsoft.com/office/drawing/2014/main" val="2705638279"/>
                        </a:ext>
                      </a:extLst>
                    </a:gridCol>
                    <a:gridCol w="652072">
                      <a:extLst>
                        <a:ext uri="{9D8B030D-6E8A-4147-A177-3AD203B41FA5}">
                          <a16:colId xmlns:a16="http://schemas.microsoft.com/office/drawing/2014/main" val="4187356754"/>
                        </a:ext>
                      </a:extLst>
                    </a:gridCol>
                    <a:gridCol w="581571">
                      <a:extLst>
                        <a:ext uri="{9D8B030D-6E8A-4147-A177-3AD203B41FA5}">
                          <a16:colId xmlns:a16="http://schemas.microsoft.com/office/drawing/2014/main" val="823072874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/>
                            <a:t>A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T </a:t>
                          </a:r>
                          <a:r>
                            <a:rPr lang="en-US" sz="1200" b="0" dirty="0" smtClean="0"/>
                            <a:t>[turn]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86916" t="-2174" r="-93458" b="-1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i="0" dirty="0" smtClean="0"/>
                            <a:t>L</a:t>
                          </a:r>
                          <a:endParaRPr lang="en-GB" sz="12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568888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0.05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40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112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0.32</a:t>
                          </a:r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76110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Box 14"/>
          <p:cNvSpPr txBox="1"/>
          <p:nvPr/>
        </p:nvSpPr>
        <p:spPr>
          <a:xfrm>
            <a:off x="5473350" y="4840881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Simulated</a:t>
            </a:r>
            <a:r>
              <a:rPr lang="en-US" dirty="0" smtClean="0"/>
              <a:t>: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11" y="1518478"/>
            <a:ext cx="5020529" cy="34045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016173" y="2511968"/>
                <a:ext cx="20122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FB </a:t>
                </a:r>
                <a:r>
                  <a:rPr lang="en-US" sz="1200" dirty="0"/>
                  <a:t>strength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200" dirty="0" smtClean="0"/>
                  <a:t>: 0.7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</m:oMath>
                </a14:m>
                <a:r>
                  <a:rPr lang="en-US" sz="1200" dirty="0" smtClean="0"/>
                  <a:t>: 2 turns</a:t>
                </a:r>
              </a:p>
              <a:p>
                <a:r>
                  <a:rPr lang="en-US" sz="1200" dirty="0" smtClean="0"/>
                  <a:t>FB </a:t>
                </a:r>
                <a:r>
                  <a:rPr lang="en-US" sz="1200" dirty="0"/>
                  <a:t>time constant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200" dirty="0" smtClean="0"/>
                  <a:t>: 2 turns</a:t>
                </a:r>
                <a:endParaRPr lang="en-US" sz="12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173" y="2511968"/>
                <a:ext cx="2012218" cy="646331"/>
              </a:xfrm>
              <a:prstGeom prst="rect">
                <a:avLst/>
              </a:prstGeom>
              <a:blipFill>
                <a:blip r:embed="rId10"/>
                <a:stretch>
                  <a:fillRect l="-303" t="-943" b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402936" y="1269163"/>
            <a:ext cx="2792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Measured: average over short cavities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3325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7161" y="-16776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Simulated induced voltage: total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1" y="557967"/>
            <a:ext cx="5852172" cy="4279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1545361"/>
                  </p:ext>
                </p:extLst>
              </p:nvPr>
            </p:nvGraphicFramePr>
            <p:xfrm>
              <a:off x="6008563" y="2151622"/>
              <a:ext cx="2442851" cy="5486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29821">
                      <a:extLst>
                        <a:ext uri="{9D8B030D-6E8A-4147-A177-3AD203B41FA5}">
                          <a16:colId xmlns:a16="http://schemas.microsoft.com/office/drawing/2014/main" val="2493514751"/>
                        </a:ext>
                      </a:extLst>
                    </a:gridCol>
                    <a:gridCol w="684940">
                      <a:extLst>
                        <a:ext uri="{9D8B030D-6E8A-4147-A177-3AD203B41FA5}">
                          <a16:colId xmlns:a16="http://schemas.microsoft.com/office/drawing/2014/main" val="2705638279"/>
                        </a:ext>
                      </a:extLst>
                    </a:gridCol>
                    <a:gridCol w="682053">
                      <a:extLst>
                        <a:ext uri="{9D8B030D-6E8A-4147-A177-3AD203B41FA5}">
                          <a16:colId xmlns:a16="http://schemas.microsoft.com/office/drawing/2014/main" val="4187356754"/>
                        </a:ext>
                      </a:extLst>
                    </a:gridCol>
                    <a:gridCol w="546037">
                      <a:extLst>
                        <a:ext uri="{9D8B030D-6E8A-4147-A177-3AD203B41FA5}">
                          <a16:colId xmlns:a16="http://schemas.microsoft.com/office/drawing/2014/main" val="823072874"/>
                        </a:ext>
                      </a:extLst>
                    </a:gridCol>
                  </a:tblGrid>
                  <a:tr h="258760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/>
                            <a:t>A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T </a:t>
                          </a:r>
                          <a:r>
                            <a:rPr lang="en-US" sz="1200" b="0" dirty="0" smtClean="0"/>
                            <a:t>[turn]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200" b="0" i="1" smtClean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oMath>
                          </a14:m>
                          <a:r>
                            <a:rPr lang="en-US" sz="1200" b="0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200" b="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[turn]</a:t>
                          </a:r>
                          <a:endParaRPr lang="en-GB" sz="12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i="0" dirty="0" smtClean="0"/>
                            <a:t>L</a:t>
                          </a:r>
                          <a:endParaRPr lang="en-GB" sz="12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5688887"/>
                      </a:ext>
                    </a:extLst>
                  </a:tr>
                  <a:tr h="253541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0.12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41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76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0.19</a:t>
                          </a:r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761102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1545361"/>
                  </p:ext>
                </p:extLst>
              </p:nvPr>
            </p:nvGraphicFramePr>
            <p:xfrm>
              <a:off x="6008563" y="2151622"/>
              <a:ext cx="2442851" cy="5486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29821">
                      <a:extLst>
                        <a:ext uri="{9D8B030D-6E8A-4147-A177-3AD203B41FA5}">
                          <a16:colId xmlns:a16="http://schemas.microsoft.com/office/drawing/2014/main" val="2493514751"/>
                        </a:ext>
                      </a:extLst>
                    </a:gridCol>
                    <a:gridCol w="684940">
                      <a:extLst>
                        <a:ext uri="{9D8B030D-6E8A-4147-A177-3AD203B41FA5}">
                          <a16:colId xmlns:a16="http://schemas.microsoft.com/office/drawing/2014/main" val="2705638279"/>
                        </a:ext>
                      </a:extLst>
                    </a:gridCol>
                    <a:gridCol w="682053">
                      <a:extLst>
                        <a:ext uri="{9D8B030D-6E8A-4147-A177-3AD203B41FA5}">
                          <a16:colId xmlns:a16="http://schemas.microsoft.com/office/drawing/2014/main" val="4187356754"/>
                        </a:ext>
                      </a:extLst>
                    </a:gridCol>
                    <a:gridCol w="546037">
                      <a:extLst>
                        <a:ext uri="{9D8B030D-6E8A-4147-A177-3AD203B41FA5}">
                          <a16:colId xmlns:a16="http://schemas.microsoft.com/office/drawing/2014/main" val="823072874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/>
                            <a:t>A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T </a:t>
                          </a:r>
                          <a:r>
                            <a:rPr lang="en-US" sz="1200" b="0" dirty="0" smtClean="0"/>
                            <a:t>[turn]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9464" t="-2174" r="-83929" b="-1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i="0" dirty="0" smtClean="0"/>
                            <a:t>L</a:t>
                          </a:r>
                          <a:endParaRPr lang="en-GB" sz="12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568888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0.12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41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76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0.19</a:t>
                          </a:r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76110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5935547" y="177904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Measured</a:t>
            </a:r>
            <a:r>
              <a:rPr lang="en-US" dirty="0" smtClean="0"/>
              <a:t>: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7095443"/>
                  </p:ext>
                </p:extLst>
              </p:nvPr>
            </p:nvGraphicFramePr>
            <p:xfrm>
              <a:off x="6008563" y="1233978"/>
              <a:ext cx="2442851" cy="5486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29821">
                      <a:extLst>
                        <a:ext uri="{9D8B030D-6E8A-4147-A177-3AD203B41FA5}">
                          <a16:colId xmlns:a16="http://schemas.microsoft.com/office/drawing/2014/main" val="2493514751"/>
                        </a:ext>
                      </a:extLst>
                    </a:gridCol>
                    <a:gridCol w="679387">
                      <a:extLst>
                        <a:ext uri="{9D8B030D-6E8A-4147-A177-3AD203B41FA5}">
                          <a16:colId xmlns:a16="http://schemas.microsoft.com/office/drawing/2014/main" val="2705638279"/>
                        </a:ext>
                      </a:extLst>
                    </a:gridCol>
                    <a:gridCol w="652072">
                      <a:extLst>
                        <a:ext uri="{9D8B030D-6E8A-4147-A177-3AD203B41FA5}">
                          <a16:colId xmlns:a16="http://schemas.microsoft.com/office/drawing/2014/main" val="4187356754"/>
                        </a:ext>
                      </a:extLst>
                    </a:gridCol>
                    <a:gridCol w="581571">
                      <a:extLst>
                        <a:ext uri="{9D8B030D-6E8A-4147-A177-3AD203B41FA5}">
                          <a16:colId xmlns:a16="http://schemas.microsoft.com/office/drawing/2014/main" val="823072874"/>
                        </a:ext>
                      </a:extLst>
                    </a:gridCol>
                  </a:tblGrid>
                  <a:tr h="258760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/>
                            <a:t>A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T </a:t>
                          </a:r>
                          <a:r>
                            <a:rPr lang="en-US" sz="1200" b="0" dirty="0" smtClean="0"/>
                            <a:t>[turn]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200" b="0" i="1" smtClean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oMath>
                          </a14:m>
                          <a:r>
                            <a:rPr lang="en-US" sz="1200" b="0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200" b="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[turn]</a:t>
                          </a:r>
                          <a:endParaRPr lang="en-GB" sz="12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i="0" dirty="0" smtClean="0"/>
                            <a:t>L</a:t>
                          </a:r>
                          <a:endParaRPr lang="en-GB" sz="12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5688887"/>
                      </a:ext>
                    </a:extLst>
                  </a:tr>
                  <a:tr h="253541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0.05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40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110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0.27</a:t>
                          </a:r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761102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7095443"/>
                  </p:ext>
                </p:extLst>
              </p:nvPr>
            </p:nvGraphicFramePr>
            <p:xfrm>
              <a:off x="6008563" y="1233978"/>
              <a:ext cx="2442851" cy="5486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29821">
                      <a:extLst>
                        <a:ext uri="{9D8B030D-6E8A-4147-A177-3AD203B41FA5}">
                          <a16:colId xmlns:a16="http://schemas.microsoft.com/office/drawing/2014/main" val="2493514751"/>
                        </a:ext>
                      </a:extLst>
                    </a:gridCol>
                    <a:gridCol w="679387">
                      <a:extLst>
                        <a:ext uri="{9D8B030D-6E8A-4147-A177-3AD203B41FA5}">
                          <a16:colId xmlns:a16="http://schemas.microsoft.com/office/drawing/2014/main" val="2705638279"/>
                        </a:ext>
                      </a:extLst>
                    </a:gridCol>
                    <a:gridCol w="652072">
                      <a:extLst>
                        <a:ext uri="{9D8B030D-6E8A-4147-A177-3AD203B41FA5}">
                          <a16:colId xmlns:a16="http://schemas.microsoft.com/office/drawing/2014/main" val="4187356754"/>
                        </a:ext>
                      </a:extLst>
                    </a:gridCol>
                    <a:gridCol w="581571">
                      <a:extLst>
                        <a:ext uri="{9D8B030D-6E8A-4147-A177-3AD203B41FA5}">
                          <a16:colId xmlns:a16="http://schemas.microsoft.com/office/drawing/2014/main" val="823072874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/>
                            <a:t>A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T </a:t>
                          </a:r>
                          <a:r>
                            <a:rPr lang="en-US" sz="1200" b="0" dirty="0" smtClean="0"/>
                            <a:t>[turn]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6916" t="-2174" r="-93458" b="-1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i="0" dirty="0" smtClean="0"/>
                            <a:t>L</a:t>
                          </a:r>
                          <a:endParaRPr lang="en-GB" sz="12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568888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0.05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40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110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0.27</a:t>
                          </a:r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76110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5935547" y="877916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Simulated</a:t>
            </a:r>
            <a:r>
              <a:rPr lang="en-US" dirty="0" smtClean="0"/>
              <a:t>: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08751" y="4907496"/>
            <a:ext cx="9078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remarks: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periods of oscillations agree well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oscillation amplitude in simulations systematically smaller compared to measurement</a:t>
            </a:r>
          </a:p>
        </p:txBody>
      </p:sp>
    </p:spTree>
    <p:extLst>
      <p:ext uri="{BB962C8B-B14F-4D97-AF65-F5344CB8AC3E}">
        <p14:creationId xmlns:p14="http://schemas.microsoft.com/office/powerpoint/2010/main" val="3204417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73" y="38893"/>
            <a:ext cx="8226854" cy="940443"/>
          </a:xfrm>
        </p:spPr>
        <p:txBody>
          <a:bodyPr/>
          <a:lstStyle/>
          <a:p>
            <a:r>
              <a:rPr lang="en-US" dirty="0" smtClean="0"/>
              <a:t>Measurement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281065" y="373495"/>
            <a:ext cx="2743200" cy="419653"/>
          </a:xfrm>
        </p:spPr>
        <p:txBody>
          <a:bodyPr/>
          <a:lstStyle/>
          <a:p>
            <a:r>
              <a:rPr lang="en-US" dirty="0" smtClean="0"/>
              <a:t>Measured voltage in each cavity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" y="793148"/>
            <a:ext cx="5852172" cy="4233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718" y="1963583"/>
            <a:ext cx="3892952" cy="279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2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734" y="-227807"/>
            <a:ext cx="8226854" cy="940443"/>
          </a:xfrm>
        </p:spPr>
        <p:txBody>
          <a:bodyPr/>
          <a:lstStyle/>
          <a:p>
            <a:r>
              <a:rPr lang="en-US" dirty="0" smtClean="0"/>
              <a:t>Simulation vs Measurement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7849"/>
            <a:ext cx="4777371" cy="3553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45" y="1819225"/>
            <a:ext cx="5351391" cy="3307411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4777371" y="1629347"/>
            <a:ext cx="2743200" cy="419653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~1.14e11 ppb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535016" y="581817"/>
            <a:ext cx="3337935" cy="12374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Simulation:</a:t>
            </a:r>
          </a:p>
          <a:p>
            <a:r>
              <a:rPr lang="en-US" dirty="0" smtClean="0"/>
              <a:t>- Use full impedance model in </a:t>
            </a:r>
            <a:r>
              <a:rPr lang="en-US" dirty="0" err="1" smtClean="0"/>
              <a:t>BLonD</a:t>
            </a:r>
            <a:endParaRPr lang="en-US" dirty="0" smtClean="0"/>
          </a:p>
          <a:p>
            <a:r>
              <a:rPr lang="en-US" dirty="0" smtClean="0"/>
              <a:t>- Calculate induced voltage V(t) in cavity</a:t>
            </a:r>
          </a:p>
          <a:p>
            <a:r>
              <a:rPr lang="en-US" dirty="0" smtClean="0"/>
              <a:t>- Filter 200 MHz component V</a:t>
            </a:r>
            <a:r>
              <a:rPr lang="en-US" sz="800" dirty="0" smtClean="0"/>
              <a:t>RF</a:t>
            </a:r>
            <a:r>
              <a:rPr lang="en-US" dirty="0" smtClean="0"/>
              <a:t>(t)</a:t>
            </a:r>
            <a:endParaRPr lang="en-GB" sz="800" dirty="0"/>
          </a:p>
          <a:p>
            <a:r>
              <a:rPr lang="en-US" dirty="0" smtClean="0"/>
              <a:t>- Amplitude = |</a:t>
            </a:r>
            <a:r>
              <a:rPr lang="en-US" dirty="0"/>
              <a:t> V</a:t>
            </a:r>
            <a:r>
              <a:rPr lang="en-US" sz="800" dirty="0"/>
              <a:t>RF</a:t>
            </a:r>
            <a:r>
              <a:rPr lang="en-US" dirty="0"/>
              <a:t>(t) </a:t>
            </a:r>
            <a:r>
              <a:rPr lang="en-US" dirty="0" smtClean="0"/>
              <a:t>|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7134" y="5318011"/>
            <a:ext cx="3812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Measurement</a:t>
            </a:r>
          </a:p>
          <a:p>
            <a:r>
              <a:rPr lang="en-US" sz="1400" dirty="0" smtClean="0"/>
              <a:t>Period</a:t>
            </a:r>
            <a:r>
              <a:rPr lang="en-US" sz="1400" dirty="0" smtClean="0"/>
              <a:t>: </a:t>
            </a:r>
            <a:r>
              <a:rPr lang="en-US" sz="1400" dirty="0" smtClean="0"/>
              <a:t>~41 turns </a:t>
            </a:r>
            <a:r>
              <a:rPr lang="en-US" sz="1400" dirty="0" smtClean="0"/>
              <a:t>agrees with oscillation of </a:t>
            </a:r>
            <a:r>
              <a:rPr lang="en-US" sz="1400" dirty="0" smtClean="0"/>
              <a:t>Period of FWHM oscillations ~37 </a:t>
            </a:r>
            <a:r>
              <a:rPr lang="en-US" sz="1400" dirty="0" smtClean="0"/>
              <a:t>turns </a:t>
            </a:r>
            <a:endParaRPr lang="en-US" sz="1400" dirty="0" smtClean="0"/>
          </a:p>
          <a:p>
            <a:r>
              <a:rPr lang="en-US" sz="1400" dirty="0" smtClean="0"/>
              <a:t>(</a:t>
            </a:r>
            <a:r>
              <a:rPr lang="en-US" sz="1400" dirty="0" smtClean="0"/>
              <a:t>synchrotron period ~ 56 turns)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35016" y="5318012"/>
            <a:ext cx="3812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Simulation:</a:t>
            </a:r>
          </a:p>
          <a:p>
            <a:r>
              <a:rPr lang="en-US" sz="1400" dirty="0" smtClean="0"/>
              <a:t>Period</a:t>
            </a:r>
            <a:r>
              <a:rPr lang="en-US" sz="1400" dirty="0" smtClean="0"/>
              <a:t>: </a:t>
            </a:r>
            <a:r>
              <a:rPr lang="en-US" sz="1400" dirty="0" smtClean="0"/>
              <a:t>~39 turns </a:t>
            </a:r>
            <a:r>
              <a:rPr lang="en-US" sz="1400" dirty="0" smtClean="0"/>
              <a:t>agrees with oscillation of </a:t>
            </a:r>
            <a:r>
              <a:rPr lang="en-US" sz="1400" dirty="0" smtClean="0"/>
              <a:t>Period of FWHM oscillations ~38 </a:t>
            </a:r>
            <a:r>
              <a:rPr lang="en-US" sz="1400" dirty="0" smtClean="0"/>
              <a:t>turns </a:t>
            </a:r>
            <a:endParaRPr lang="en-US" sz="1400" dirty="0" smtClean="0"/>
          </a:p>
          <a:p>
            <a:r>
              <a:rPr lang="en-US" sz="1400" dirty="0" smtClean="0"/>
              <a:t>(</a:t>
            </a:r>
            <a:r>
              <a:rPr lang="en-US" sz="1400" dirty="0" smtClean="0"/>
              <a:t>synchrotron period ~ 56 turns)</a:t>
            </a:r>
            <a:endParaRPr lang="en-GB" sz="140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572000" y="381358"/>
            <a:ext cx="4216866" cy="895947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Measurement:</a:t>
            </a:r>
          </a:p>
          <a:p>
            <a:r>
              <a:rPr lang="en-US" dirty="0" smtClean="0"/>
              <a:t>- Measure I and Q from I/Q demodulator at 200 MHz </a:t>
            </a:r>
          </a:p>
          <a:p>
            <a:r>
              <a:rPr lang="en-US" dirty="0" smtClean="0"/>
              <a:t>- Amplitude = (I</a:t>
            </a:r>
            <a:r>
              <a:rPr lang="en-US" baseline="30000" dirty="0" smtClean="0"/>
              <a:t>2 </a:t>
            </a:r>
            <a:r>
              <a:rPr lang="en-US" dirty="0" smtClean="0"/>
              <a:t>+ Q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r>
              <a:rPr lang="en-US" baseline="30000" dirty="0" smtClean="0"/>
              <a:t>1/2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264846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" y="3290342"/>
            <a:ext cx="4884095" cy="3663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7" y="379121"/>
            <a:ext cx="4096969" cy="3072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63" y="-90465"/>
            <a:ext cx="8226854" cy="94044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Beam intensity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83508" y="576673"/>
            <a:ext cx="3533654" cy="15606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BCT: intensity of BCT (at 10 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Intensity bunches: intensity obtained by integrating over bunches</a:t>
            </a:r>
          </a:p>
          <a:p>
            <a:r>
              <a:rPr lang="en-US" dirty="0" smtClean="0"/>
              <a:t>Intensity batch: intensity obtained by integrating over batch profile (including ‘empty’ buckets)</a:t>
            </a:r>
          </a:p>
          <a:p>
            <a:r>
              <a:rPr lang="en-US" dirty="0"/>
              <a:t>1Synchrtron period ~ </a:t>
            </a:r>
            <a:r>
              <a:rPr lang="en-US" dirty="0" smtClean="0"/>
              <a:t>1.3ms</a:t>
            </a:r>
            <a:endParaRPr lang="en-GB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867137" y="765923"/>
            <a:ext cx="169600" cy="123709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51937" y="2137304"/>
            <a:ext cx="794417" cy="13985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 txBox="1">
            <a:spLocks/>
          </p:cNvSpPr>
          <p:nvPr/>
        </p:nvSpPr>
        <p:spPr>
          <a:xfrm>
            <a:off x="7796842" y="6380343"/>
            <a:ext cx="984056" cy="419653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MD 17/07/03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190" y="3290342"/>
            <a:ext cx="4763477" cy="3446077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928538" y="6153895"/>
            <a:ext cx="2195030" cy="299173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intensity of BCT at 10 </a:t>
            </a:r>
            <a:r>
              <a:rPr lang="en-US" sz="800" dirty="0" err="1" smtClean="0"/>
              <a:t>ms</a:t>
            </a:r>
            <a:endParaRPr lang="en-US" sz="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486220" y="388320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430744" y="1287304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228398" y="218963"/>
            <a:ext cx="176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PRELIMINARY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4551712" y="2197470"/>
            <a:ext cx="2934508" cy="532695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4561190" y="2197470"/>
            <a:ext cx="3358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 always observed in measurement…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24522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2" y="0"/>
            <a:ext cx="8226854" cy="7053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Summary and next steps</a:t>
            </a:r>
            <a:endParaRPr lang="en-GB" sz="32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1" y="352666"/>
            <a:ext cx="8717178" cy="1364974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Summary</a:t>
            </a:r>
            <a:r>
              <a:rPr lang="en-US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Adjusted FB model (impedance reduction) to reproduce measured induced voltage amplitudes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Period length agrees well, but amplitude is off by factor ~3</a:t>
            </a:r>
            <a:endParaRPr lang="en-US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83972" y="1717640"/>
            <a:ext cx="706796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Next </a:t>
            </a:r>
            <a:r>
              <a:rPr lang="en-US" sz="1400" dirty="0" smtClean="0"/>
              <a:t>steps simulation: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Include </a:t>
            </a:r>
            <a:r>
              <a:rPr lang="en-US" sz="1400" dirty="0"/>
              <a:t>FF impedance reduction factor in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Implement method to compute losses in the same way as is used in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Compute phase of simulated induced 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Currently, action of feedback in simulation independent of beam properties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=&gt; </a:t>
            </a:r>
            <a:r>
              <a:rPr lang="en-US" sz="1400" dirty="0"/>
              <a:t>implement dynamic feedback in simulation code </a:t>
            </a:r>
            <a:r>
              <a:rPr lang="en-US" sz="1400" dirty="0" err="1"/>
              <a:t>BLonD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3" name="Rectangle 2"/>
          <p:cNvSpPr/>
          <p:nvPr/>
        </p:nvSpPr>
        <p:spPr>
          <a:xfrm>
            <a:off x="457200" y="3241703"/>
            <a:ext cx="67755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Next </a:t>
            </a:r>
            <a:r>
              <a:rPr lang="en-US" sz="1400" dirty="0" smtClean="0"/>
              <a:t>steps measurements: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More systematic studies with FF/FB </a:t>
            </a:r>
            <a:r>
              <a:rPr lang="en-US" sz="1400" dirty="0" smtClean="0"/>
              <a:t>on/off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Measure </a:t>
            </a:r>
            <a:r>
              <a:rPr lang="en-US" sz="1400" dirty="0"/>
              <a:t>at higher intensities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Study losses during flat-bottom with vertical tune kicker (removes particles outside batch) and during ramp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776335" y="5935317"/>
            <a:ext cx="5872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Thank you for your attention!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793624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035"/>
            <a:ext cx="8226854" cy="940443"/>
          </a:xfrm>
        </p:spPr>
        <p:txBody>
          <a:bodyPr/>
          <a:lstStyle/>
          <a:p>
            <a:r>
              <a:rPr lang="en-US" dirty="0" smtClean="0"/>
              <a:t>Beam intensity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42" y="0"/>
            <a:ext cx="4445047" cy="3333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11" y="3333785"/>
            <a:ext cx="4493912" cy="33704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63902" y="516137"/>
            <a:ext cx="169600" cy="16225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997666" y="2191537"/>
            <a:ext cx="1277318" cy="13904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48702" y="3771938"/>
            <a:ext cx="2902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~ 0.8e11 ppb initially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7140" y="922883"/>
            <a:ext cx="2902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Measurement</a:t>
            </a:r>
            <a:endParaRPr lang="en-GB" sz="1400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144646" y="6325774"/>
            <a:ext cx="984056" cy="419653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MD 17/07/03</a:t>
            </a:r>
          </a:p>
        </p:txBody>
      </p:sp>
    </p:spTree>
    <p:extLst>
      <p:ext uri="{BB962C8B-B14F-4D97-AF65-F5344CB8AC3E}">
        <p14:creationId xmlns:p14="http://schemas.microsoft.com/office/powerpoint/2010/main" val="90782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7161" y="-100919"/>
            <a:ext cx="8226854" cy="94044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Measured induced voltage</a:t>
            </a:r>
            <a:endParaRPr lang="en-GB" sz="3200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idx="10"/>
          </p:nvPr>
        </p:nvSpPr>
        <p:spPr>
          <a:xfrm>
            <a:off x="517161" y="450531"/>
            <a:ext cx="2743200" cy="419653"/>
          </a:xfrm>
        </p:spPr>
        <p:txBody>
          <a:bodyPr/>
          <a:lstStyle/>
          <a:p>
            <a:r>
              <a:rPr lang="en-US" dirty="0" smtClean="0"/>
              <a:t>Single bunch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12" y="1454048"/>
            <a:ext cx="6947941" cy="5210956"/>
          </a:xfrm>
          <a:prstGeom prst="rect">
            <a:avLst/>
          </a:prstGeom>
        </p:spPr>
      </p:pic>
      <p:sp>
        <p:nvSpPr>
          <p:cNvPr id="7" name="Text Placeholder 5"/>
          <p:cNvSpPr txBox="1">
            <a:spLocks/>
          </p:cNvSpPr>
          <p:nvPr/>
        </p:nvSpPr>
        <p:spPr>
          <a:xfrm>
            <a:off x="2123606" y="424374"/>
            <a:ext cx="5596327" cy="419653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Cavity voltage measured with I/Q demodulator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468540" y="5367498"/>
            <a:ext cx="628968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72774" y="518283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bunch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988254" y="5631259"/>
            <a:ext cx="3445921" cy="30228"/>
          </a:xfrm>
          <a:prstGeom prst="line">
            <a:avLst/>
          </a:prstGeom>
          <a:ln w="25400">
            <a:solidFill>
              <a:srgbClr val="0055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6842" y="530116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ms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229580" y="3316377"/>
            <a:ext cx="628968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58548" y="313171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channel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199512" y="2650983"/>
            <a:ext cx="628968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28480" y="246631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channel</a:t>
            </a:r>
            <a:endParaRPr lang="en-GB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98302" y="3481980"/>
            <a:ext cx="838871" cy="35505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9279" y="2835649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eam</a:t>
            </a:r>
          </a:p>
          <a:p>
            <a:r>
              <a:rPr lang="en-US" dirty="0" smtClean="0"/>
              <a:t>loading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1159394" y="188417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FF off FB off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2551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7161" y="-100919"/>
            <a:ext cx="8226854" cy="94044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Measured induced voltage</a:t>
            </a:r>
            <a:endParaRPr lang="en-GB" sz="3200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idx="10"/>
          </p:nvPr>
        </p:nvSpPr>
        <p:spPr>
          <a:xfrm>
            <a:off x="517161" y="450531"/>
            <a:ext cx="2743200" cy="419653"/>
          </a:xfrm>
        </p:spPr>
        <p:txBody>
          <a:bodyPr/>
          <a:lstStyle/>
          <a:p>
            <a:r>
              <a:rPr lang="en-US" dirty="0" smtClean="0"/>
              <a:t>Single bunch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12" y="1454048"/>
            <a:ext cx="6947941" cy="5210955"/>
          </a:xfrm>
          <a:prstGeom prst="rect">
            <a:avLst/>
          </a:prstGeom>
        </p:spPr>
      </p:pic>
      <p:sp>
        <p:nvSpPr>
          <p:cNvPr id="7" name="Text Placeholder 5"/>
          <p:cNvSpPr txBox="1">
            <a:spLocks/>
          </p:cNvSpPr>
          <p:nvPr/>
        </p:nvSpPr>
        <p:spPr>
          <a:xfrm>
            <a:off x="2123606" y="424374"/>
            <a:ext cx="5596327" cy="419653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Cavity voltage measured with I/Q demodulator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468540" y="5367498"/>
            <a:ext cx="628968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72774" y="518283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bunch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988254" y="5631259"/>
            <a:ext cx="3445921" cy="30228"/>
          </a:xfrm>
          <a:prstGeom prst="line">
            <a:avLst/>
          </a:prstGeom>
          <a:ln w="25400">
            <a:solidFill>
              <a:srgbClr val="0055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6842" y="530116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ms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321020" y="3857397"/>
            <a:ext cx="628968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49988" y="367273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channel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405252" y="2757663"/>
            <a:ext cx="628968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034220" y="257299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channel</a:t>
            </a:r>
            <a:endParaRPr lang="en-GB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24627" y="4378488"/>
            <a:ext cx="838871" cy="47877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653" y="4826598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eam</a:t>
            </a:r>
          </a:p>
          <a:p>
            <a:r>
              <a:rPr lang="en-US" dirty="0" smtClean="0"/>
              <a:t>loading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1159394" y="188417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FF off FB on</a:t>
            </a:r>
            <a:endParaRPr lang="en-GB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99160" y="2636121"/>
            <a:ext cx="1071817" cy="5502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653" y="2014037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FB acts</a:t>
            </a:r>
          </a:p>
          <a:p>
            <a:r>
              <a:rPr lang="en-US" dirty="0" smtClean="0"/>
              <a:t>from turn 8</a:t>
            </a:r>
            <a:endParaRPr lang="en-GB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970112" y="2693057"/>
            <a:ext cx="980580" cy="96571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05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7161" y="-100919"/>
            <a:ext cx="8226854" cy="94044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Measured induced voltage</a:t>
            </a:r>
            <a:endParaRPr lang="en-GB" sz="3200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idx="10"/>
          </p:nvPr>
        </p:nvSpPr>
        <p:spPr>
          <a:xfrm>
            <a:off x="517161" y="450531"/>
            <a:ext cx="2743200" cy="419653"/>
          </a:xfrm>
        </p:spPr>
        <p:txBody>
          <a:bodyPr/>
          <a:lstStyle/>
          <a:p>
            <a:r>
              <a:rPr lang="en-US" dirty="0" smtClean="0"/>
              <a:t>Single bunch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12" y="1454048"/>
            <a:ext cx="6947941" cy="5210955"/>
          </a:xfrm>
          <a:prstGeom prst="rect">
            <a:avLst/>
          </a:prstGeom>
        </p:spPr>
      </p:pic>
      <p:sp>
        <p:nvSpPr>
          <p:cNvPr id="7" name="Text Placeholder 5"/>
          <p:cNvSpPr txBox="1">
            <a:spLocks/>
          </p:cNvSpPr>
          <p:nvPr/>
        </p:nvSpPr>
        <p:spPr>
          <a:xfrm>
            <a:off x="2123606" y="424374"/>
            <a:ext cx="5596327" cy="419653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Cavity voltage measured with I/Q demodulator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468540" y="5367498"/>
            <a:ext cx="628968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72774" y="518283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bunch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988254" y="5631259"/>
            <a:ext cx="3445921" cy="30228"/>
          </a:xfrm>
          <a:prstGeom prst="line">
            <a:avLst/>
          </a:prstGeom>
          <a:ln w="25400">
            <a:solidFill>
              <a:srgbClr val="0055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6842" y="530116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ms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229580" y="3316377"/>
            <a:ext cx="628968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58548" y="313171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channel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199512" y="2650983"/>
            <a:ext cx="628968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28480" y="246631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channel</a:t>
            </a:r>
            <a:endParaRPr lang="en-GB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891540" y="3784052"/>
            <a:ext cx="548931" cy="43492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59394" y="188417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FF ON FB off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1653" y="4260348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 acts</a:t>
            </a:r>
          </a:p>
          <a:p>
            <a:r>
              <a:rPr lang="en-US" dirty="0" smtClean="0"/>
              <a:t>from turn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282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7161" y="-100919"/>
            <a:ext cx="8226854" cy="94044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Measured induced voltage</a:t>
            </a:r>
            <a:endParaRPr lang="en-GB" sz="3200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idx="10"/>
          </p:nvPr>
        </p:nvSpPr>
        <p:spPr>
          <a:xfrm>
            <a:off x="517161" y="450531"/>
            <a:ext cx="2743200" cy="419653"/>
          </a:xfrm>
        </p:spPr>
        <p:txBody>
          <a:bodyPr/>
          <a:lstStyle/>
          <a:p>
            <a:r>
              <a:rPr lang="en-US" dirty="0" smtClean="0"/>
              <a:t>Single bunch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13" y="1454048"/>
            <a:ext cx="6947939" cy="5210955"/>
          </a:xfrm>
          <a:prstGeom prst="rect">
            <a:avLst/>
          </a:prstGeom>
        </p:spPr>
      </p:pic>
      <p:sp>
        <p:nvSpPr>
          <p:cNvPr id="7" name="Text Placeholder 5"/>
          <p:cNvSpPr txBox="1">
            <a:spLocks/>
          </p:cNvSpPr>
          <p:nvPr/>
        </p:nvSpPr>
        <p:spPr>
          <a:xfrm>
            <a:off x="2123606" y="424374"/>
            <a:ext cx="5596327" cy="419653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Cavity voltage measured with I/Q demodulator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468540" y="5367498"/>
            <a:ext cx="628968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72774" y="518283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bunch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988254" y="5631259"/>
            <a:ext cx="3445921" cy="30228"/>
          </a:xfrm>
          <a:prstGeom prst="line">
            <a:avLst/>
          </a:prstGeom>
          <a:ln w="25400">
            <a:solidFill>
              <a:srgbClr val="0055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6842" y="530116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ms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290036" y="3913380"/>
            <a:ext cx="628968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19004" y="372871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channel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252411" y="2839908"/>
            <a:ext cx="628968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81379" y="265524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channel</a:t>
            </a:r>
            <a:endParaRPr lang="en-GB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864126" y="4218975"/>
            <a:ext cx="548931" cy="43492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70113" y="108921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FF ON FB ON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1653" y="4583804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 acts</a:t>
            </a:r>
          </a:p>
          <a:p>
            <a:r>
              <a:rPr lang="en-US" dirty="0" smtClean="0"/>
              <a:t>from turn 2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0195" y="2942217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FB acts</a:t>
            </a:r>
          </a:p>
          <a:p>
            <a:r>
              <a:rPr lang="en-US" dirty="0" smtClean="0"/>
              <a:t>from turn 8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970113" y="3131711"/>
            <a:ext cx="1000864" cy="36933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47433" y="1639450"/>
            <a:ext cx="50706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-FF compensates for voltage x</a:t>
            </a:r>
          </a:p>
          <a:p>
            <a:r>
              <a:rPr lang="en-US" dirty="0" smtClean="0"/>
              <a:t>-when FB turns on, it compensates for voltage x</a:t>
            </a:r>
          </a:p>
          <a:p>
            <a:r>
              <a:rPr lang="en-US" dirty="0" smtClean="0"/>
              <a:t>-&gt;overcompensation</a:t>
            </a:r>
            <a:endParaRPr lang="en-GB" dirty="0"/>
          </a:p>
        </p:txBody>
      </p:sp>
      <p:cxnSp>
        <p:nvCxnSpPr>
          <p:cNvPr id="24" name="Straight Arrow Connector 23"/>
          <p:cNvCxnSpPr>
            <a:stCxn id="8" idx="1"/>
          </p:cNvCxnSpPr>
          <p:nvPr/>
        </p:nvCxnSpPr>
        <p:spPr>
          <a:xfrm flipH="1">
            <a:off x="2123607" y="2101115"/>
            <a:ext cx="723826" cy="11864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53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78" y="1942874"/>
            <a:ext cx="7397511" cy="453543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873772" y="2106118"/>
            <a:ext cx="292307" cy="32146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1324" y="1858322"/>
            <a:ext cx="1606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FB starts at turn 3</a:t>
            </a:r>
            <a:endParaRPr lang="en-GB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971210" y="4006617"/>
            <a:ext cx="48717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05922" y="3852728"/>
            <a:ext cx="1935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FB over-compensates</a:t>
            </a:r>
            <a:endParaRPr lang="en-GB" sz="1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17161" y="-100919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Measured induced voltage</a:t>
            </a:r>
            <a:endParaRPr lang="en-GB" sz="3200" dirty="0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958068" y="634643"/>
            <a:ext cx="3204800" cy="1079849"/>
          </a:xfrm>
          <a:prstGeom prst="rect">
            <a:avLst/>
          </a:prstGeom>
        </p:spPr>
        <p:txBody>
          <a:bodyPr vert="horz" lIns="45720" tIns="0" rIns="45720" bIns="0" anchor="b">
            <a:normAutofit fontScale="92500"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MD 2294 (2017-06-13)</a:t>
            </a:r>
          </a:p>
          <a:p>
            <a:r>
              <a:rPr lang="en-US" dirty="0"/>
              <a:t>FF active from turn </a:t>
            </a:r>
            <a:r>
              <a:rPr lang="en-US" dirty="0" smtClean="0"/>
              <a:t>1</a:t>
            </a:r>
          </a:p>
          <a:p>
            <a:r>
              <a:rPr lang="en-US" dirty="0" smtClean="0"/>
              <a:t>FB delay 50 </a:t>
            </a:r>
            <a:r>
              <a:rPr lang="el-GR" dirty="0" smtClean="0"/>
              <a:t>μ</a:t>
            </a:r>
            <a:r>
              <a:rPr lang="en-US" dirty="0" smtClean="0"/>
              <a:t>s relative to injection</a:t>
            </a:r>
          </a:p>
          <a:p>
            <a:r>
              <a:rPr lang="en-US" dirty="0" smtClean="0"/>
              <a:t>V200 = 4.5 MV, V800 = 0.45 MV</a:t>
            </a:r>
          </a:p>
          <a:p>
            <a:r>
              <a:rPr lang="en-US" dirty="0" smtClean="0"/>
              <a:t>Intensity per bunch ~ 1.1e11, 72 bunches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17161" y="634643"/>
            <a:ext cx="52540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Measured cavity voltage at </a:t>
            </a:r>
            <a:r>
              <a:rPr lang="en-US" sz="1400" dirty="0" err="1" smtClean="0"/>
              <a:t>f</a:t>
            </a:r>
            <a:r>
              <a:rPr lang="en-US" sz="1400" baseline="-25000" dirty="0" err="1" smtClean="0"/>
              <a:t>RF</a:t>
            </a:r>
            <a:r>
              <a:rPr lang="en-US" sz="1400" dirty="0" smtClean="0"/>
              <a:t> </a:t>
            </a:r>
            <a:r>
              <a:rPr lang="en-US" sz="1400" dirty="0" smtClean="0"/>
              <a:t>from I/Q </a:t>
            </a:r>
            <a:r>
              <a:rPr lang="en-US" sz="1400" dirty="0" smtClean="0"/>
              <a:t>demodulator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Scaled with beam intensity for each acquisition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Amplitude = </a:t>
            </a:r>
            <a:r>
              <a:rPr lang="en-US" sz="1400" dirty="0" smtClean="0"/>
              <a:t>(I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+Q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)</a:t>
            </a:r>
            <a:r>
              <a:rPr lang="en-US" sz="1400" baseline="30000" dirty="0" smtClean="0"/>
              <a:t>1/2</a:t>
            </a:r>
            <a:endParaRPr lang="en-US" sz="1400" baseline="30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Average amplitude over </a:t>
            </a:r>
            <a:r>
              <a:rPr lang="en-US" sz="1400" dirty="0" smtClean="0"/>
              <a:t>acquisitions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Maximum amplitude at each turn divided by total maximum</a:t>
            </a:r>
            <a:endParaRPr lang="en-GB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907121" y="2106118"/>
            <a:ext cx="800154" cy="52836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33119" y="1830135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FB </a:t>
            </a:r>
            <a:r>
              <a:rPr lang="en-US" sz="1400" dirty="0" smtClean="0"/>
              <a:t>active in other cavities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230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3" y="1623037"/>
            <a:ext cx="4350827" cy="2667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3" y="4377126"/>
            <a:ext cx="4391912" cy="2540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31" y="1655260"/>
            <a:ext cx="4263884" cy="2635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58" y="4290540"/>
            <a:ext cx="4110830" cy="254068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17161" y="-16776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Measured induced voltage: individual cavities</a:t>
            </a:r>
            <a:endParaRPr lang="en-GB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8694673"/>
                  </p:ext>
                </p:extLst>
              </p:nvPr>
            </p:nvGraphicFramePr>
            <p:xfrm>
              <a:off x="1933174" y="1964142"/>
              <a:ext cx="2364006" cy="5486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12721">
                      <a:extLst>
                        <a:ext uri="{9D8B030D-6E8A-4147-A177-3AD203B41FA5}">
                          <a16:colId xmlns:a16="http://schemas.microsoft.com/office/drawing/2014/main" val="2493514751"/>
                        </a:ext>
                      </a:extLst>
                    </a:gridCol>
                    <a:gridCol w="734518">
                      <a:extLst>
                        <a:ext uri="{9D8B030D-6E8A-4147-A177-3AD203B41FA5}">
                          <a16:colId xmlns:a16="http://schemas.microsoft.com/office/drawing/2014/main" val="2705638279"/>
                        </a:ext>
                      </a:extLst>
                    </a:gridCol>
                    <a:gridCol w="704538">
                      <a:extLst>
                        <a:ext uri="{9D8B030D-6E8A-4147-A177-3AD203B41FA5}">
                          <a16:colId xmlns:a16="http://schemas.microsoft.com/office/drawing/2014/main" val="4187356754"/>
                        </a:ext>
                      </a:extLst>
                    </a:gridCol>
                    <a:gridCol w="412229">
                      <a:extLst>
                        <a:ext uri="{9D8B030D-6E8A-4147-A177-3AD203B41FA5}">
                          <a16:colId xmlns:a16="http://schemas.microsoft.com/office/drawing/2014/main" val="823072874"/>
                        </a:ext>
                      </a:extLst>
                    </a:gridCol>
                  </a:tblGrid>
                  <a:tr h="258760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/>
                            <a:t>A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T </a:t>
                          </a:r>
                          <a:r>
                            <a:rPr lang="en-US" sz="1200" b="0" dirty="0" smtClean="0"/>
                            <a:t>[turn]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200" b="0" i="1" smtClean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oMath>
                          </a14:m>
                          <a:r>
                            <a:rPr lang="en-US" sz="1200" b="0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200" b="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[turn]</a:t>
                          </a:r>
                          <a:endParaRPr lang="en-GB" sz="12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i="0" dirty="0" smtClean="0"/>
                            <a:t>L</a:t>
                          </a:r>
                          <a:endParaRPr lang="en-GB" sz="12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5688887"/>
                      </a:ext>
                    </a:extLst>
                  </a:tr>
                  <a:tr h="253541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0.14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41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85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0.3</a:t>
                          </a:r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761102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8694673"/>
                  </p:ext>
                </p:extLst>
              </p:nvPr>
            </p:nvGraphicFramePr>
            <p:xfrm>
              <a:off x="1933174" y="1964142"/>
              <a:ext cx="2364006" cy="5486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12721">
                      <a:extLst>
                        <a:ext uri="{9D8B030D-6E8A-4147-A177-3AD203B41FA5}">
                          <a16:colId xmlns:a16="http://schemas.microsoft.com/office/drawing/2014/main" val="2493514751"/>
                        </a:ext>
                      </a:extLst>
                    </a:gridCol>
                    <a:gridCol w="734518">
                      <a:extLst>
                        <a:ext uri="{9D8B030D-6E8A-4147-A177-3AD203B41FA5}">
                          <a16:colId xmlns:a16="http://schemas.microsoft.com/office/drawing/2014/main" val="2705638279"/>
                        </a:ext>
                      </a:extLst>
                    </a:gridCol>
                    <a:gridCol w="704538">
                      <a:extLst>
                        <a:ext uri="{9D8B030D-6E8A-4147-A177-3AD203B41FA5}">
                          <a16:colId xmlns:a16="http://schemas.microsoft.com/office/drawing/2014/main" val="4187356754"/>
                        </a:ext>
                      </a:extLst>
                    </a:gridCol>
                    <a:gridCol w="412229">
                      <a:extLst>
                        <a:ext uri="{9D8B030D-6E8A-4147-A177-3AD203B41FA5}">
                          <a16:colId xmlns:a16="http://schemas.microsoft.com/office/drawing/2014/main" val="823072874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/>
                            <a:t>A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T </a:t>
                          </a:r>
                          <a:r>
                            <a:rPr lang="en-US" sz="1200" b="0" dirty="0" smtClean="0"/>
                            <a:t>[turn]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79130" t="-2174" r="-63478" b="-1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i="0" dirty="0" smtClean="0"/>
                            <a:t>L</a:t>
                          </a:r>
                          <a:endParaRPr lang="en-GB" sz="12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568888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0.14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41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85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0.3</a:t>
                          </a:r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761102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9086" y="646555"/>
                <a:ext cx="571951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 smtClean="0"/>
                  <a:t>Fit function: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type m:val="skw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GB" dirty="0" smtClean="0"/>
              </a:p>
              <a:p>
                <a:r>
                  <a:rPr lang="en-US" dirty="0" smtClean="0"/>
                  <a:t>Period </a:t>
                </a:r>
                <a:r>
                  <a:rPr lang="en-US" dirty="0"/>
                  <a:t>~</a:t>
                </a:r>
                <a:r>
                  <a:rPr lang="en-US" dirty="0" smtClean="0"/>
                  <a:t>41 </a:t>
                </a:r>
                <a:r>
                  <a:rPr lang="en-US" dirty="0"/>
                  <a:t>turns agrees with </a:t>
                </a:r>
                <a:r>
                  <a:rPr lang="en-US" dirty="0" smtClean="0"/>
                  <a:t>period </a:t>
                </a:r>
                <a:r>
                  <a:rPr lang="en-US" dirty="0"/>
                  <a:t>of FWHM ~39 turns</a:t>
                </a:r>
                <a:endParaRPr lang="en-GB" dirty="0"/>
              </a:p>
              <a:p>
                <a:r>
                  <a:rPr lang="en-US" dirty="0" smtClean="0"/>
                  <a:t>Reduction different for different cavities</a:t>
                </a:r>
                <a:endParaRPr lang="en-GB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86" y="646555"/>
                <a:ext cx="5719514" cy="830997"/>
              </a:xfrm>
              <a:prstGeom prst="rect">
                <a:avLst/>
              </a:prstGeom>
              <a:blipFill>
                <a:blip r:embed="rId7"/>
                <a:stretch>
                  <a:fillRect l="-2449" t="-58088" r="-1704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143831"/>
                  </p:ext>
                </p:extLst>
              </p:nvPr>
            </p:nvGraphicFramePr>
            <p:xfrm>
              <a:off x="1933173" y="4740734"/>
              <a:ext cx="2503915" cy="5486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43065">
                      <a:extLst>
                        <a:ext uri="{9D8B030D-6E8A-4147-A177-3AD203B41FA5}">
                          <a16:colId xmlns:a16="http://schemas.microsoft.com/office/drawing/2014/main" val="2493514751"/>
                        </a:ext>
                      </a:extLst>
                    </a:gridCol>
                    <a:gridCol w="777989">
                      <a:extLst>
                        <a:ext uri="{9D8B030D-6E8A-4147-A177-3AD203B41FA5}">
                          <a16:colId xmlns:a16="http://schemas.microsoft.com/office/drawing/2014/main" val="2705638279"/>
                        </a:ext>
                      </a:extLst>
                    </a:gridCol>
                    <a:gridCol w="673196">
                      <a:extLst>
                        <a:ext uri="{9D8B030D-6E8A-4147-A177-3AD203B41FA5}">
                          <a16:colId xmlns:a16="http://schemas.microsoft.com/office/drawing/2014/main" val="4187356754"/>
                        </a:ext>
                      </a:extLst>
                    </a:gridCol>
                    <a:gridCol w="509665">
                      <a:extLst>
                        <a:ext uri="{9D8B030D-6E8A-4147-A177-3AD203B41FA5}">
                          <a16:colId xmlns:a16="http://schemas.microsoft.com/office/drawing/2014/main" val="823072874"/>
                        </a:ext>
                      </a:extLst>
                    </a:gridCol>
                  </a:tblGrid>
                  <a:tr h="258760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/>
                            <a:t>A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T </a:t>
                          </a:r>
                          <a:r>
                            <a:rPr lang="en-US" sz="1200" b="0" dirty="0" smtClean="0"/>
                            <a:t>[turn]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200" b="0" i="1" smtClean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oMath>
                          </a14:m>
                          <a:r>
                            <a:rPr lang="en-US" sz="1200" b="0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200" b="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[turn]</a:t>
                          </a:r>
                          <a:endParaRPr lang="en-GB" sz="12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i="0" dirty="0" smtClean="0"/>
                            <a:t>L</a:t>
                          </a:r>
                          <a:endParaRPr lang="en-GB" sz="12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5688887"/>
                      </a:ext>
                    </a:extLst>
                  </a:tr>
                  <a:tr h="253541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0.22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41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83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0.41</a:t>
                          </a:r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761102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143831"/>
                  </p:ext>
                </p:extLst>
              </p:nvPr>
            </p:nvGraphicFramePr>
            <p:xfrm>
              <a:off x="1933173" y="4740734"/>
              <a:ext cx="2503915" cy="5486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43065">
                      <a:extLst>
                        <a:ext uri="{9D8B030D-6E8A-4147-A177-3AD203B41FA5}">
                          <a16:colId xmlns:a16="http://schemas.microsoft.com/office/drawing/2014/main" val="2493514751"/>
                        </a:ext>
                      </a:extLst>
                    </a:gridCol>
                    <a:gridCol w="777989">
                      <a:extLst>
                        <a:ext uri="{9D8B030D-6E8A-4147-A177-3AD203B41FA5}">
                          <a16:colId xmlns:a16="http://schemas.microsoft.com/office/drawing/2014/main" val="2705638279"/>
                        </a:ext>
                      </a:extLst>
                    </a:gridCol>
                    <a:gridCol w="673196">
                      <a:extLst>
                        <a:ext uri="{9D8B030D-6E8A-4147-A177-3AD203B41FA5}">
                          <a16:colId xmlns:a16="http://schemas.microsoft.com/office/drawing/2014/main" val="4187356754"/>
                        </a:ext>
                      </a:extLst>
                    </a:gridCol>
                    <a:gridCol w="509665">
                      <a:extLst>
                        <a:ext uri="{9D8B030D-6E8A-4147-A177-3AD203B41FA5}">
                          <a16:colId xmlns:a16="http://schemas.microsoft.com/office/drawing/2014/main" val="823072874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/>
                            <a:t>A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T </a:t>
                          </a:r>
                          <a:r>
                            <a:rPr lang="en-US" sz="1200" b="0" dirty="0" smtClean="0"/>
                            <a:t>[turn]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98182" t="-2174" r="-80909" b="-1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i="0" dirty="0" smtClean="0"/>
                            <a:t>L</a:t>
                          </a:r>
                          <a:endParaRPr lang="en-GB" sz="12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568888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0.22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41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83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0.41</a:t>
                          </a:r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761102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9211164"/>
                  </p:ext>
                </p:extLst>
              </p:nvPr>
            </p:nvGraphicFramePr>
            <p:xfrm>
              <a:off x="6149088" y="4769108"/>
              <a:ext cx="2503915" cy="5486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43065">
                      <a:extLst>
                        <a:ext uri="{9D8B030D-6E8A-4147-A177-3AD203B41FA5}">
                          <a16:colId xmlns:a16="http://schemas.microsoft.com/office/drawing/2014/main" val="2493514751"/>
                        </a:ext>
                      </a:extLst>
                    </a:gridCol>
                    <a:gridCol w="777989">
                      <a:extLst>
                        <a:ext uri="{9D8B030D-6E8A-4147-A177-3AD203B41FA5}">
                          <a16:colId xmlns:a16="http://schemas.microsoft.com/office/drawing/2014/main" val="2705638279"/>
                        </a:ext>
                      </a:extLst>
                    </a:gridCol>
                    <a:gridCol w="673196">
                      <a:extLst>
                        <a:ext uri="{9D8B030D-6E8A-4147-A177-3AD203B41FA5}">
                          <a16:colId xmlns:a16="http://schemas.microsoft.com/office/drawing/2014/main" val="4187356754"/>
                        </a:ext>
                      </a:extLst>
                    </a:gridCol>
                    <a:gridCol w="509665">
                      <a:extLst>
                        <a:ext uri="{9D8B030D-6E8A-4147-A177-3AD203B41FA5}">
                          <a16:colId xmlns:a16="http://schemas.microsoft.com/office/drawing/2014/main" val="823072874"/>
                        </a:ext>
                      </a:extLst>
                    </a:gridCol>
                  </a:tblGrid>
                  <a:tr h="258760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/>
                            <a:t>A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T </a:t>
                          </a:r>
                          <a:r>
                            <a:rPr lang="en-US" sz="1200" b="0" dirty="0" smtClean="0"/>
                            <a:t>[turn]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200" b="0" i="1" smtClean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oMath>
                          </a14:m>
                          <a:r>
                            <a:rPr lang="en-US" sz="1200" b="0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200" b="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[turn]</a:t>
                          </a:r>
                          <a:endParaRPr lang="en-GB" sz="12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i="0" dirty="0" smtClean="0"/>
                            <a:t>L</a:t>
                          </a:r>
                          <a:endParaRPr lang="en-GB" sz="12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5688887"/>
                      </a:ext>
                    </a:extLst>
                  </a:tr>
                  <a:tr h="253541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0.12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41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87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0.23</a:t>
                          </a:r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761102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9211164"/>
                  </p:ext>
                </p:extLst>
              </p:nvPr>
            </p:nvGraphicFramePr>
            <p:xfrm>
              <a:off x="6149088" y="4769108"/>
              <a:ext cx="2503915" cy="5486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43065">
                      <a:extLst>
                        <a:ext uri="{9D8B030D-6E8A-4147-A177-3AD203B41FA5}">
                          <a16:colId xmlns:a16="http://schemas.microsoft.com/office/drawing/2014/main" val="2493514751"/>
                        </a:ext>
                      </a:extLst>
                    </a:gridCol>
                    <a:gridCol w="777989">
                      <a:extLst>
                        <a:ext uri="{9D8B030D-6E8A-4147-A177-3AD203B41FA5}">
                          <a16:colId xmlns:a16="http://schemas.microsoft.com/office/drawing/2014/main" val="2705638279"/>
                        </a:ext>
                      </a:extLst>
                    </a:gridCol>
                    <a:gridCol w="673196">
                      <a:extLst>
                        <a:ext uri="{9D8B030D-6E8A-4147-A177-3AD203B41FA5}">
                          <a16:colId xmlns:a16="http://schemas.microsoft.com/office/drawing/2014/main" val="4187356754"/>
                        </a:ext>
                      </a:extLst>
                    </a:gridCol>
                    <a:gridCol w="509665">
                      <a:extLst>
                        <a:ext uri="{9D8B030D-6E8A-4147-A177-3AD203B41FA5}">
                          <a16:colId xmlns:a16="http://schemas.microsoft.com/office/drawing/2014/main" val="823072874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/>
                            <a:t>A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T </a:t>
                          </a:r>
                          <a:r>
                            <a:rPr lang="en-US" sz="1200" b="0" dirty="0" smtClean="0"/>
                            <a:t>[turn]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96396" t="-2174" r="-79279" b="-1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i="0" dirty="0" smtClean="0"/>
                            <a:t>L</a:t>
                          </a:r>
                          <a:endParaRPr lang="en-GB" sz="12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568888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0.12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41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87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0.23</a:t>
                          </a:r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761102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3568678"/>
                  </p:ext>
                </p:extLst>
              </p:nvPr>
            </p:nvGraphicFramePr>
            <p:xfrm>
              <a:off x="6149087" y="2009317"/>
              <a:ext cx="2503915" cy="5486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43065">
                      <a:extLst>
                        <a:ext uri="{9D8B030D-6E8A-4147-A177-3AD203B41FA5}">
                          <a16:colId xmlns:a16="http://schemas.microsoft.com/office/drawing/2014/main" val="2493514751"/>
                        </a:ext>
                      </a:extLst>
                    </a:gridCol>
                    <a:gridCol w="777989">
                      <a:extLst>
                        <a:ext uri="{9D8B030D-6E8A-4147-A177-3AD203B41FA5}">
                          <a16:colId xmlns:a16="http://schemas.microsoft.com/office/drawing/2014/main" val="2705638279"/>
                        </a:ext>
                      </a:extLst>
                    </a:gridCol>
                    <a:gridCol w="673196">
                      <a:extLst>
                        <a:ext uri="{9D8B030D-6E8A-4147-A177-3AD203B41FA5}">
                          <a16:colId xmlns:a16="http://schemas.microsoft.com/office/drawing/2014/main" val="4187356754"/>
                        </a:ext>
                      </a:extLst>
                    </a:gridCol>
                    <a:gridCol w="509665">
                      <a:extLst>
                        <a:ext uri="{9D8B030D-6E8A-4147-A177-3AD203B41FA5}">
                          <a16:colId xmlns:a16="http://schemas.microsoft.com/office/drawing/2014/main" val="823072874"/>
                        </a:ext>
                      </a:extLst>
                    </a:gridCol>
                  </a:tblGrid>
                  <a:tr h="258760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/>
                            <a:t>A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T </a:t>
                          </a:r>
                          <a:r>
                            <a:rPr lang="en-US" sz="1200" b="0" dirty="0" smtClean="0"/>
                            <a:t>[turn]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200" b="0" i="1" smtClean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oMath>
                          </a14:m>
                          <a:r>
                            <a:rPr lang="en-US" sz="1200" b="0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200" b="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[turn]</a:t>
                          </a:r>
                          <a:endParaRPr lang="en-GB" sz="12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i="0" dirty="0" smtClean="0"/>
                            <a:t>L</a:t>
                          </a:r>
                          <a:endParaRPr lang="en-GB" sz="12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5688887"/>
                      </a:ext>
                    </a:extLst>
                  </a:tr>
                  <a:tr h="253541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0.09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40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83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0.19</a:t>
                          </a:r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761102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3568678"/>
                  </p:ext>
                </p:extLst>
              </p:nvPr>
            </p:nvGraphicFramePr>
            <p:xfrm>
              <a:off x="6149087" y="2009317"/>
              <a:ext cx="2503915" cy="5486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43065">
                      <a:extLst>
                        <a:ext uri="{9D8B030D-6E8A-4147-A177-3AD203B41FA5}">
                          <a16:colId xmlns:a16="http://schemas.microsoft.com/office/drawing/2014/main" val="2493514751"/>
                        </a:ext>
                      </a:extLst>
                    </a:gridCol>
                    <a:gridCol w="777989">
                      <a:extLst>
                        <a:ext uri="{9D8B030D-6E8A-4147-A177-3AD203B41FA5}">
                          <a16:colId xmlns:a16="http://schemas.microsoft.com/office/drawing/2014/main" val="2705638279"/>
                        </a:ext>
                      </a:extLst>
                    </a:gridCol>
                    <a:gridCol w="673196">
                      <a:extLst>
                        <a:ext uri="{9D8B030D-6E8A-4147-A177-3AD203B41FA5}">
                          <a16:colId xmlns:a16="http://schemas.microsoft.com/office/drawing/2014/main" val="4187356754"/>
                        </a:ext>
                      </a:extLst>
                    </a:gridCol>
                    <a:gridCol w="509665">
                      <a:extLst>
                        <a:ext uri="{9D8B030D-6E8A-4147-A177-3AD203B41FA5}">
                          <a16:colId xmlns:a16="http://schemas.microsoft.com/office/drawing/2014/main" val="823072874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/>
                            <a:t>A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T </a:t>
                          </a:r>
                          <a:r>
                            <a:rPr lang="en-US" sz="1200" b="0" dirty="0" smtClean="0"/>
                            <a:t>[turn]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96396" t="-2174" r="-79279" b="-1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i="0" dirty="0" smtClean="0"/>
                            <a:t>L</a:t>
                          </a:r>
                          <a:endParaRPr lang="en-GB" sz="12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568888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0.09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40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83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0.19</a:t>
                          </a:r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76110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Text Placeholder 2"/>
          <p:cNvSpPr txBox="1">
            <a:spLocks/>
          </p:cNvSpPr>
          <p:nvPr/>
        </p:nvSpPr>
        <p:spPr>
          <a:xfrm>
            <a:off x="5868600" y="401079"/>
            <a:ext cx="3404212" cy="1079849"/>
          </a:xfrm>
          <a:prstGeom prst="rect">
            <a:avLst/>
          </a:prstGeom>
        </p:spPr>
        <p:txBody>
          <a:bodyPr vert="horz" lIns="45720" tIns="0" rIns="45720" bIns="0" anchor="b">
            <a:normAutofit fontScale="925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MD 2384 (2017-06-27)</a:t>
            </a:r>
          </a:p>
          <a:p>
            <a:r>
              <a:rPr lang="en-US" dirty="0"/>
              <a:t>FF </a:t>
            </a:r>
            <a:r>
              <a:rPr lang="en-US" dirty="0" smtClean="0"/>
              <a:t>off, FB delay 50 </a:t>
            </a:r>
            <a:r>
              <a:rPr lang="el-GR" dirty="0" smtClean="0"/>
              <a:t>μ</a:t>
            </a:r>
            <a:r>
              <a:rPr lang="en-US" dirty="0" smtClean="0"/>
              <a:t>s relative to injection</a:t>
            </a:r>
          </a:p>
          <a:p>
            <a:r>
              <a:rPr lang="en-US" dirty="0" smtClean="0"/>
              <a:t>V200 = 4.5 MV, V800 = 0.45 MV</a:t>
            </a:r>
          </a:p>
          <a:p>
            <a:r>
              <a:rPr lang="en-US" dirty="0" smtClean="0"/>
              <a:t>Intensity per bunch ~ 1.14e11, 72 bunches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115177" y="3672255"/>
            <a:ext cx="1311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 sections cavity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125510" y="6275547"/>
            <a:ext cx="1311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 sections cavity</a:t>
            </a:r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466004" y="3689800"/>
            <a:ext cx="1311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 sections cavity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389965" y="6275546"/>
            <a:ext cx="1311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 sections cavity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02657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206760" y="649710"/>
            <a:ext cx="3767176" cy="419653"/>
          </a:xfrm>
        </p:spPr>
        <p:txBody>
          <a:bodyPr>
            <a:normAutofit/>
          </a:bodyPr>
          <a:lstStyle/>
          <a:p>
            <a:r>
              <a:rPr lang="en-US" dirty="0" smtClean="0"/>
              <a:t>Total Voltage = V</a:t>
            </a:r>
            <a:r>
              <a:rPr lang="en-US" baseline="-25000" dirty="0" smtClean="0"/>
              <a:t>1</a:t>
            </a:r>
            <a:r>
              <a:rPr lang="en-US" dirty="0" smtClean="0"/>
              <a:t> + V</a:t>
            </a:r>
            <a:r>
              <a:rPr lang="en-US" baseline="-25000" dirty="0" smtClean="0"/>
              <a:t>2</a:t>
            </a:r>
            <a:r>
              <a:rPr lang="en-US" dirty="0" smtClean="0"/>
              <a:t> + V</a:t>
            </a:r>
            <a:r>
              <a:rPr lang="en-US" baseline="-25000" dirty="0" smtClean="0"/>
              <a:t>3</a:t>
            </a:r>
            <a:r>
              <a:rPr lang="en-US" dirty="0" smtClean="0"/>
              <a:t> + V</a:t>
            </a:r>
            <a:r>
              <a:rPr lang="en-US" baseline="-25000" dirty="0" smtClean="0"/>
              <a:t>4</a:t>
            </a:r>
            <a:endParaRPr lang="en-GB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" y="1477331"/>
            <a:ext cx="8895436" cy="5453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115" y="1987582"/>
            <a:ext cx="5123227" cy="31410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5002" y="1974916"/>
            <a:ext cx="1435835" cy="42905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7161" y="-16776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Measured induced voltage: total voltage</a:t>
            </a:r>
            <a:endParaRPr lang="en-GB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6321524"/>
                  </p:ext>
                </p:extLst>
              </p:nvPr>
            </p:nvGraphicFramePr>
            <p:xfrm>
              <a:off x="5478348" y="2383866"/>
              <a:ext cx="2364006" cy="5486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12721">
                      <a:extLst>
                        <a:ext uri="{9D8B030D-6E8A-4147-A177-3AD203B41FA5}">
                          <a16:colId xmlns:a16="http://schemas.microsoft.com/office/drawing/2014/main" val="2493514751"/>
                        </a:ext>
                      </a:extLst>
                    </a:gridCol>
                    <a:gridCol w="734518">
                      <a:extLst>
                        <a:ext uri="{9D8B030D-6E8A-4147-A177-3AD203B41FA5}">
                          <a16:colId xmlns:a16="http://schemas.microsoft.com/office/drawing/2014/main" val="2705638279"/>
                        </a:ext>
                      </a:extLst>
                    </a:gridCol>
                    <a:gridCol w="704538">
                      <a:extLst>
                        <a:ext uri="{9D8B030D-6E8A-4147-A177-3AD203B41FA5}">
                          <a16:colId xmlns:a16="http://schemas.microsoft.com/office/drawing/2014/main" val="4187356754"/>
                        </a:ext>
                      </a:extLst>
                    </a:gridCol>
                    <a:gridCol w="412229">
                      <a:extLst>
                        <a:ext uri="{9D8B030D-6E8A-4147-A177-3AD203B41FA5}">
                          <a16:colId xmlns:a16="http://schemas.microsoft.com/office/drawing/2014/main" val="823072874"/>
                        </a:ext>
                      </a:extLst>
                    </a:gridCol>
                  </a:tblGrid>
                  <a:tr h="258760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/>
                            <a:t>A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T </a:t>
                          </a:r>
                          <a:r>
                            <a:rPr lang="en-US" sz="1200" b="0" dirty="0" smtClean="0"/>
                            <a:t>[turn]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200" b="0" i="1" smtClean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oMath>
                          </a14:m>
                          <a:r>
                            <a:rPr lang="en-US" sz="1200" b="0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200" b="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[turn]</a:t>
                          </a:r>
                          <a:endParaRPr lang="en-GB" sz="12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i="0" dirty="0" smtClean="0"/>
                            <a:t>L</a:t>
                          </a:r>
                          <a:endParaRPr lang="en-GB" sz="12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5688887"/>
                      </a:ext>
                    </a:extLst>
                  </a:tr>
                  <a:tr h="253541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0.12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41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80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0.2</a:t>
                          </a:r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761102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6321524"/>
                  </p:ext>
                </p:extLst>
              </p:nvPr>
            </p:nvGraphicFramePr>
            <p:xfrm>
              <a:off x="5478348" y="2383866"/>
              <a:ext cx="2364006" cy="5486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12721">
                      <a:extLst>
                        <a:ext uri="{9D8B030D-6E8A-4147-A177-3AD203B41FA5}">
                          <a16:colId xmlns:a16="http://schemas.microsoft.com/office/drawing/2014/main" val="2493514751"/>
                        </a:ext>
                      </a:extLst>
                    </a:gridCol>
                    <a:gridCol w="734518">
                      <a:extLst>
                        <a:ext uri="{9D8B030D-6E8A-4147-A177-3AD203B41FA5}">
                          <a16:colId xmlns:a16="http://schemas.microsoft.com/office/drawing/2014/main" val="2705638279"/>
                        </a:ext>
                      </a:extLst>
                    </a:gridCol>
                    <a:gridCol w="704538">
                      <a:extLst>
                        <a:ext uri="{9D8B030D-6E8A-4147-A177-3AD203B41FA5}">
                          <a16:colId xmlns:a16="http://schemas.microsoft.com/office/drawing/2014/main" val="4187356754"/>
                        </a:ext>
                      </a:extLst>
                    </a:gridCol>
                    <a:gridCol w="412229">
                      <a:extLst>
                        <a:ext uri="{9D8B030D-6E8A-4147-A177-3AD203B41FA5}">
                          <a16:colId xmlns:a16="http://schemas.microsoft.com/office/drawing/2014/main" val="823072874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/>
                            <a:t>A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T </a:t>
                          </a:r>
                          <a:r>
                            <a:rPr lang="en-US" sz="1200" b="0" dirty="0" smtClean="0"/>
                            <a:t>[turn]</a:t>
                          </a:r>
                          <a:endParaRPr lang="en-GB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77586" t="-2174" r="-62069" b="-1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i="0" dirty="0" smtClean="0"/>
                            <a:t>L</a:t>
                          </a:r>
                          <a:endParaRPr lang="en-GB" sz="12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568888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0.12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41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80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0.2</a:t>
                          </a:r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76110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616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73" y="-126361"/>
            <a:ext cx="8226854" cy="7053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Simulation setup</a:t>
            </a:r>
            <a:endParaRPr lang="en-GB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0"/>
              </p:nvPr>
            </p:nvSpPr>
            <p:spPr>
              <a:xfrm>
                <a:off x="458573" y="1853388"/>
                <a:ext cx="8686801" cy="3715458"/>
              </a:xfrm>
            </p:spPr>
            <p:txBody>
              <a:bodyPr>
                <a:normAutofit lnSpcReduction="10000"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72 bunches</a:t>
                </a:r>
              </a:p>
              <a:p>
                <a:pPr marL="1191006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Nominal PS bunches, FWHM=4.2ns</a:t>
                </a:r>
              </a:p>
              <a:p>
                <a:pPr marL="1191006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1.14e11 particles per bunch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impedance model: </a:t>
                </a:r>
                <a:endParaRPr lang="en-US" dirty="0" smtClean="0"/>
              </a:p>
              <a:p>
                <a:pPr marL="1191006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full SPS impedance </a:t>
                </a:r>
                <a:r>
                  <a:rPr lang="en-US" dirty="0" smtClean="0"/>
                  <a:t>model except in [195,205] MHz</a:t>
                </a:r>
                <a:endParaRPr lang="en-US" dirty="0" smtClean="0"/>
              </a:p>
              <a:p>
                <a:pPr marL="1191006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analytic </a:t>
                </a:r>
                <a:r>
                  <a:rPr lang="en-US" dirty="0" smtClean="0"/>
                  <a:t>beam loading impedance for 5- and 4 sections </a:t>
                </a:r>
                <a:br>
                  <a:rPr lang="en-US" dirty="0" smtClean="0"/>
                </a:br>
                <a:r>
                  <a:rPr lang="en-US" dirty="0" smtClean="0"/>
                  <a:t>cavities </a:t>
                </a:r>
                <a:r>
                  <a:rPr lang="en-US" dirty="0" smtClean="0"/>
                  <a:t>in </a:t>
                </a:r>
                <a:r>
                  <a:rPr lang="en-US" dirty="0"/>
                  <a:t>[195,205] MHz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feed-back </a:t>
                </a:r>
                <a:r>
                  <a:rPr lang="en-US" dirty="0" smtClean="0"/>
                  <a:t>model: </a:t>
                </a:r>
                <a:endParaRPr lang="en-US" dirty="0" smtClean="0"/>
              </a:p>
              <a:p>
                <a:pPr marL="1191006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𝐹𝐵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𝑎𝑡𝑡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𝑠𝑡𝑎𝑟𝑡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1191006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‘FB strength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’, ‘start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</m:oMath>
                </a14:m>
                <a:r>
                  <a:rPr lang="en-US" dirty="0" smtClean="0"/>
                  <a:t>’, ‘FB time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 smtClean="0"/>
                  <a:t>’</a:t>
                </a:r>
              </a:p>
              <a:p>
                <a:pPr marL="1191006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Individual parameters for 5- and 4- sections cavities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Computation of beam loading:</a:t>
                </a:r>
              </a:p>
              <a:p>
                <a:pPr marL="1191006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Calculate beam loading </a:t>
                </a:r>
                <a:r>
                  <a:rPr lang="en-US" dirty="0"/>
                  <a:t>V(t</a:t>
                </a:r>
                <a:r>
                  <a:rPr lang="en-US" dirty="0" smtClean="0"/>
                  <a:t>), using analytic impedance</a:t>
                </a:r>
              </a:p>
              <a:p>
                <a:pPr marL="1191006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Filter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RF</a:t>
                </a:r>
                <a:r>
                  <a:rPr lang="en-US" dirty="0" smtClean="0"/>
                  <a:t> component </a:t>
                </a:r>
                <a:r>
                  <a:rPr lang="en-US" dirty="0"/>
                  <a:t>V</a:t>
                </a:r>
                <a:r>
                  <a:rPr lang="en-US" sz="700" dirty="0"/>
                  <a:t>RF</a:t>
                </a:r>
                <a:r>
                  <a:rPr lang="en-US" dirty="0"/>
                  <a:t>(t</a:t>
                </a:r>
                <a:r>
                  <a:rPr lang="en-US" dirty="0" smtClean="0"/>
                  <a:t>) </a:t>
                </a:r>
                <a:endParaRPr lang="en-GB" sz="700" dirty="0"/>
              </a:p>
              <a:p>
                <a:pPr marL="1191006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Amplitude = | </a:t>
                </a:r>
                <a:r>
                  <a:rPr lang="en-US" dirty="0" smtClean="0"/>
                  <a:t>V</a:t>
                </a:r>
                <a:r>
                  <a:rPr lang="en-US" sz="700" dirty="0" smtClean="0"/>
                  <a:t>RF</a:t>
                </a:r>
                <a:r>
                  <a:rPr lang="en-US" dirty="0" smtClean="0"/>
                  <a:t>(t)|</a:t>
                </a:r>
              </a:p>
              <a:p>
                <a:pPr marL="1191006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Maximum amplitude at each turn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divided </a:t>
                </a:r>
                <a:r>
                  <a:rPr lang="en-US" dirty="0"/>
                  <a:t>by total </a:t>
                </a:r>
                <a:r>
                  <a:rPr lang="en-US" dirty="0" smtClean="0"/>
                  <a:t>maximum</a:t>
                </a:r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xfrm>
                <a:off x="458573" y="1853388"/>
                <a:ext cx="8686801" cy="3715458"/>
              </a:xfrm>
              <a:blipFill>
                <a:blip r:embed="rId2"/>
                <a:stretch>
                  <a:fillRect l="-421" b="-2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457199" y="370497"/>
                <a:ext cx="8686801" cy="1352553"/>
              </a:xfrm>
              <a:prstGeom prst="rect">
                <a:avLst/>
              </a:prstGeom>
            </p:spPr>
            <p:txBody>
              <a:bodyPr vert="horz" lIns="45720" tIns="0" rIns="45720" bIns="0" anchor="b">
                <a:normAutofit/>
              </a:bodyPr>
              <a:lstStyle>
                <a:lvl1pPr marL="0" indent="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Arial"/>
                  <a:buNone/>
                  <a:defRPr kumimoji="0"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5256" indent="-4572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/>
                  <a:buNone/>
                  <a:defRPr kumimoji="0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2708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85000"/>
                  <a:buFont typeface="Arial"/>
                  <a:buNone/>
                  <a:defRPr kumimoji="0"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85316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/>
                  <a:buNone/>
                  <a:defRPr kumimoji="0"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50492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Arial"/>
                  <a:buNone/>
                  <a:defRPr kumimoji="0"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078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/>
                  <a:buChar char="-"/>
                  <a:defRPr kumimoji="0"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/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9696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▪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17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Model injection by creating 72 bunches (25ns spacing) at the center of SPS RF-bucket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Model feedback by multiplying impedance with FB-reduction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𝐹𝐵</m:t>
                        </m:r>
                      </m:sub>
                    </m:sSub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of </a:t>
                </a:r>
                <a:r>
                  <a:rPr lang="en-US" dirty="0"/>
                  <a:t>P. </a:t>
                </a:r>
                <a:r>
                  <a:rPr lang="en-US" dirty="0" err="1"/>
                  <a:t>Baudrenghien</a:t>
                </a:r>
                <a:r>
                  <a:rPr lang="en-US" dirty="0"/>
                  <a:t> (</a:t>
                </a:r>
                <a:r>
                  <a:rPr lang="en-US" dirty="0" err="1"/>
                  <a:t>Charmonix</a:t>
                </a:r>
                <a:r>
                  <a:rPr lang="en-US" dirty="0"/>
                  <a:t> X, </a:t>
                </a:r>
                <a:r>
                  <a:rPr lang="en-US" dirty="0"/>
                  <a:t>2001)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 action of feedback at turn 1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Continuously increase feedback strength after turn 1</a:t>
                </a:r>
              </a:p>
            </p:txBody>
          </p:sp>
        </mc:Choice>
        <mc:Fallback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370497"/>
                <a:ext cx="8686801" cy="1352553"/>
              </a:xfrm>
              <a:prstGeom prst="rect">
                <a:avLst/>
              </a:prstGeom>
              <a:blipFill>
                <a:blip r:embed="rId3"/>
                <a:stretch>
                  <a:fillRect l="-421" b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51" y="1079747"/>
            <a:ext cx="3371851" cy="2238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74" y="4445274"/>
            <a:ext cx="3333463" cy="216675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7238805" y="2844800"/>
            <a:ext cx="301575" cy="632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142012" y="3522176"/>
                <a:ext cx="32448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𝐹𝐵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=−15.5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𝑑𝐵</m:t>
                    </m:r>
                  </m:oMath>
                </a14:m>
                <a:r>
                  <a:rPr lang="en-US" sz="1400" dirty="0"/>
                  <a:t> at </a:t>
                </a:r>
                <a:r>
                  <a:rPr lang="en-US" sz="1400" dirty="0" err="1" smtClean="0"/>
                  <a:t>f</a:t>
                </a:r>
                <a:r>
                  <a:rPr lang="en-US" sz="1400" baseline="-25000" dirty="0" err="1" smtClean="0"/>
                  <a:t>RF</a:t>
                </a:r>
                <a:endParaRPr lang="en-US" sz="1400" baseline="-25000" dirty="0"/>
              </a:p>
              <a:p>
                <a:r>
                  <a:rPr lang="en-US" sz="1400" dirty="0"/>
                  <a:t>(i.e. </a:t>
                </a:r>
                <a:r>
                  <a:rPr lang="en-US" sz="1400" dirty="0" smtClean="0"/>
                  <a:t>Z(</a:t>
                </a:r>
                <a:r>
                  <a:rPr lang="en-US" sz="1400" dirty="0" err="1"/>
                  <a:t>f</a:t>
                </a:r>
                <a:r>
                  <a:rPr lang="en-US" sz="1400" baseline="-25000" dirty="0" err="1"/>
                  <a:t>RF</a:t>
                </a:r>
                <a:r>
                  <a:rPr lang="en-US" sz="1400" dirty="0" smtClean="0"/>
                  <a:t>) </a:t>
                </a:r>
                <a:r>
                  <a:rPr lang="en-US" sz="1400" dirty="0"/>
                  <a:t>multiplied by factor 0.17)</a:t>
                </a:r>
                <a:endParaRPr lang="en-GB" sz="1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012" y="3522176"/>
                <a:ext cx="3244849" cy="523220"/>
              </a:xfrm>
              <a:prstGeom prst="rect">
                <a:avLst/>
              </a:prstGeom>
              <a:blipFill>
                <a:blip r:embed="rId6"/>
                <a:stretch>
                  <a:fillRect l="-564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8333013" y="4052829"/>
            <a:ext cx="428738" cy="1791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501501" y="4500687"/>
                <a:ext cx="204588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FB </a:t>
                </a:r>
                <a:r>
                  <a:rPr lang="en-US" sz="1200" dirty="0"/>
                  <a:t>strength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200" dirty="0" smtClean="0"/>
                  <a:t>: 1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</m:oMath>
                </a14:m>
                <a:r>
                  <a:rPr lang="en-US" sz="1200" dirty="0" smtClean="0"/>
                  <a:t>: 0 turns</a:t>
                </a:r>
              </a:p>
              <a:p>
                <a:r>
                  <a:rPr lang="en-US" sz="1200" dirty="0" smtClean="0"/>
                  <a:t>FB </a:t>
                </a:r>
                <a:r>
                  <a:rPr lang="en-US" sz="1200" dirty="0"/>
                  <a:t>time constant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200" dirty="0" smtClean="0"/>
                  <a:t>: 3 turns</a:t>
                </a:r>
                <a:endParaRPr lang="en-US" sz="1200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501" y="4500687"/>
                <a:ext cx="2045881" cy="923330"/>
              </a:xfrm>
              <a:prstGeom prst="rect">
                <a:avLst/>
              </a:prstGeom>
              <a:blipFill>
                <a:blip r:embed="rId7"/>
                <a:stretch>
                  <a:fillRect l="-299" t="-6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050874"/>
      </p:ext>
    </p:extLst>
  </p:cSld>
  <p:clrMapOvr>
    <a:masterClrMapping/>
  </p:clrMapOvr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</Template>
  <TotalTime>8667</TotalTime>
  <Words>894</Words>
  <Application>Microsoft Office PowerPoint</Application>
  <PresentationFormat>On-screen Show (4:3)</PresentationFormat>
  <Paragraphs>262</Paragraphs>
  <Slides>16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Cambria Math</vt:lpstr>
      <vt:lpstr>CERNCorporate4-3</vt:lpstr>
      <vt:lpstr>Measurements of the 200 MHz induced voltage and comparison with simulations</vt:lpstr>
      <vt:lpstr>Measured induced voltage</vt:lpstr>
      <vt:lpstr>Measured induced voltage</vt:lpstr>
      <vt:lpstr>Measured induced voltage</vt:lpstr>
      <vt:lpstr>Measured induced voltage</vt:lpstr>
      <vt:lpstr>PowerPoint Presentation</vt:lpstr>
      <vt:lpstr>PowerPoint Presentation</vt:lpstr>
      <vt:lpstr>PowerPoint Presentation</vt:lpstr>
      <vt:lpstr>Simulation setup</vt:lpstr>
      <vt:lpstr>PowerPoint Presentation</vt:lpstr>
      <vt:lpstr>PowerPoint Presentation</vt:lpstr>
      <vt:lpstr>Measurement</vt:lpstr>
      <vt:lpstr>Simulation vs Measurement</vt:lpstr>
      <vt:lpstr>Beam intensity</vt:lpstr>
      <vt:lpstr>Summary and next steps</vt:lpstr>
      <vt:lpstr>Beam intensity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Markus Schwarz</dc:creator>
  <cp:lastModifiedBy>Markus Schwarz</cp:lastModifiedBy>
  <cp:revision>58</cp:revision>
  <cp:lastPrinted>2017-07-07T14:39:49Z</cp:lastPrinted>
  <dcterms:created xsi:type="dcterms:W3CDTF">2017-07-07T12:40:33Z</dcterms:created>
  <dcterms:modified xsi:type="dcterms:W3CDTF">2017-07-13T13:17:02Z</dcterms:modified>
</cp:coreProperties>
</file>