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8" r:id="rId4"/>
    <p:sldId id="266" r:id="rId5"/>
    <p:sldId id="267" r:id="rId6"/>
    <p:sldId id="276" r:id="rId7"/>
    <p:sldId id="278" r:id="rId8"/>
    <p:sldId id="268" r:id="rId9"/>
    <p:sldId id="273" r:id="rId10"/>
    <p:sldId id="281" r:id="rId11"/>
    <p:sldId id="270" r:id="rId12"/>
    <p:sldId id="272" r:id="rId13"/>
    <p:sldId id="279" r:id="rId14"/>
    <p:sldId id="274" r:id="rId15"/>
    <p:sldId id="280" r:id="rId16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2CE3A-EA77-4B8B-BE82-B55EE8F5AB4D}" type="datetimeFigureOut">
              <a:rPr lang="en-GB" smtClean="0"/>
              <a:t>11/05/2017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9C672-85CC-42ED-9143-88855E0433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7121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2CE3A-EA77-4B8B-BE82-B55EE8F5AB4D}" type="datetimeFigureOut">
              <a:rPr lang="en-GB" smtClean="0"/>
              <a:t>11/05/2017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9C672-85CC-42ED-9143-88855E0433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2654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2CE3A-EA77-4B8B-BE82-B55EE8F5AB4D}" type="datetimeFigureOut">
              <a:rPr lang="en-GB" smtClean="0"/>
              <a:t>11/05/2017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9C672-85CC-42ED-9143-88855E0433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637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2CE3A-EA77-4B8B-BE82-B55EE8F5AB4D}" type="datetimeFigureOut">
              <a:rPr lang="en-GB" smtClean="0"/>
              <a:t>11/05/2017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9C672-85CC-42ED-9143-88855E0433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0616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2CE3A-EA77-4B8B-BE82-B55EE8F5AB4D}" type="datetimeFigureOut">
              <a:rPr lang="en-GB" smtClean="0"/>
              <a:t>11/05/2017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9C672-85CC-42ED-9143-88855E0433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4311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2CE3A-EA77-4B8B-BE82-B55EE8F5AB4D}" type="datetimeFigureOut">
              <a:rPr lang="en-GB" smtClean="0"/>
              <a:t>11/05/2017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9C672-85CC-42ED-9143-88855E0433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110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2CE3A-EA77-4B8B-BE82-B55EE8F5AB4D}" type="datetimeFigureOut">
              <a:rPr lang="en-GB" smtClean="0"/>
              <a:t>11/05/2017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9C672-85CC-42ED-9143-88855E0433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768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2CE3A-EA77-4B8B-BE82-B55EE8F5AB4D}" type="datetimeFigureOut">
              <a:rPr lang="en-GB" smtClean="0"/>
              <a:t>11/05/2017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9C672-85CC-42ED-9143-88855E0433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226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2CE3A-EA77-4B8B-BE82-B55EE8F5AB4D}" type="datetimeFigureOut">
              <a:rPr lang="en-GB" smtClean="0"/>
              <a:t>11/05/2017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9C672-85CC-42ED-9143-88855E0433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014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2CE3A-EA77-4B8B-BE82-B55EE8F5AB4D}" type="datetimeFigureOut">
              <a:rPr lang="en-GB" smtClean="0"/>
              <a:t>11/05/2017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9C672-85CC-42ED-9143-88855E0433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1657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2CE3A-EA77-4B8B-BE82-B55EE8F5AB4D}" type="datetimeFigureOut">
              <a:rPr lang="en-GB" smtClean="0"/>
              <a:t>11/05/2017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9C672-85CC-42ED-9143-88855E0433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3220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2CE3A-EA77-4B8B-BE82-B55EE8F5AB4D}" type="datetimeFigureOut">
              <a:rPr lang="en-GB" smtClean="0"/>
              <a:t>11/05/2017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9C672-85CC-42ED-9143-88855E0433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346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5400" dirty="0" smtClean="0"/>
              <a:t>Transverse Impedance </a:t>
            </a:r>
            <a:r>
              <a:rPr lang="en-GB" sz="5400" dirty="0"/>
              <a:t>G</a:t>
            </a:r>
            <a:r>
              <a:rPr lang="en-GB" sz="5400" dirty="0" smtClean="0"/>
              <a:t>eneral Considerations and Wake Field Simulations</a:t>
            </a:r>
            <a:endParaRPr lang="en-GB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Nasrin Esfahani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415169" y="5630779"/>
            <a:ext cx="3172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/>
                <a:cs typeface="Arial"/>
              </a:rPr>
              <a:t>LIU-SPS BD WG – </a:t>
            </a:r>
            <a:r>
              <a:rPr lang="en-US" sz="1600" b="1" dirty="0" smtClean="0">
                <a:latin typeface="Arial"/>
                <a:cs typeface="Arial"/>
              </a:rPr>
              <a:t>11 May 2017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477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Field </a:t>
            </a:r>
            <a:r>
              <a:rPr lang="de-DE" dirty="0" err="1"/>
              <a:t>profiles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el-GR" dirty="0"/>
              <a:t>π</a:t>
            </a:r>
            <a:r>
              <a:rPr lang="en-GB" dirty="0" smtClean="0"/>
              <a:t>/3 </a:t>
            </a:r>
            <a:r>
              <a:rPr lang="en-GB" dirty="0"/>
              <a:t>mode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32049" y="1469745"/>
            <a:ext cx="1179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 smtClean="0"/>
              <a:t>ϕ</a:t>
            </a:r>
            <a:r>
              <a:rPr lang="de-DE" sz="3600" dirty="0" smtClean="0"/>
              <a:t>=60</a:t>
            </a:r>
            <a:endParaRPr lang="en-GB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3766742" y="1407045"/>
            <a:ext cx="4658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 smtClean="0"/>
              <a:t>f</a:t>
            </a:r>
            <a:r>
              <a:rPr lang="de-DE" sz="3600" dirty="0" smtClean="0"/>
              <a:t>= 939.6 MHz</a:t>
            </a:r>
            <a:endParaRPr lang="en-GB" sz="3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67813" t="19333" r="10520" b="18000"/>
          <a:stretch/>
        </p:blipFill>
        <p:spPr>
          <a:xfrm>
            <a:off x="660400" y="2701925"/>
            <a:ext cx="3848100" cy="34780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69271" t="21000" r="11458" b="18000"/>
          <a:stretch/>
        </p:blipFill>
        <p:spPr>
          <a:xfrm>
            <a:off x="5198553" y="2726470"/>
            <a:ext cx="3466475" cy="3429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58686" y="6155470"/>
            <a:ext cx="2206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t=0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458857" y="6194993"/>
            <a:ext cx="2206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t=T/4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3702957" y="2092899"/>
            <a:ext cx="2755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Electric Fields</a:t>
            </a:r>
            <a:endParaRPr lang="en-GB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21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900 MHz band HOM</a:t>
            </a:r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3492735"/>
              </p:ext>
            </p:extLst>
          </p:nvPr>
        </p:nvGraphicFramePr>
        <p:xfrm>
          <a:off x="838200" y="1825625"/>
          <a:ext cx="10820400" cy="1197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5100">
                  <a:extLst>
                    <a:ext uri="{9D8B030D-6E8A-4147-A177-3AD203B41FA5}">
                      <a16:colId xmlns:a16="http://schemas.microsoft.com/office/drawing/2014/main" val="4032280254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177603576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2069957265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2926832780"/>
                    </a:ext>
                  </a:extLst>
                </a:gridCol>
              </a:tblGrid>
              <a:tr h="374650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Freq</a:t>
                      </a:r>
                      <a:r>
                        <a:rPr lang="en-GB" dirty="0" smtClean="0"/>
                        <a:t> (MHz)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Phase shift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Q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Type 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084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939.2</a:t>
                      </a:r>
                      <a:r>
                        <a:rPr lang="en-GB" sz="2400" baseline="0" dirty="0" smtClean="0"/>
                        <a:t> (consistent with [1] and [2] )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Approximately</a:t>
                      </a:r>
                      <a:r>
                        <a:rPr lang="en-GB" sz="2400" baseline="0" dirty="0" smtClean="0"/>
                        <a:t> </a:t>
                      </a:r>
                      <a:r>
                        <a:rPr lang="en-GB" sz="2400" dirty="0" smtClean="0"/>
                        <a:t>60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61000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Hybrid (consistent with [1]</a:t>
                      </a:r>
                      <a:r>
                        <a:rPr lang="en-GB" sz="2400" baseline="0" dirty="0" smtClean="0"/>
                        <a:t> and [2]</a:t>
                      </a:r>
                      <a:r>
                        <a:rPr lang="en-GB" sz="2400" dirty="0" smtClean="0"/>
                        <a:t>)</a:t>
                      </a:r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35743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76250" y="5514975"/>
            <a:ext cx="10077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[1] F. </a:t>
            </a:r>
            <a:r>
              <a:rPr lang="en-GB" dirty="0" err="1" smtClean="0"/>
              <a:t>Caspers</a:t>
            </a:r>
            <a:r>
              <a:rPr lang="en-GB" dirty="0" smtClean="0"/>
              <a:t> and G. Dome, “ The 938 MHz resonant damping loops for the 200 MHz SPS travelling wave cavities”, ATS-note-2012-065 (</a:t>
            </a:r>
            <a:r>
              <a:rPr lang="en-GB" dirty="0" smtClean="0">
                <a:solidFill>
                  <a:srgbClr val="FF0000"/>
                </a:solidFill>
              </a:rPr>
              <a:t>1982</a:t>
            </a:r>
            <a:r>
              <a:rPr lang="en-GB" dirty="0" smtClean="0"/>
              <a:t>).</a:t>
            </a:r>
          </a:p>
          <a:p>
            <a:r>
              <a:rPr lang="en-GB" dirty="0" smtClean="0"/>
              <a:t>[2] R. J. </a:t>
            </a:r>
            <a:r>
              <a:rPr lang="en-GB" dirty="0" err="1" smtClean="0"/>
              <a:t>Laukner</a:t>
            </a:r>
            <a:r>
              <a:rPr lang="en-GB" dirty="0" smtClean="0"/>
              <a:t> and T. R. P </a:t>
            </a:r>
            <a:r>
              <a:rPr lang="en-GB" dirty="0" err="1" smtClean="0"/>
              <a:t>Linnecar</a:t>
            </a:r>
            <a:r>
              <a:rPr lang="en-GB" dirty="0" smtClean="0"/>
              <a:t>, “The transverse coupled bunch mode instability at 940 MHz in the SPS” SPS improvement report No. 186 (</a:t>
            </a:r>
            <a:r>
              <a:rPr lang="en-GB" dirty="0" smtClean="0">
                <a:solidFill>
                  <a:srgbClr val="FF0000"/>
                </a:solidFill>
              </a:rPr>
              <a:t>1979</a:t>
            </a:r>
            <a:r>
              <a:rPr lang="en-GB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061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0" y="-191459"/>
            <a:ext cx="10515600" cy="1325563"/>
          </a:xfrm>
        </p:spPr>
        <p:txBody>
          <a:bodyPr/>
          <a:lstStyle/>
          <a:p>
            <a:r>
              <a:rPr lang="en-GB" dirty="0" smtClean="0"/>
              <a:t>Single section wake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0624" t="18667" r="3750" b="36000"/>
          <a:stretch/>
        </p:blipFill>
        <p:spPr>
          <a:xfrm>
            <a:off x="1028700" y="927432"/>
            <a:ext cx="9273920" cy="36878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13832" y="4615306"/>
            <a:ext cx="1051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Freq</a:t>
            </a:r>
            <a:endParaRPr lang="en-GB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913806"/>
              </p:ext>
            </p:extLst>
          </p:nvPr>
        </p:nvGraphicFramePr>
        <p:xfrm>
          <a:off x="159394" y="5367866"/>
          <a:ext cx="812799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40169144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58935099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6228304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Mode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F (MHz)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Real (</a:t>
                      </a:r>
                      <a:r>
                        <a:rPr lang="en-GB" dirty="0" err="1" smtClean="0"/>
                        <a:t>Zx</a:t>
                      </a:r>
                      <a:r>
                        <a:rPr lang="en-GB" dirty="0" smtClean="0"/>
                        <a:t> (M</a:t>
                      </a:r>
                      <a:r>
                        <a:rPr lang="el-GR" dirty="0" smtClean="0"/>
                        <a:t>Ω</a:t>
                      </a:r>
                      <a:r>
                        <a:rPr lang="en-GB" dirty="0" smtClean="0"/>
                        <a:t>/m))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7439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937.04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34.7 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8440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937.77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16.3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2224587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 rot="16200000">
            <a:off x="167804" y="1846953"/>
            <a:ext cx="1613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 smtClean="0"/>
              <a:t>Zx</a:t>
            </a:r>
            <a:r>
              <a:rPr lang="en-GB" sz="2800" dirty="0" smtClean="0"/>
              <a:t> (</a:t>
            </a:r>
            <a:r>
              <a:rPr lang="el-GR" sz="2800" dirty="0"/>
              <a:t>Ω</a:t>
            </a:r>
            <a:r>
              <a:rPr lang="en-GB" sz="2800" dirty="0" smtClean="0"/>
              <a:t>/m)</a:t>
            </a:r>
            <a:endParaRPr lang="en-GB" sz="2800" dirty="0"/>
          </a:p>
          <a:p>
            <a:endParaRPr lang="en-GB" sz="28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59792" t="15667" b="34234"/>
          <a:stretch/>
        </p:blipFill>
        <p:spPr>
          <a:xfrm>
            <a:off x="8601639" y="5155757"/>
            <a:ext cx="3401961" cy="132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6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 smtClean="0"/>
              <a:t>Summary of the wake field results</a:t>
            </a:r>
            <a:endParaRPr lang="en-GB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267676"/>
              </p:ext>
            </p:extLst>
          </p:nvPr>
        </p:nvGraphicFramePr>
        <p:xfrm>
          <a:off x="838200" y="1690688"/>
          <a:ext cx="1051560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749634376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812836538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372108284"/>
                    </a:ext>
                  </a:extLst>
                </a:gridCol>
              </a:tblGrid>
              <a:tr h="461434"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 smtClean="0"/>
                        <a:t>Freq</a:t>
                      </a:r>
                      <a:r>
                        <a:rPr lang="en-GB" sz="2800" dirty="0" smtClean="0"/>
                        <a:t> (MHz)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err="1" smtClean="0"/>
                        <a:t>Zx</a:t>
                      </a:r>
                      <a:r>
                        <a:rPr lang="en-GB" sz="2800" dirty="0" smtClean="0"/>
                        <a:t> (M</a:t>
                      </a:r>
                      <a:r>
                        <a:rPr lang="el-GR" sz="2800" dirty="0" smtClean="0"/>
                        <a:t>Ω</a:t>
                      </a:r>
                      <a:r>
                        <a:rPr lang="en-GB" sz="2800" dirty="0" smtClean="0"/>
                        <a:t>/m)</a:t>
                      </a:r>
                    </a:p>
                    <a:p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0404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3 Cells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937.12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10</a:t>
                      </a:r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915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11 Cells (without FPCs)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937.04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34</a:t>
                      </a:r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5751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11 Cells</a:t>
                      </a:r>
                      <a:r>
                        <a:rPr lang="en-GB" sz="2800" baseline="0" dirty="0" smtClean="0"/>
                        <a:t> (with FPCS)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937.45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28 (simulations</a:t>
                      </a:r>
                      <a:r>
                        <a:rPr lang="en-GB" sz="2800" baseline="0" dirty="0" smtClean="0"/>
                        <a:t> on going</a:t>
                      </a:r>
                      <a:r>
                        <a:rPr lang="en-GB" sz="2800" dirty="0" smtClean="0"/>
                        <a:t>)</a:t>
                      </a:r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92089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076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Measurement and Simulations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596900" y="56597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/>
              <a:t>[1] </a:t>
            </a:r>
            <a:r>
              <a:rPr lang="en-GB" dirty="0"/>
              <a:t>R. J. </a:t>
            </a:r>
            <a:r>
              <a:rPr lang="en-GB" dirty="0" err="1"/>
              <a:t>Laukner</a:t>
            </a:r>
            <a:r>
              <a:rPr lang="en-GB" dirty="0"/>
              <a:t> and T. R. P </a:t>
            </a:r>
            <a:r>
              <a:rPr lang="en-GB" dirty="0" err="1"/>
              <a:t>Linnecar</a:t>
            </a:r>
            <a:r>
              <a:rPr lang="en-GB" dirty="0"/>
              <a:t>, “The transverse coupled bunch mode instability at 940 MHz in the SPS” SPS improvement report No. 186 (</a:t>
            </a:r>
            <a:r>
              <a:rPr lang="en-GB" dirty="0">
                <a:solidFill>
                  <a:srgbClr val="FF0000"/>
                </a:solidFill>
              </a:rPr>
              <a:t>1979</a:t>
            </a:r>
            <a:r>
              <a:rPr lang="en-GB" dirty="0"/>
              <a:t>)</a:t>
            </a:r>
          </a:p>
        </p:txBody>
      </p:sp>
      <p:graphicFrame>
        <p:nvGraphicFramePr>
          <p:cNvPr id="7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5082181"/>
              </p:ext>
            </p:extLst>
          </p:nvPr>
        </p:nvGraphicFramePr>
        <p:xfrm>
          <a:off x="838201" y="2160250"/>
          <a:ext cx="811530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5100">
                  <a:extLst>
                    <a:ext uri="{9D8B030D-6E8A-4147-A177-3AD203B41FA5}">
                      <a16:colId xmlns:a16="http://schemas.microsoft.com/office/drawing/2014/main" val="4032280254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177603576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2069957265"/>
                    </a:ext>
                  </a:extLst>
                </a:gridCol>
              </a:tblGrid>
              <a:tr h="218209"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 smtClean="0"/>
                        <a:t>Freq</a:t>
                      </a:r>
                      <a:r>
                        <a:rPr lang="en-GB" sz="2800" dirty="0" smtClean="0"/>
                        <a:t> (MHz)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 smtClean="0"/>
                        <a:t>Zx</a:t>
                      </a:r>
                      <a:r>
                        <a:rPr lang="en-GB" sz="2800" dirty="0" smtClean="0"/>
                        <a:t> (4*11 cell)</a:t>
                      </a:r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084045"/>
                  </a:ext>
                </a:extLst>
              </a:tr>
              <a:tr h="381866"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[1]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938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smtClean="0"/>
                        <a:t>70 M</a:t>
                      </a:r>
                      <a:r>
                        <a:rPr lang="el-GR" sz="2800" dirty="0" smtClean="0"/>
                        <a:t>Ω</a:t>
                      </a:r>
                      <a:r>
                        <a:rPr lang="en-GB" sz="2800" dirty="0" smtClean="0"/>
                        <a:t>/m (Q=61000)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dirty="0" smtClean="0"/>
                    </a:p>
                    <a:p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3574307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489125"/>
              </p:ext>
            </p:extLst>
          </p:nvPr>
        </p:nvGraphicFramePr>
        <p:xfrm>
          <a:off x="838201" y="3531850"/>
          <a:ext cx="811530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5100">
                  <a:extLst>
                    <a:ext uri="{9D8B030D-6E8A-4147-A177-3AD203B41FA5}">
                      <a16:colId xmlns:a16="http://schemas.microsoft.com/office/drawing/2014/main" val="2597322029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3060300259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1556957813"/>
                    </a:ext>
                  </a:extLst>
                </a:gridCol>
              </a:tblGrid>
              <a:tr h="381866"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Wake</a:t>
                      </a:r>
                      <a:r>
                        <a:rPr lang="en-GB" sz="2800" baseline="0" dirty="0" smtClean="0"/>
                        <a:t> field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937.45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smtClean="0"/>
                        <a:t>4*28=112 M</a:t>
                      </a:r>
                      <a:r>
                        <a:rPr lang="el-GR" sz="2800" dirty="0" smtClean="0"/>
                        <a:t>Ω</a:t>
                      </a:r>
                      <a:r>
                        <a:rPr lang="en-GB" sz="2800" dirty="0" smtClean="0"/>
                        <a:t>/m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dirty="0" smtClean="0"/>
                    </a:p>
                    <a:p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67830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555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The 938 MH</a:t>
            </a:r>
            <a:r>
              <a:rPr lang="en-GB" dirty="0" smtClean="0"/>
              <a:t>z HOM is a </a:t>
            </a:r>
            <a:r>
              <a:rPr lang="el-GR" dirty="0" smtClean="0"/>
              <a:t>π</a:t>
            </a:r>
            <a:r>
              <a:rPr lang="en-GB" dirty="0"/>
              <a:t>/3 mode </a:t>
            </a:r>
            <a:endParaRPr lang="en-GB" dirty="0" smtClean="0"/>
          </a:p>
          <a:p>
            <a:r>
              <a:rPr lang="en-GB" dirty="0" smtClean="0"/>
              <a:t>Transverse wake fields on a single section (28 M</a:t>
            </a:r>
            <a:r>
              <a:rPr lang="el-GR" dirty="0" smtClean="0"/>
              <a:t>Ω</a:t>
            </a:r>
            <a:r>
              <a:rPr lang="en-GB" dirty="0" smtClean="0"/>
              <a:t>/m Horizontal mode)</a:t>
            </a:r>
          </a:p>
        </p:txBody>
      </p:sp>
    </p:spTree>
    <p:extLst>
      <p:ext uri="{BB962C8B-B14F-4D97-AF65-F5344CB8AC3E}">
        <p14:creationId xmlns:p14="http://schemas.microsoft.com/office/powerpoint/2010/main" val="9219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Topics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3200" dirty="0" smtClean="0"/>
              <a:t>The 900 MHz band HOM</a:t>
            </a:r>
            <a:endParaRPr lang="de-DE" sz="3200" dirty="0"/>
          </a:p>
          <a:p>
            <a:pPr marL="0" indent="0">
              <a:buNone/>
            </a:pPr>
            <a:endParaRPr lang="de-DE" sz="3200" dirty="0" smtClean="0"/>
          </a:p>
          <a:p>
            <a:r>
              <a:rPr lang="de-DE" sz="3200" dirty="0" smtClean="0"/>
              <a:t>Wake </a:t>
            </a:r>
            <a:r>
              <a:rPr lang="de-DE" sz="3200" dirty="0" err="1" smtClean="0"/>
              <a:t>field</a:t>
            </a:r>
            <a:r>
              <a:rPr lang="de-DE" sz="3200" dirty="0" smtClean="0"/>
              <a:t> </a:t>
            </a:r>
            <a:r>
              <a:rPr lang="de-DE" sz="3200" dirty="0" err="1" smtClean="0"/>
              <a:t>results</a:t>
            </a:r>
            <a:endParaRPr lang="de-DE" sz="3200" dirty="0" smtClean="0"/>
          </a:p>
          <a:p>
            <a:endParaRPr lang="de-DE" dirty="0"/>
          </a:p>
          <a:p>
            <a:endParaRPr lang="de-DE" dirty="0" smtClean="0"/>
          </a:p>
          <a:p>
            <a:pPr marL="0" indent="0"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99013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Field </a:t>
            </a:r>
            <a:r>
              <a:rPr lang="de-DE" dirty="0" err="1" smtClean="0"/>
              <a:t>profiles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el-GR" dirty="0" smtClean="0"/>
              <a:t>π</a:t>
            </a:r>
            <a:r>
              <a:rPr lang="en-GB" dirty="0" smtClean="0"/>
              <a:t>/2 mode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092263" y="1419739"/>
            <a:ext cx="1179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 smtClean="0"/>
              <a:t>ϕ</a:t>
            </a:r>
            <a:r>
              <a:rPr lang="de-DE" sz="3600" dirty="0" smtClean="0"/>
              <a:t>=90</a:t>
            </a:r>
            <a:endParaRPr lang="en-GB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3346711" y="1461198"/>
            <a:ext cx="4658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 smtClean="0"/>
              <a:t>f</a:t>
            </a:r>
            <a:r>
              <a:rPr lang="de-DE" sz="3600" dirty="0" smtClean="0"/>
              <a:t>= 940.8 MHz</a:t>
            </a:r>
            <a:endParaRPr lang="en-GB" sz="3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43016" t="16385" r="20397" b="18995"/>
          <a:stretch/>
        </p:blipFill>
        <p:spPr>
          <a:xfrm>
            <a:off x="559037" y="3004457"/>
            <a:ext cx="3535465" cy="35124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51429" t="17372" r="29921" b="19559"/>
          <a:stretch/>
        </p:blipFill>
        <p:spPr>
          <a:xfrm>
            <a:off x="4345152" y="3004457"/>
            <a:ext cx="1869485" cy="3556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51587" t="16809" r="29841" b="20264"/>
          <a:stretch/>
        </p:blipFill>
        <p:spPr>
          <a:xfrm>
            <a:off x="6465287" y="3004457"/>
            <a:ext cx="1865704" cy="355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42143" t="16526" r="21190" b="19559"/>
          <a:stretch/>
        </p:blipFill>
        <p:spPr>
          <a:xfrm>
            <a:off x="8425257" y="3026228"/>
            <a:ext cx="3582242" cy="35124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65381" y="2367317"/>
            <a:ext cx="4410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Electric Field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54280" y="2441453"/>
            <a:ext cx="2755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Magnetic </a:t>
            </a:r>
            <a:r>
              <a:rPr lang="en-GB" sz="3200" dirty="0">
                <a:solidFill>
                  <a:srgbClr val="FF0000"/>
                </a:solidFill>
              </a:rPr>
              <a:t>F</a:t>
            </a:r>
            <a:r>
              <a:rPr lang="en-GB" sz="3200" dirty="0" smtClean="0">
                <a:solidFill>
                  <a:srgbClr val="FF0000"/>
                </a:solidFill>
              </a:rPr>
              <a:t>ield</a:t>
            </a:r>
            <a:endParaRPr lang="en-GB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61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378" y="32158"/>
            <a:ext cx="10515600" cy="1325563"/>
          </a:xfrm>
        </p:spPr>
        <p:txBody>
          <a:bodyPr/>
          <a:lstStyle/>
          <a:p>
            <a:r>
              <a:rPr lang="en-GB" dirty="0" smtClean="0"/>
              <a:t>Transverse force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985" t="-426"/>
          <a:stretch/>
        </p:blipFill>
        <p:spPr>
          <a:xfrm>
            <a:off x="615950" y="1492416"/>
            <a:ext cx="5889625" cy="8763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3656" t="17161" r="12634" b="38968"/>
          <a:stretch/>
        </p:blipFill>
        <p:spPr>
          <a:xfrm>
            <a:off x="776286" y="3338052"/>
            <a:ext cx="3519948" cy="3519948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2781300" y="3016252"/>
            <a:ext cx="28575" cy="218439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809875" y="2841964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y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4715028" y="4358759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x</a:t>
            </a:r>
            <a:endParaRPr lang="en-GB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795587" y="4673994"/>
            <a:ext cx="2034047" cy="51435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l="61218" t="15937" r="9524" b="33143"/>
          <a:stretch/>
        </p:blipFill>
        <p:spPr>
          <a:xfrm>
            <a:off x="5122908" y="2194960"/>
            <a:ext cx="4203501" cy="228618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l="61146" t="15334" r="9063" b="32666"/>
          <a:stretch/>
        </p:blipFill>
        <p:spPr>
          <a:xfrm>
            <a:off x="5344030" y="4550169"/>
            <a:ext cx="3982379" cy="2172207"/>
          </a:xfrm>
          <a:prstGeom prst="rect">
            <a:avLst/>
          </a:prstGeom>
        </p:spPr>
      </p:pic>
      <p:sp>
        <p:nvSpPr>
          <p:cNvPr id="26" name="Right Arrow 25"/>
          <p:cNvSpPr/>
          <p:nvPr/>
        </p:nvSpPr>
        <p:spPr>
          <a:xfrm>
            <a:off x="9191625" y="4210186"/>
            <a:ext cx="1562100" cy="6799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9258039" y="4830060"/>
            <a:ext cx="3017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/>
              <a:t>ϕ</a:t>
            </a:r>
            <a:r>
              <a:rPr lang="de-DE" sz="2400" dirty="0" smtClean="0"/>
              <a:t>=</a:t>
            </a:r>
            <a:r>
              <a:rPr lang="el-GR" sz="2400" dirty="0"/>
              <a:t> π</a:t>
            </a:r>
            <a:r>
              <a:rPr lang="en-GB" sz="2400" dirty="0"/>
              <a:t>/2</a:t>
            </a:r>
            <a:r>
              <a:rPr lang="de-DE" sz="2400" dirty="0" smtClean="0"/>
              <a:t> </a:t>
            </a:r>
            <a:r>
              <a:rPr lang="de-DE" sz="2400" dirty="0" err="1" smtClean="0"/>
              <a:t>mode</a:t>
            </a:r>
            <a:r>
              <a:rPr lang="de-DE" sz="2400" dirty="0" smtClean="0"/>
              <a:t> </a:t>
            </a:r>
            <a:r>
              <a:rPr lang="de-DE" sz="2400" dirty="0" err="1" smtClean="0"/>
              <a:t>is</a:t>
            </a:r>
            <a:r>
              <a:rPr lang="de-DE" sz="2400" dirty="0" smtClean="0"/>
              <a:t> not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disturbing</a:t>
            </a:r>
            <a:r>
              <a:rPr lang="de-DE" sz="2400" dirty="0" smtClean="0"/>
              <a:t> HOM</a:t>
            </a:r>
            <a:endParaRPr lang="en-GB" sz="24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/>
          <a:srcRect l="43016" t="16385" r="20397" b="18995"/>
          <a:stretch/>
        </p:blipFill>
        <p:spPr>
          <a:xfrm>
            <a:off x="9136007" y="531202"/>
            <a:ext cx="2840761" cy="282227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1737630" y="1293294"/>
            <a:ext cx="478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x</a:t>
            </a:r>
            <a:endParaRPr lang="en-GB" sz="2800" dirty="0">
              <a:solidFill>
                <a:srgbClr val="FF0000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10556388" y="1942339"/>
            <a:ext cx="1595373" cy="48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10556387" y="436682"/>
            <a:ext cx="7224" cy="150565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0672344" y="237110"/>
            <a:ext cx="478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y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388755" y="3096088"/>
            <a:ext cx="2755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Electric Fields</a:t>
            </a:r>
            <a:endParaRPr lang="en-GB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71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719" y="74995"/>
            <a:ext cx="10515600" cy="1325563"/>
          </a:xfrm>
        </p:spPr>
        <p:txBody>
          <a:bodyPr/>
          <a:lstStyle/>
          <a:p>
            <a:r>
              <a:rPr lang="en-GB" dirty="0" smtClean="0"/>
              <a:t>Wake fields on a two-cell unit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72608" t="22065" r="14811" b="42838"/>
          <a:stretch/>
        </p:blipFill>
        <p:spPr>
          <a:xfrm>
            <a:off x="626818" y="1653573"/>
            <a:ext cx="2650427" cy="23105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68373" y="1906588"/>
            <a:ext cx="787400" cy="431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8840172" y="1468907"/>
            <a:ext cx="6344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grpSp>
        <p:nvGrpSpPr>
          <p:cNvPr id="19" name="Group 18"/>
          <p:cNvGrpSpPr/>
          <p:nvPr/>
        </p:nvGrpSpPr>
        <p:grpSpPr>
          <a:xfrm>
            <a:off x="3447314" y="1468907"/>
            <a:ext cx="8090541" cy="3573625"/>
            <a:chOff x="3466364" y="2505572"/>
            <a:chExt cx="8090541" cy="357362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61478" t="19530" r="4974" b="31937"/>
            <a:stretch/>
          </p:blipFill>
          <p:spPr>
            <a:xfrm>
              <a:off x="3651769" y="2505572"/>
              <a:ext cx="7905136" cy="3573625"/>
            </a:xfrm>
            <a:prstGeom prst="rect">
              <a:avLst/>
            </a:prstGeom>
          </p:spPr>
        </p:pic>
        <p:sp>
          <p:nvSpPr>
            <p:cNvPr id="12" name="Down Arrow 11"/>
            <p:cNvSpPr/>
            <p:nvPr/>
          </p:nvSpPr>
          <p:spPr>
            <a:xfrm>
              <a:off x="9286875" y="4275279"/>
              <a:ext cx="266700" cy="31432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167812" y="3863010"/>
              <a:ext cx="1304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909MHz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553575" y="4380203"/>
              <a:ext cx="1304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950MHz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15" name="Down Arrow 14"/>
            <p:cNvSpPr/>
            <p:nvPr/>
          </p:nvSpPr>
          <p:spPr>
            <a:xfrm>
              <a:off x="9553575" y="4835409"/>
              <a:ext cx="266700" cy="31432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/>
            <p:cNvSpPr txBox="1"/>
            <p:nvPr/>
          </p:nvSpPr>
          <p:spPr>
            <a:xfrm rot="16200000">
              <a:off x="2835960" y="4047676"/>
              <a:ext cx="16301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rgbClr val="0070C0"/>
                  </a:solidFill>
                </a:rPr>
                <a:t>Normalized </a:t>
              </a:r>
              <a:r>
                <a:rPr lang="en-GB" b="1" dirty="0" err="1" smtClean="0">
                  <a:solidFill>
                    <a:srgbClr val="0070C0"/>
                  </a:solidFill>
                </a:rPr>
                <a:t>Zx</a:t>
              </a:r>
              <a:endParaRPr lang="en-GB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20" name="Right Arrow 19"/>
          <p:cNvSpPr/>
          <p:nvPr/>
        </p:nvSpPr>
        <p:spPr>
          <a:xfrm rot="5400000">
            <a:off x="4339749" y="4702549"/>
            <a:ext cx="1562100" cy="6799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2918083" y="5657671"/>
            <a:ext cx="6349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/>
              <a:t>ϕ</a:t>
            </a:r>
            <a:r>
              <a:rPr lang="de-DE" sz="2400" dirty="0" smtClean="0"/>
              <a:t>=</a:t>
            </a:r>
            <a:r>
              <a:rPr lang="el-GR" sz="2400" dirty="0"/>
              <a:t> π</a:t>
            </a:r>
            <a:r>
              <a:rPr lang="en-GB" sz="2400" dirty="0"/>
              <a:t>/2</a:t>
            </a:r>
            <a:r>
              <a:rPr lang="de-DE" sz="2400" dirty="0" smtClean="0"/>
              <a:t> </a:t>
            </a:r>
            <a:r>
              <a:rPr lang="de-DE" sz="2400" dirty="0" err="1" smtClean="0"/>
              <a:t>mode</a:t>
            </a:r>
            <a:r>
              <a:rPr lang="de-DE" sz="2400" dirty="0" smtClean="0"/>
              <a:t> </a:t>
            </a:r>
            <a:r>
              <a:rPr lang="de-DE" sz="2400" dirty="0" err="1" smtClean="0"/>
              <a:t>is</a:t>
            </a:r>
            <a:r>
              <a:rPr lang="de-DE" sz="2400" dirty="0" smtClean="0"/>
              <a:t> not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disturbing</a:t>
            </a:r>
            <a:r>
              <a:rPr lang="de-DE" sz="2400" dirty="0" smtClean="0"/>
              <a:t> HOM</a:t>
            </a:r>
            <a:endParaRPr lang="en-GB" sz="2400" dirty="0"/>
          </a:p>
        </p:txBody>
      </p:sp>
      <p:sp>
        <p:nvSpPr>
          <p:cNvPr id="17" name="Down Arrow 16"/>
          <p:cNvSpPr/>
          <p:nvPr/>
        </p:nvSpPr>
        <p:spPr>
          <a:xfrm rot="10592654">
            <a:off x="9341303" y="4560867"/>
            <a:ext cx="266700" cy="3143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9267825" y="4970079"/>
            <a:ext cx="1304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920MHz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96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Field </a:t>
            </a:r>
            <a:r>
              <a:rPr lang="de-DE" dirty="0" err="1"/>
              <a:t>profiles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el-GR" dirty="0"/>
              <a:t>π</a:t>
            </a:r>
            <a:r>
              <a:rPr lang="en-GB" dirty="0" smtClean="0"/>
              <a:t>/3 </a:t>
            </a:r>
            <a:r>
              <a:rPr lang="en-GB" dirty="0"/>
              <a:t>mode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32049" y="1469745"/>
            <a:ext cx="1179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 smtClean="0"/>
              <a:t>ϕ</a:t>
            </a:r>
            <a:r>
              <a:rPr lang="de-DE" sz="3600" dirty="0" smtClean="0"/>
              <a:t>=60</a:t>
            </a:r>
            <a:endParaRPr lang="en-GB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3766742" y="1407045"/>
            <a:ext cx="4658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 smtClean="0"/>
              <a:t>f</a:t>
            </a:r>
            <a:r>
              <a:rPr lang="de-DE" sz="3600" dirty="0" smtClean="0"/>
              <a:t>= 939.6 MHz</a:t>
            </a:r>
            <a:endParaRPr lang="en-GB" sz="3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67813" t="19333" r="10520" b="18000"/>
          <a:stretch/>
        </p:blipFill>
        <p:spPr>
          <a:xfrm>
            <a:off x="660400" y="2701925"/>
            <a:ext cx="3848100" cy="34780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69271" t="21000" r="11458" b="18000"/>
          <a:stretch/>
        </p:blipFill>
        <p:spPr>
          <a:xfrm>
            <a:off x="5198553" y="2726470"/>
            <a:ext cx="3466475" cy="3429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58686" y="6155470"/>
            <a:ext cx="2206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t=0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458857" y="6194993"/>
            <a:ext cx="2206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t=T/4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3702957" y="2092899"/>
            <a:ext cx="2755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Electric Fields</a:t>
            </a:r>
            <a:endParaRPr lang="en-GB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03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Field </a:t>
            </a:r>
            <a:r>
              <a:rPr lang="de-DE" dirty="0" err="1"/>
              <a:t>profiles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el-GR" dirty="0"/>
              <a:t>π</a:t>
            </a:r>
            <a:r>
              <a:rPr lang="en-GB" dirty="0" smtClean="0"/>
              <a:t>/3 </a:t>
            </a:r>
            <a:r>
              <a:rPr lang="en-GB" dirty="0"/>
              <a:t>mode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32049" y="1469745"/>
            <a:ext cx="1179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 smtClean="0"/>
              <a:t>ϕ</a:t>
            </a:r>
            <a:r>
              <a:rPr lang="de-DE" sz="3600" dirty="0" smtClean="0"/>
              <a:t>=60</a:t>
            </a:r>
            <a:endParaRPr lang="en-GB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3766742" y="1367522"/>
            <a:ext cx="4658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 smtClean="0"/>
              <a:t>f</a:t>
            </a:r>
            <a:r>
              <a:rPr lang="de-DE" sz="3600" dirty="0" smtClean="0"/>
              <a:t>= 939.6 MHz</a:t>
            </a:r>
            <a:endParaRPr lang="en-GB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2211161" y="6056493"/>
            <a:ext cx="2206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t=0</a:t>
            </a:r>
            <a:endParaRPr lang="en-GB" sz="3600" dirty="0"/>
          </a:p>
        </p:txBody>
      </p:sp>
      <p:sp>
        <p:nvSpPr>
          <p:cNvPr id="16" name="TextBox 15"/>
          <p:cNvSpPr txBox="1"/>
          <p:nvPr/>
        </p:nvSpPr>
        <p:spPr>
          <a:xfrm>
            <a:off x="6458857" y="6194993"/>
            <a:ext cx="2206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t=T/4</a:t>
            </a:r>
            <a:endParaRPr lang="en-GB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3721947" y="1979030"/>
            <a:ext cx="3701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Magnetic Fields</a:t>
            </a:r>
            <a:endParaRPr lang="en-GB" sz="32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5188" t="18194" r="10296" b="36645"/>
          <a:stretch/>
        </p:blipFill>
        <p:spPr>
          <a:xfrm>
            <a:off x="810476" y="2455587"/>
            <a:ext cx="3606856" cy="35066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5673" t="17936" r="10377" b="36903"/>
          <a:stretch/>
        </p:blipFill>
        <p:spPr>
          <a:xfrm>
            <a:off x="5903367" y="2455587"/>
            <a:ext cx="3377200" cy="341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44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67813" t="19333" r="10520" b="18000"/>
          <a:stretch/>
        </p:blipFill>
        <p:spPr>
          <a:xfrm>
            <a:off x="7827561" y="137575"/>
            <a:ext cx="2957340" cy="26729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0026" t="15613" r="9248" b="33032"/>
          <a:stretch/>
        </p:blipFill>
        <p:spPr>
          <a:xfrm>
            <a:off x="66490" y="2690975"/>
            <a:ext cx="6489290" cy="33894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53024" y="490043"/>
            <a:ext cx="2714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 smtClean="0"/>
              <a:t>ϕ</a:t>
            </a:r>
            <a:r>
              <a:rPr lang="de-DE" sz="3600" dirty="0"/>
              <a:t>= </a:t>
            </a:r>
            <a:r>
              <a:rPr lang="de-DE" sz="3600" dirty="0" smtClean="0"/>
              <a:t>60  </a:t>
            </a:r>
            <a:r>
              <a:rPr lang="de-DE" sz="3600" dirty="0"/>
              <a:t>ͦMode </a:t>
            </a:r>
            <a:endParaRPr lang="en-GB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66317" t="20774" r="8119" b="38451"/>
          <a:stretch/>
        </p:blipFill>
        <p:spPr>
          <a:xfrm>
            <a:off x="6666270" y="3161861"/>
            <a:ext cx="5279922" cy="26316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306231" y="2758452"/>
            <a:ext cx="466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y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11587521" y="2758452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x</a:t>
            </a:r>
            <a:endParaRPr lang="en-GB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9205656" y="3161861"/>
            <a:ext cx="2648565" cy="1230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4985" t="-426"/>
          <a:stretch/>
        </p:blipFill>
        <p:spPr>
          <a:xfrm>
            <a:off x="666155" y="1249006"/>
            <a:ext cx="5889625" cy="876365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552450" y="1504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Transverse force</a:t>
            </a:r>
            <a:endParaRPr lang="en-GB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9216235" y="2844632"/>
            <a:ext cx="7551" cy="32953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167475" y="1474065"/>
            <a:ext cx="4014875" cy="0"/>
          </a:xfrm>
          <a:prstGeom prst="line">
            <a:avLst/>
          </a:prstGeom>
          <a:ln w="4762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Down Arrow 29"/>
          <p:cNvSpPr/>
          <p:nvPr/>
        </p:nvSpPr>
        <p:spPr>
          <a:xfrm>
            <a:off x="7334250" y="1687188"/>
            <a:ext cx="493311" cy="1322212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64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0056" t="18598" r="3646" b="36067"/>
          <a:stretch/>
        </p:blipFill>
        <p:spPr>
          <a:xfrm>
            <a:off x="4943474" y="1993900"/>
            <a:ext cx="6410325" cy="25019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Wake field simulation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70832" t="25161" r="12716" b="39484"/>
          <a:stretch/>
        </p:blipFill>
        <p:spPr>
          <a:xfrm>
            <a:off x="235697" y="1979296"/>
            <a:ext cx="4378265" cy="29403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2722" y="4550271"/>
            <a:ext cx="1051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Freq</a:t>
            </a:r>
            <a:r>
              <a:rPr lang="en-GB" dirty="0" smtClean="0"/>
              <a:t> (Hz)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4238400" y="2606136"/>
            <a:ext cx="1613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 smtClean="0"/>
              <a:t>Zx</a:t>
            </a:r>
            <a:r>
              <a:rPr lang="en-GB" sz="2800" dirty="0" smtClean="0"/>
              <a:t> (</a:t>
            </a:r>
            <a:r>
              <a:rPr lang="el-GR" sz="2800" dirty="0"/>
              <a:t>Ω</a:t>
            </a:r>
            <a:r>
              <a:rPr lang="en-GB" sz="2800" dirty="0" smtClean="0"/>
              <a:t>/m)</a:t>
            </a:r>
            <a:endParaRPr lang="en-GB" sz="2800" dirty="0"/>
          </a:p>
          <a:p>
            <a:endParaRPr lang="en-GB" sz="2800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934712" y="1524000"/>
            <a:ext cx="154244" cy="184654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158129" y="1308557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x</a:t>
            </a:r>
            <a:endParaRPr lang="en-GB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10988337" y="1524000"/>
            <a:ext cx="800100" cy="7525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3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14057</TotalTime>
  <Words>427</Words>
  <Application>Microsoft Office PowerPoint</Application>
  <PresentationFormat>Widescreen</PresentationFormat>
  <Paragraphs>101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Transverse Impedance General Considerations and Wake Field Simulations</vt:lpstr>
      <vt:lpstr>Topics</vt:lpstr>
      <vt:lpstr>Field profiles of the π/2 mode</vt:lpstr>
      <vt:lpstr>Transverse force</vt:lpstr>
      <vt:lpstr>Wake fields on a two-cell unit</vt:lpstr>
      <vt:lpstr>Field profiles of the π/3 mode</vt:lpstr>
      <vt:lpstr>Field profiles of the π/3 mode</vt:lpstr>
      <vt:lpstr>PowerPoint Presentation</vt:lpstr>
      <vt:lpstr>Wake field simulation</vt:lpstr>
      <vt:lpstr>Field profiles of the π/3 mode</vt:lpstr>
      <vt:lpstr>900 MHz band HOM</vt:lpstr>
      <vt:lpstr>Single section wake</vt:lpstr>
      <vt:lpstr>Summary of the wake field results</vt:lpstr>
      <vt:lpstr>Measurement and Simulations</vt:lpstr>
      <vt:lpstr>Conclusions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Transverse Impedance General Considerations</dc:title>
  <dc:creator>Nasrin Nasresfahani</dc:creator>
  <cp:lastModifiedBy>Nasrin Nasresfahani</cp:lastModifiedBy>
  <cp:revision>75</cp:revision>
  <cp:lastPrinted>2017-05-11T12:47:34Z</cp:lastPrinted>
  <dcterms:created xsi:type="dcterms:W3CDTF">2017-04-30T05:29:41Z</dcterms:created>
  <dcterms:modified xsi:type="dcterms:W3CDTF">2017-05-11T13:21:18Z</dcterms:modified>
</cp:coreProperties>
</file>