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7" r:id="rId2"/>
    <p:sldId id="259" r:id="rId3"/>
    <p:sldId id="264" r:id="rId4"/>
    <p:sldId id="265" r:id="rId5"/>
    <p:sldId id="266" r:id="rId6"/>
    <p:sldId id="268" r:id="rId7"/>
    <p:sldId id="262" r:id="rId8"/>
    <p:sldId id="26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144" y="432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simulation of capture losses in the SPS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5/11/2017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LIU-SPS BD WG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200" y="2858083"/>
            <a:ext cx="2743200" cy="314740"/>
          </a:xfrm>
        </p:spPr>
        <p:txBody>
          <a:bodyPr/>
          <a:lstStyle/>
          <a:p>
            <a:r>
              <a:rPr lang="en-US" dirty="0" smtClean="0"/>
              <a:t>M. Schwarz</a:t>
            </a:r>
            <a:endParaRPr lang="en-GB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3688256"/>
            <a:ext cx="2743200" cy="314740"/>
          </a:xfrm>
          <a:prstGeom prst="rect">
            <a:avLst/>
          </a:prstGeom>
        </p:spPr>
        <p:txBody>
          <a:bodyPr vert="horz" lIns="45720" tIns="0" rIns="45720" bIns="0" anchor="b">
            <a:normAutofit fontScale="77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Lasheen</a:t>
            </a:r>
            <a:r>
              <a:rPr lang="en-US" dirty="0"/>
              <a:t>, J. </a:t>
            </a:r>
            <a:r>
              <a:rPr lang="en-US" dirty="0" err="1"/>
              <a:t>Repond</a:t>
            </a:r>
            <a:r>
              <a:rPr lang="en-US" dirty="0"/>
              <a:t>, 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3845626"/>
            <a:ext cx="2743200" cy="31474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/>
              <a:t>BLonD</a:t>
            </a:r>
            <a:r>
              <a:rPr lang="en-US" sz="1100" dirty="0" smtClean="0"/>
              <a:t> team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4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3" y="216846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199" y="1072352"/>
            <a:ext cx="7176053" cy="18033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Simulate SPS capture losses in full present SPS impedance model</a:t>
            </a:r>
          </a:p>
          <a:p>
            <a:r>
              <a:rPr lang="en-US" dirty="0" smtClean="0"/>
              <a:t>Feedback currently modelled as reduction of TWC impedance at 200 MHz</a:t>
            </a:r>
          </a:p>
          <a:p>
            <a:r>
              <a:rPr lang="en-US" dirty="0" smtClean="0"/>
              <a:t>Previous simulations</a:t>
            </a:r>
          </a:p>
          <a:p>
            <a:r>
              <a:rPr lang="en-US" dirty="0"/>
              <a:t>	</a:t>
            </a:r>
            <a:r>
              <a:rPr lang="en-US" dirty="0" smtClean="0"/>
              <a:t>72 individual bunches, FB increases step-like (J. </a:t>
            </a:r>
            <a:r>
              <a:rPr lang="en-US" dirty="0" err="1" smtClean="0"/>
              <a:t>Repond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1 bunch, assumed periodic with T=25 ns, FB strength evolution defined by 	feedback time constant T_FB (A. </a:t>
            </a:r>
            <a:r>
              <a:rPr lang="en-US" dirty="0" err="1" smtClean="0"/>
              <a:t>Lasheen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Presented simulation</a:t>
            </a:r>
          </a:p>
          <a:p>
            <a:r>
              <a:rPr lang="en-US" dirty="0"/>
              <a:t>	 72 </a:t>
            </a:r>
            <a:r>
              <a:rPr lang="en-US" dirty="0" smtClean="0"/>
              <a:t>individual bunches, FB </a:t>
            </a:r>
            <a:r>
              <a:rPr lang="en-US" dirty="0"/>
              <a:t>strength </a:t>
            </a:r>
            <a:r>
              <a:rPr lang="en-US" dirty="0" smtClean="0"/>
              <a:t>evolution defined by T_FB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4" y="2875721"/>
            <a:ext cx="3036356" cy="226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86" y="3038661"/>
            <a:ext cx="3238214" cy="21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2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46" y="845978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Infinite T_FB: zero attenuation and no impedance reduction</a:t>
            </a:r>
            <a:br>
              <a:rPr lang="en-US" sz="1800" dirty="0" smtClean="0"/>
            </a:br>
            <a:r>
              <a:rPr lang="en-US" sz="1800" dirty="0" smtClean="0"/>
              <a:t>Zero T_FB: maximum attenuation and maximum impedance reduction from turn 1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630692" y="1778847"/>
            <a:ext cx="337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reduction: 60% losses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30693" y="3890427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Instantaneous reduction: &lt;1% losses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73" y="216846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Extreme cases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5046" y="4707672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V200 = 4.5 MV, V800 = 0.45 MV, 1.2e11 ppb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7" y="1428749"/>
            <a:ext cx="4519188" cy="33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5687" y="1316554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T_FB = 0.8 </a:t>
            </a:r>
            <a:r>
              <a:rPr lang="en-US" dirty="0" err="1" smtClean="0"/>
              <a:t>ms</a:t>
            </a:r>
            <a:r>
              <a:rPr lang="en-US" dirty="0" smtClean="0"/>
              <a:t>: 6% losses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3973" y="4614441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V200 = 4.5 MV, V800 = 0.45 MV, 1.2e11 ppb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3973" y="216846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Different FB time constants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65688" y="3250109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T_FB = 0.4 </a:t>
            </a:r>
            <a:r>
              <a:rPr lang="en-US" dirty="0" err="1" smtClean="0"/>
              <a:t>ms</a:t>
            </a:r>
            <a:r>
              <a:rPr lang="en-US" dirty="0" smtClean="0"/>
              <a:t>: 2% losses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" y="786522"/>
            <a:ext cx="5277640" cy="39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0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3" y="303261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4.5 MV vs  6 MV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5136598" y="2529416"/>
            <a:ext cx="3823252" cy="4384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V200 = </a:t>
            </a:r>
            <a:r>
              <a:rPr lang="en-US" b="1" dirty="0" smtClean="0"/>
              <a:t>6MV</a:t>
            </a:r>
            <a:r>
              <a:rPr lang="en-US" dirty="0" smtClean="0"/>
              <a:t>, V800 = 0.6MV, 1.6e11 ppb, </a:t>
            </a:r>
          </a:p>
          <a:p>
            <a:r>
              <a:rPr lang="en-US" dirty="0" smtClean="0"/>
              <a:t>T_FB = 0.8 </a:t>
            </a:r>
            <a:r>
              <a:rPr lang="en-US" dirty="0" err="1" smtClean="0"/>
              <a:t>ms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86458" y="1313651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+mn-lt"/>
              </a:rPr>
              <a:t>V200 = </a:t>
            </a:r>
            <a:r>
              <a:rPr lang="en-US" sz="1400" b="1" dirty="0" smtClean="0">
                <a:latin typeface="+mn-lt"/>
              </a:rPr>
              <a:t>4.5 MV</a:t>
            </a:r>
            <a:r>
              <a:rPr lang="en-US" sz="1400" dirty="0" smtClean="0">
                <a:latin typeface="+mn-lt"/>
              </a:rPr>
              <a:t>, V800 = 0.45 MV, 1.6e11 ppb, </a:t>
            </a:r>
          </a:p>
          <a:p>
            <a:r>
              <a:rPr lang="en-US" sz="1400" dirty="0" smtClean="0">
                <a:latin typeface="+mn-lt"/>
              </a:rPr>
              <a:t>T_FB = 0.8 </a:t>
            </a:r>
            <a:r>
              <a:rPr lang="en-US" sz="1400" dirty="0" err="1" smtClean="0">
                <a:latin typeface="+mn-lt"/>
              </a:rPr>
              <a:t>ms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" y="1129501"/>
            <a:ext cx="4919133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96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FB implementations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2" y="1478467"/>
            <a:ext cx="4181297" cy="31359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73500" y="4776992"/>
            <a:ext cx="2868827" cy="332209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latin typeface="+mn-lt"/>
              </a:rPr>
              <a:t>V200 = 4.5 MV, V800 = 0.45 MV, 1.2e11 ppb</a:t>
            </a:r>
            <a:r>
              <a:rPr lang="en-GB" sz="1000" dirty="0" smtClean="0"/>
              <a:t/>
            </a:r>
            <a:br>
              <a:rPr lang="en-GB" sz="1000" dirty="0" smtClean="0"/>
            </a:b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33561" y="957996"/>
            <a:ext cx="387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T_FB = 0.4 </a:t>
            </a:r>
            <a:r>
              <a:rPr lang="en-US" sz="1400" dirty="0" err="1" smtClean="0"/>
              <a:t>ms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5 dB attenuation at turn 5, 20 dB after turn 100</a:t>
            </a:r>
            <a:endParaRPr lang="en-GB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330700" y="1521388"/>
            <a:ext cx="3892550" cy="2993462"/>
            <a:chOff x="4488077" y="1649699"/>
            <a:chExt cx="3321050" cy="2490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077" y="1649699"/>
              <a:ext cx="3321050" cy="249078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52950" y="2914650"/>
              <a:ext cx="146050" cy="127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75181" y="3301619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curtesy: J. </a:t>
            </a:r>
            <a:r>
              <a:rPr lang="en-US" sz="1200" dirty="0" err="1" smtClean="0"/>
              <a:t>Repond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06540" y="955248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dB attenuation for first 100 turns</a:t>
            </a:r>
          </a:p>
          <a:p>
            <a:r>
              <a:rPr lang="en-US" sz="1400" dirty="0" smtClean="0"/>
              <a:t>20 dB attenuation afterwards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8348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3" y="98173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vs Measurement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83973" y="806802"/>
            <a:ext cx="3823252" cy="43841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V200 = 6MV, V800 = 0.6MV, 1.6e11 ppb, </a:t>
            </a:r>
          </a:p>
          <a:p>
            <a:r>
              <a:rPr lang="en-US" sz="1200" dirty="0" smtClean="0"/>
              <a:t>T_FB = 0.8 </a:t>
            </a:r>
            <a:r>
              <a:rPr lang="en-US" sz="1200" dirty="0" err="1" smtClean="0"/>
              <a:t>ms</a:t>
            </a:r>
            <a:endParaRPr lang="en-GB" sz="12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887575" y="919401"/>
            <a:ext cx="3823252" cy="206619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Both FB and FF active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2" y="1193913"/>
            <a:ext cx="4711701" cy="2898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4413" y="3511169"/>
            <a:ext cx="1533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curtesy: A. </a:t>
            </a:r>
            <a:r>
              <a:rPr lang="en-US" sz="1200" dirty="0" err="1" smtClean="0"/>
              <a:t>Lasheen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4" y="1292636"/>
            <a:ext cx="4011936" cy="3008952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551898" y="4199778"/>
            <a:ext cx="5798102" cy="835772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Summary:</a:t>
            </a:r>
          </a:p>
          <a:p>
            <a:r>
              <a:rPr lang="en-US" dirty="0" smtClean="0"/>
              <a:t>Shapes of simulated and measured losses similar</a:t>
            </a:r>
          </a:p>
          <a:p>
            <a:r>
              <a:rPr lang="en-US" dirty="0" smtClean="0"/>
              <a:t>Absolute values different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24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61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and outlook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152692"/>
            <a:ext cx="7156450" cy="1209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Summary:</a:t>
            </a:r>
          </a:p>
          <a:p>
            <a:r>
              <a:rPr lang="en-US" dirty="0" smtClean="0"/>
              <a:t>Currently, “feedback” simulated by reducing TWC impedance at 200 MHz</a:t>
            </a:r>
          </a:p>
          <a:p>
            <a:r>
              <a:rPr lang="en-US" dirty="0" smtClean="0"/>
              <a:t>Comparison with measurements shows</a:t>
            </a:r>
          </a:p>
          <a:p>
            <a:r>
              <a:rPr lang="en-US" dirty="0"/>
              <a:t>	</a:t>
            </a:r>
            <a:r>
              <a:rPr lang="en-US" dirty="0" smtClean="0"/>
              <a:t>- qualitative agreement in shape</a:t>
            </a:r>
          </a:p>
          <a:p>
            <a:r>
              <a:rPr lang="en-US" dirty="0"/>
              <a:t>	</a:t>
            </a:r>
            <a:r>
              <a:rPr lang="en-US" dirty="0" smtClean="0"/>
              <a:t>- quantitative disagreement in absolute value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571749"/>
            <a:ext cx="7156450" cy="736601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Outlook:</a:t>
            </a:r>
          </a:p>
          <a:p>
            <a:r>
              <a:rPr lang="en-US" dirty="0" smtClean="0"/>
              <a:t>Currently, action of feedback in simulation independent of beam properties</a:t>
            </a:r>
          </a:p>
          <a:p>
            <a:r>
              <a:rPr lang="en-US" dirty="0" smtClean="0"/>
              <a:t>=&gt; implement dynamic feedback in simulation code </a:t>
            </a:r>
            <a:r>
              <a:rPr lang="en-US" dirty="0" err="1" smtClean="0"/>
              <a:t>BLonD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3359162"/>
            <a:ext cx="7156450" cy="31474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Investigate transient effects of one-turn feedback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40869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1419</TotalTime>
  <Words>299</Words>
  <Application>Microsoft Office PowerPoint</Application>
  <PresentationFormat>On-screen Show (16:9)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CERNCorporate16-9</vt:lpstr>
      <vt:lpstr>Update on simulation of capture losses in the SPS</vt:lpstr>
      <vt:lpstr>Motivation</vt:lpstr>
      <vt:lpstr>Infinite T_FB: zero attenuation and no impedance reduction Zero T_FB: maximum attenuation and maximum impedance reduction from turn 1</vt:lpstr>
      <vt:lpstr>PowerPoint Presentation</vt:lpstr>
      <vt:lpstr>4.5 MV vs  6 MV</vt:lpstr>
      <vt:lpstr>Comparison FB implementations</vt:lpstr>
      <vt:lpstr>Simulation vs Measurement</vt:lpstr>
      <vt:lpstr>Summary and outlook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simulation for SPS injection losses</dc:title>
  <dc:creator>Markus Schwarz</dc:creator>
  <cp:lastModifiedBy>Markus Schwarz</cp:lastModifiedBy>
  <cp:revision>37</cp:revision>
  <dcterms:created xsi:type="dcterms:W3CDTF">2017-05-10T13:14:16Z</dcterms:created>
  <dcterms:modified xsi:type="dcterms:W3CDTF">2017-05-11T12:54:07Z</dcterms:modified>
</cp:coreProperties>
</file>