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8" r:id="rId2"/>
    <p:sldId id="322" r:id="rId3"/>
    <p:sldId id="350" r:id="rId4"/>
    <p:sldId id="343" r:id="rId5"/>
    <p:sldId id="360" r:id="rId6"/>
    <p:sldId id="346" r:id="rId7"/>
    <p:sldId id="361" r:id="rId8"/>
    <p:sldId id="345" r:id="rId9"/>
    <p:sldId id="348" r:id="rId10"/>
    <p:sldId id="353" r:id="rId11"/>
    <p:sldId id="355" r:id="rId12"/>
    <p:sldId id="357" r:id="rId13"/>
    <p:sldId id="358" r:id="rId14"/>
    <p:sldId id="356" r:id="rId15"/>
    <p:sldId id="352" r:id="rId16"/>
    <p:sldId id="344" r:id="rId17"/>
    <p:sldId id="347" r:id="rId18"/>
    <p:sldId id="359" r:id="rId19"/>
    <p:sldId id="319" r:id="rId2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03" autoAdjust="0"/>
  </p:normalViewPr>
  <p:slideViewPr>
    <p:cSldViewPr snapToGrid="0">
      <p:cViewPr varScale="1">
        <p:scale>
          <a:sx n="107" d="100"/>
          <a:sy n="107" d="100"/>
        </p:scale>
        <p:origin x="1716" y="150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0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9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3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1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4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2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4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3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1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5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9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/>
              <a:t>Synchrotron frequency shift: measurements vs simulations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</a:t>
            </a:r>
            <a:r>
              <a:rPr lang="en-GB" sz="3100" i="1" dirty="0" smtClean="0"/>
              <a:t>30</a:t>
            </a:r>
            <a:r>
              <a:rPr lang="en-GB" sz="3100" i="1" dirty="0" smtClean="0"/>
              <a:t>/06/2015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</a:t>
            </a:r>
            <a:r>
              <a:rPr lang="en-US" dirty="0" smtClean="0"/>
              <a:t>E</a:t>
            </a:r>
            <a:r>
              <a:rPr lang="en-US" dirty="0" smtClean="0"/>
              <a:t>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pPr algn="ctr"/>
            <a:r>
              <a:rPr lang="en-US" i="1" dirty="0" smtClean="0"/>
              <a:t>Acknowledgments: T. Bohl, S. Hancock, OP team, MD coordinators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" y="478045"/>
            <a:ext cx="4824121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97" y="472551"/>
            <a:ext cx="4824121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Fit parameters (</a:t>
            </a:r>
            <a:r>
              <a:rPr lang="en-US" b="1" dirty="0" err="1" smtClean="0"/>
              <a:t>a,b</a:t>
            </a:r>
            <a:r>
              <a:rPr lang="en-US" b="1" dirty="0" smtClean="0"/>
              <a:t>) dependencies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459797" y="4435572"/>
                <a:ext cx="4684203" cy="22859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synchrotron frequency without intensity effects scales as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</m:e>
                    </m:d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97" y="4435572"/>
                <a:ext cx="4684203" cy="2285904"/>
              </a:xfrm>
              <a:prstGeom prst="rect">
                <a:avLst/>
              </a:prstGeom>
              <a:blipFill>
                <a:blip r:embed="rId5"/>
                <a:stretch>
                  <a:fillRect l="-2083" t="-5600" r="-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6200000">
            <a:off x="4010091" y="204637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 a [Hz]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7428" y="3831632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60116" y="3831632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 rot="16200000">
                <a:off x="-752296" y="2284674"/>
                <a:ext cx="189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Slope b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dirty="0" smtClean="0"/>
                  <a:t>Hz]</a:t>
                </a:r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52296" y="2284674"/>
                <a:ext cx="1890197" cy="369332"/>
              </a:xfrm>
              <a:prstGeom prst="rect">
                <a:avLst/>
              </a:prstGeom>
              <a:blipFill>
                <a:blip r:embed="rId6"/>
                <a:stretch>
                  <a:fillRect l="-8197" t="-2258" r="-24590" b="-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7469" y="4435572"/>
                <a:ext cx="4042521" cy="23468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synchrotron frequency shift scales as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69" y="4435572"/>
                <a:ext cx="4042521" cy="2346864"/>
              </a:xfrm>
              <a:prstGeom prst="rect">
                <a:avLst/>
              </a:prstGeom>
              <a:blipFill>
                <a:blip r:embed="rId7"/>
                <a:stretch>
                  <a:fillRect l="-2715" t="-4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5127812" y="923903"/>
            <a:ext cx="2092417" cy="9276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239352" y="780682"/>
                <a:ext cx="18072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≈344</m:t>
                    </m:r>
                  </m:oMath>
                </a14:m>
                <a:r>
                  <a:rPr lang="en-GB" dirty="0" smtClean="0"/>
                  <a:t> Hz, which is the value expected analytically</a:t>
                </a:r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52" y="780682"/>
                <a:ext cx="1807230" cy="1200329"/>
              </a:xfrm>
              <a:prstGeom prst="rect">
                <a:avLst/>
              </a:prstGeom>
              <a:blipFill>
                <a:blip r:embed="rId8"/>
                <a:stretch>
                  <a:fillRect l="-3041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33" y="372016"/>
            <a:ext cx="6155650" cy="4616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6" y="2648753"/>
            <a:ext cx="3120000" cy="23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6" y="520573"/>
            <a:ext cx="3120000" cy="23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Rescaling of the results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35033" y="1622641"/>
            <a:ext cx="268941" cy="268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35033" y="3532094"/>
            <a:ext cx="268941" cy="191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817916" y="250559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ImZ</a:t>
            </a:r>
            <a:r>
              <a:rPr lang="en-GB" dirty="0" smtClean="0"/>
              <a:t>/n [au]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56368" y="4707017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[ns]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03362" y="5137310"/>
                <a:ext cx="8607338" cy="15841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To reduce the bunch length dependence, we combine a and b from the fit such as: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𝐼𝑚𝑍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fit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5137310"/>
                <a:ext cx="8607338" cy="1584165"/>
              </a:xfrm>
              <a:prstGeom prst="rect">
                <a:avLst/>
              </a:prstGeom>
              <a:blipFill>
                <a:blip r:embed="rId6"/>
                <a:stretch>
                  <a:fillRect l="-1275" t="-8846" r="-2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8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0" y="276644"/>
            <a:ext cx="7315215" cy="546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Missing impedance 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5656728"/>
            <a:ext cx="8607338" cy="1064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Using the rescaling on the old measurements show that adding </a:t>
            </a:r>
            <a:r>
              <a:rPr lang="en-GB" dirty="0" err="1" smtClean="0"/>
              <a:t>ImZ</a:t>
            </a:r>
            <a:r>
              <a:rPr lang="en-GB" dirty="0" smtClean="0"/>
              <a:t>/n~1 Ohm is not enough to reproduce the measurements.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8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0" y="255488"/>
            <a:ext cx="7315215" cy="548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Missing impedance 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5665694"/>
            <a:ext cx="8607338" cy="105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With the new measurements and for very small bunches, it appears more obvious that an addition of </a:t>
            </a:r>
            <a:r>
              <a:rPr lang="en-GB" dirty="0" err="1" smtClean="0"/>
              <a:t>ImZ</a:t>
            </a:r>
            <a:r>
              <a:rPr lang="en-GB" dirty="0" smtClean="0"/>
              <a:t>/n~2 Ohm is necessary to reproduce the measurements.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401749"/>
            <a:ext cx="5563044" cy="417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Missing impedance 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4574032"/>
            <a:ext cx="9144000" cy="21474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Discrepancies for very small bunch lengths (very low intensities)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More data needed as there are only few measurements are available for the fit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The comparison of simulations and measurements suggest that </a:t>
            </a:r>
            <a:br>
              <a:rPr lang="en-GB" dirty="0" smtClean="0"/>
            </a:br>
            <a:r>
              <a:rPr lang="en-GB" dirty="0" err="1" smtClean="0">
                <a:solidFill>
                  <a:srgbClr val="FF0000"/>
                </a:solidFill>
              </a:rPr>
              <a:t>ImZ</a:t>
            </a:r>
            <a:r>
              <a:rPr lang="en-GB" dirty="0" smtClean="0">
                <a:solidFill>
                  <a:srgbClr val="FF0000"/>
                </a:solidFill>
              </a:rPr>
              <a:t>/n~2 Ohm</a:t>
            </a:r>
            <a:r>
              <a:rPr lang="en-GB" dirty="0" smtClean="0"/>
              <a:t> is missing from the impedance model… (Space charge in Q26: </a:t>
            </a:r>
            <a:r>
              <a:rPr lang="en-GB" dirty="0" err="1" smtClean="0"/>
              <a:t>ImZ</a:t>
            </a:r>
            <a:r>
              <a:rPr lang="en-GB" dirty="0" smtClean="0"/>
              <a:t>/n~ -1.3 Ohm)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Other sources of discrepancies are being evaluated (distribution, etc…)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4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Frequency of the quadrupole oscillations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5692588"/>
            <a:ext cx="8607338" cy="1028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Only the motion of the mismatched particles is seen in measurements.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2893359" y="2277036"/>
            <a:ext cx="3361765" cy="171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27076" y="1483659"/>
            <a:ext cx="1694329" cy="32990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144800" y="767640"/>
            <a:ext cx="6764760" cy="2331011"/>
          </a:xfrm>
          <a:custGeom>
            <a:avLst/>
            <a:gdLst>
              <a:gd name="connsiteX0" fmla="*/ 0 w 3360420"/>
              <a:gd name="connsiteY0" fmla="*/ 1653545 h 1653545"/>
              <a:gd name="connsiteX1" fmla="*/ 1661160 w 3360420"/>
              <a:gd name="connsiteY1" fmla="*/ 5 h 1653545"/>
              <a:gd name="connsiteX2" fmla="*/ 3360420 w 3360420"/>
              <a:gd name="connsiteY2" fmla="*/ 1638305 h 165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420" h="1653545">
                <a:moveTo>
                  <a:pt x="0" y="1653545"/>
                </a:moveTo>
                <a:cubicBezTo>
                  <a:pt x="550545" y="828045"/>
                  <a:pt x="1101090" y="2545"/>
                  <a:pt x="1661160" y="5"/>
                </a:cubicBezTo>
                <a:cubicBezTo>
                  <a:pt x="2221230" y="-2535"/>
                  <a:pt x="2790825" y="817885"/>
                  <a:pt x="3360420" y="1638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10800000">
            <a:off x="1144800" y="3088918"/>
            <a:ext cx="6764760" cy="2331011"/>
          </a:xfrm>
          <a:custGeom>
            <a:avLst/>
            <a:gdLst>
              <a:gd name="connsiteX0" fmla="*/ 0 w 3360420"/>
              <a:gd name="connsiteY0" fmla="*/ 1653545 h 1653545"/>
              <a:gd name="connsiteX1" fmla="*/ 1661160 w 3360420"/>
              <a:gd name="connsiteY1" fmla="*/ 5 h 1653545"/>
              <a:gd name="connsiteX2" fmla="*/ 3360420 w 3360420"/>
              <a:gd name="connsiteY2" fmla="*/ 1638305 h 165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420" h="1653545">
                <a:moveTo>
                  <a:pt x="0" y="1653545"/>
                </a:moveTo>
                <a:cubicBezTo>
                  <a:pt x="550545" y="828045"/>
                  <a:pt x="1101090" y="2545"/>
                  <a:pt x="1661160" y="5"/>
                </a:cubicBezTo>
                <a:cubicBezTo>
                  <a:pt x="2221230" y="-2535"/>
                  <a:pt x="2790825" y="817885"/>
                  <a:pt x="3360420" y="1638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2893359" y="1483659"/>
            <a:ext cx="3361765" cy="3299012"/>
            <a:chOff x="2779059" y="1955203"/>
            <a:chExt cx="3361765" cy="3299012"/>
          </a:xfrm>
        </p:grpSpPr>
        <p:sp>
          <p:nvSpPr>
            <p:cNvPr id="21" name="Oval 20"/>
            <p:cNvSpPr/>
            <p:nvPr/>
          </p:nvSpPr>
          <p:spPr>
            <a:xfrm>
              <a:off x="2779059" y="2748580"/>
              <a:ext cx="3361765" cy="17122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612776" y="1955203"/>
              <a:ext cx="1694329" cy="32990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12775" y="2752164"/>
              <a:ext cx="1694330" cy="1712260"/>
            </a:xfrm>
            <a:custGeom>
              <a:avLst/>
              <a:gdLst>
                <a:gd name="connsiteX0" fmla="*/ 847166 w 1694330"/>
                <a:gd name="connsiteY0" fmla="*/ 0 h 1712260"/>
                <a:gd name="connsiteX1" fmla="*/ 1501442 w 1694330"/>
                <a:gd name="connsiteY1" fmla="*/ 67279 h 1712260"/>
                <a:gd name="connsiteX2" fmla="*/ 1597255 w 1694330"/>
                <a:gd name="connsiteY2" fmla="*/ 90788 h 1712260"/>
                <a:gd name="connsiteX3" fmla="*/ 1627756 w 1694330"/>
                <a:gd name="connsiteY3" fmla="*/ 214067 h 1712260"/>
                <a:gd name="connsiteX4" fmla="*/ 1694330 w 1694330"/>
                <a:gd name="connsiteY4" fmla="*/ 856129 h 1712260"/>
                <a:gd name="connsiteX5" fmla="*/ 1627756 w 1694330"/>
                <a:gd name="connsiteY5" fmla="*/ 1498191 h 1712260"/>
                <a:gd name="connsiteX6" fmla="*/ 1597255 w 1694330"/>
                <a:gd name="connsiteY6" fmla="*/ 1621473 h 1712260"/>
                <a:gd name="connsiteX7" fmla="*/ 1501442 w 1694330"/>
                <a:gd name="connsiteY7" fmla="*/ 1644981 h 1712260"/>
                <a:gd name="connsiteX8" fmla="*/ 847166 w 1694330"/>
                <a:gd name="connsiteY8" fmla="*/ 1712260 h 1712260"/>
                <a:gd name="connsiteX9" fmla="*/ 192891 w 1694330"/>
                <a:gd name="connsiteY9" fmla="*/ 1644981 h 1712260"/>
                <a:gd name="connsiteX10" fmla="*/ 97075 w 1694330"/>
                <a:gd name="connsiteY10" fmla="*/ 1621472 h 1712260"/>
                <a:gd name="connsiteX11" fmla="*/ 66575 w 1694330"/>
                <a:gd name="connsiteY11" fmla="*/ 1498191 h 1712260"/>
                <a:gd name="connsiteX12" fmla="*/ 0 w 1694330"/>
                <a:gd name="connsiteY12" fmla="*/ 856129 h 1712260"/>
                <a:gd name="connsiteX13" fmla="*/ 66575 w 1694330"/>
                <a:gd name="connsiteY13" fmla="*/ 214067 h 1712260"/>
                <a:gd name="connsiteX14" fmla="*/ 97075 w 1694330"/>
                <a:gd name="connsiteY14" fmla="*/ 90788 h 1712260"/>
                <a:gd name="connsiteX15" fmla="*/ 192891 w 1694330"/>
                <a:gd name="connsiteY15" fmla="*/ 67279 h 1712260"/>
                <a:gd name="connsiteX16" fmla="*/ 847166 w 1694330"/>
                <a:gd name="connsiteY16" fmla="*/ 0 h 17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4330" h="1712260">
                  <a:moveTo>
                    <a:pt x="847166" y="0"/>
                  </a:moveTo>
                  <a:cubicBezTo>
                    <a:pt x="1079248" y="0"/>
                    <a:pt x="1300343" y="23957"/>
                    <a:pt x="1501442" y="67279"/>
                  </a:cubicBezTo>
                  <a:lnTo>
                    <a:pt x="1597255" y="90788"/>
                  </a:lnTo>
                  <a:lnTo>
                    <a:pt x="1627756" y="214067"/>
                  </a:lnTo>
                  <a:cubicBezTo>
                    <a:pt x="1670624" y="411411"/>
                    <a:pt x="1694330" y="628380"/>
                    <a:pt x="1694330" y="856129"/>
                  </a:cubicBezTo>
                  <a:cubicBezTo>
                    <a:pt x="1694330" y="1083878"/>
                    <a:pt x="1670624" y="1300847"/>
                    <a:pt x="1627756" y="1498191"/>
                  </a:cubicBezTo>
                  <a:lnTo>
                    <a:pt x="1597255" y="1621473"/>
                  </a:lnTo>
                  <a:lnTo>
                    <a:pt x="1501442" y="1644981"/>
                  </a:lnTo>
                  <a:cubicBezTo>
                    <a:pt x="1300343" y="1688304"/>
                    <a:pt x="1079248" y="1712260"/>
                    <a:pt x="847166" y="1712260"/>
                  </a:cubicBezTo>
                  <a:cubicBezTo>
                    <a:pt x="615085" y="1712260"/>
                    <a:pt x="393989" y="1688304"/>
                    <a:pt x="192891" y="1644981"/>
                  </a:cubicBezTo>
                  <a:lnTo>
                    <a:pt x="97075" y="1621472"/>
                  </a:lnTo>
                  <a:lnTo>
                    <a:pt x="66575" y="1498191"/>
                  </a:lnTo>
                  <a:cubicBezTo>
                    <a:pt x="23706" y="1300847"/>
                    <a:pt x="0" y="1083878"/>
                    <a:pt x="0" y="856129"/>
                  </a:cubicBezTo>
                  <a:cubicBezTo>
                    <a:pt x="0" y="628380"/>
                    <a:pt x="23706" y="411411"/>
                    <a:pt x="66575" y="214067"/>
                  </a:cubicBezTo>
                  <a:lnTo>
                    <a:pt x="97075" y="90788"/>
                  </a:lnTo>
                  <a:lnTo>
                    <a:pt x="192891" y="67279"/>
                  </a:lnTo>
                  <a:cubicBezTo>
                    <a:pt x="393989" y="23957"/>
                    <a:pt x="615085" y="0"/>
                    <a:pt x="847166" y="0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 flipV="1">
            <a:off x="1094151" y="767640"/>
            <a:ext cx="50648" cy="465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</p:cNvCxnSpPr>
          <p:nvPr/>
        </p:nvCxnSpPr>
        <p:spPr>
          <a:xfrm flipV="1">
            <a:off x="1144800" y="3088918"/>
            <a:ext cx="7416494" cy="2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69671" y="708631"/>
                <a:ext cx="1372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1" y="708631"/>
                <a:ext cx="13727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744221" y="3132878"/>
                <a:ext cx="1372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21" y="3132878"/>
                <a:ext cx="13727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7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11" y="540797"/>
            <a:ext cx="4824121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1" y="54079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Incoherent shift: effect of the bunch distribution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164002"/>
                <a:ext cx="8607338" cy="255747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</a:t>
                </a:r>
                <a:r>
                  <a:rPr lang="en-GB" dirty="0" smtClean="0"/>
                  <a:t>Binomial bunch line density: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incoherent synchrotron frequency shift in the core of the bunch depends much on the distribution, not in the tails (black line is without intensity effects, coloured lines stands for n={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GB" dirty="0" smtClean="0"/>
                  <a:t>, </a:t>
                </a:r>
                <a:r>
                  <a:rPr lang="en-GB" dirty="0" smtClean="0">
                    <a:solidFill>
                      <a:srgbClr val="00B050"/>
                    </a:solidFill>
                  </a:rPr>
                  <a:t>1.5</a:t>
                </a:r>
                <a:r>
                  <a:rPr lang="en-GB" dirty="0" smtClean="0"/>
                  <a:t>,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GB" dirty="0" smtClean="0"/>
                  <a:t> ,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2.5</a:t>
                </a:r>
                <a:r>
                  <a:rPr lang="en-GB" dirty="0" smtClean="0"/>
                  <a:t>, </a:t>
                </a:r>
                <a:r>
                  <a:rPr lang="en-GB" dirty="0" smtClean="0">
                    <a:solidFill>
                      <a:srgbClr val="FFCC00"/>
                    </a:solidFill>
                  </a:rPr>
                  <a:t>3</a:t>
                </a:r>
                <a:r>
                  <a:rPr lang="en-GB" dirty="0" smtClean="0"/>
                  <a:t>}, n=1 is parabolic line density)</a:t>
                </a:r>
                <a:endParaRPr lang="en-GB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164002"/>
                <a:ext cx="8607338" cy="2557474"/>
              </a:xfrm>
              <a:prstGeom prst="rect">
                <a:avLst/>
              </a:prstGeom>
              <a:blipFill>
                <a:blip r:embed="rId5"/>
                <a:stretch>
                  <a:fillRect l="-1133" t="-5952" r="-637" b="-6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898776" y="1568824"/>
            <a:ext cx="833718" cy="70821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38323" y="387351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[s]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95722" y="3873516"/>
            <a:ext cx="21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Particle amplitude [s]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73563" y="2055711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Synchrotron frequency [Hz]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33429" y="1375691"/>
            <a:ext cx="855292" cy="2775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147" y="950474"/>
            <a:ext cx="137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Mismatched particles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19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50" y="533419"/>
            <a:ext cx="4800000" cy="36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1193852" y="2150428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Synchrotron frequency [Hz]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40203" y="2148753"/>
            <a:ext cx="322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Synchrotron frequency shift [Hz]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10170" y="120518"/>
            <a:ext cx="9474506" cy="50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Incoherent shift: </a:t>
            </a:r>
            <a:r>
              <a:rPr lang="en-US" sz="3600" b="1" dirty="0"/>
              <a:t>e</a:t>
            </a:r>
            <a:r>
              <a:rPr lang="en-US" sz="3600" b="1" dirty="0" smtClean="0"/>
              <a:t>ffect of the bunch distribution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03362" y="4221070"/>
                <a:ext cx="8607338" cy="250040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</a:t>
                </a:r>
                <a:r>
                  <a:rPr lang="en-GB" dirty="0" smtClean="0"/>
                  <a:t>The synchrotron frequency shift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synchrotron frequency shift for small amplitudes of oscillations can be expressed easily, but not for higher amplitudes depending on the bunch distribution.</a:t>
                </a:r>
                <a:br>
                  <a:rPr lang="en-GB" dirty="0" smtClean="0"/>
                </a:br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For a parabolic line density and small bunch lengths, the synchrotron frequency shift is constant for all the particles.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221070"/>
                <a:ext cx="8607338" cy="2500406"/>
              </a:xfrm>
              <a:prstGeom prst="rect">
                <a:avLst/>
              </a:prstGeom>
              <a:blipFill>
                <a:blip r:embed="rId5"/>
                <a:stretch>
                  <a:fillRect l="-992" t="-5596" r="-779" b="-1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22523" y="3851738"/>
            <a:ext cx="21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Particle amplitude [s]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252550" y="3855077"/>
            <a:ext cx="21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Particle amplitude [s]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822523" y="2899756"/>
            <a:ext cx="833718" cy="70821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57176" y="2706623"/>
            <a:ext cx="855292" cy="2775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0894" y="2281406"/>
            <a:ext cx="137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Mismatched particles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0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5" y="245631"/>
            <a:ext cx="7214796" cy="541109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5679933"/>
            <a:ext cx="8607338" cy="1041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In simulations, the effect of the bunch distribution is indeed small</a:t>
            </a:r>
            <a:endParaRPr lang="en-GB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10170" y="120518"/>
            <a:ext cx="9474506" cy="50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Incoherent shift: </a:t>
            </a:r>
            <a:r>
              <a:rPr lang="en-US" sz="3600" b="1" dirty="0"/>
              <a:t>e</a:t>
            </a:r>
            <a:r>
              <a:rPr lang="en-US" sz="3600" b="1" dirty="0" smtClean="0"/>
              <a:t>ffect of the bunch 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33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797859"/>
            <a:ext cx="8607338" cy="5923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New measurements suggest that </a:t>
            </a:r>
            <a:r>
              <a:rPr lang="en-GB" dirty="0" err="1" smtClean="0"/>
              <a:t>ImZ</a:t>
            </a:r>
            <a:r>
              <a:rPr lang="en-GB" dirty="0" smtClean="0"/>
              <a:t>/n~2 Ohm may be missing.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As this appears to be very big (equivalent to missing ~half of the kickers…), other sources of discrepancies are studied.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analysis of the data has been changed to lower the dependence with the average bunch length.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coherent frequency shift will be estimated to estimate the impact of the mismatch on the results.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New measurements with more data in the flat region are needed to refine the study.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Measurements in Q20 (lower space charge…) are envisioned for cross-checking.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Measurements at high energy could be useful (no space charge, bu</a:t>
            </a:r>
            <a:r>
              <a:rPr lang="en-GB" dirty="0" smtClean="0"/>
              <a:t>t may be limited by instabilities</a:t>
            </a:r>
            <a:r>
              <a:rPr lang="en-GB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4" y="326599"/>
            <a:ext cx="6783599" cy="5065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 rot="16200000">
                <a:off x="298315" y="2393577"/>
                <a:ext cx="189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Slope b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dirty="0" smtClean="0"/>
                  <a:t>Hz]</a:t>
                </a:r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8315" y="2393577"/>
                <a:ext cx="1890197" cy="369332"/>
              </a:xfrm>
              <a:prstGeom prst="rect">
                <a:avLst/>
              </a:prstGeom>
              <a:blipFill>
                <a:blip r:embed="rId4"/>
                <a:stretch>
                  <a:fillRect l="-10000" t="-2581" r="-26667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19972" y="5022354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Bunch length [s]</a:t>
            </a:r>
            <a:endParaRPr lang="en-GB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38953" y="5400859"/>
            <a:ext cx="8866094" cy="1259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The synchrotron frequency shift, measured from quadrupole oscillations at flat bottom was studied as a probe of the reactive part of the impedance in the SPS.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1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27" y="315222"/>
            <a:ext cx="6593545" cy="4945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8953" y="5163671"/>
            <a:ext cx="8866094" cy="16187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From those measurements, an inductive impedance of </a:t>
            </a:r>
            <a:r>
              <a:rPr lang="en-GB" dirty="0" err="1" smtClean="0"/>
              <a:t>ImZ</a:t>
            </a:r>
            <a:r>
              <a:rPr lang="en-GB" dirty="0" smtClean="0"/>
              <a:t>/n~1 Ohm (or kickers x 1.5) was estimated to be missing, or the discrepancy may come from the measured bunch length which would be bigger than in reality.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New measurements were needed to confirm this.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11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1228165"/>
            <a:ext cx="8607338" cy="5493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Recap of the method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New measurements results and analysis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Effect of the bunch distribution on the incoherent synchrotron frequency shift</a:t>
            </a:r>
          </a:p>
        </p:txBody>
      </p:sp>
    </p:spTree>
    <p:extLst>
      <p:ext uri="{BB962C8B-B14F-4D97-AF65-F5344CB8AC3E}">
        <p14:creationId xmlns:p14="http://schemas.microsoft.com/office/powerpoint/2010/main" val="1144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Frequency of the quadrupole oscillations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5533918"/>
                <a:ext cx="8607338" cy="11875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 frequenc</a:t>
                </a:r>
                <a:r>
                  <a:rPr lang="en-GB" dirty="0" smtClean="0"/>
                  <a:t>y of the oscillations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Only the motion of the mismatched particles is seen in measurements.</a:t>
                </a:r>
                <a:endParaRPr lang="en-GB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5533918"/>
                <a:ext cx="8607338" cy="1187558"/>
              </a:xfrm>
              <a:prstGeom prst="rect">
                <a:avLst/>
              </a:prstGeom>
              <a:blipFill>
                <a:blip r:embed="rId3"/>
                <a:stretch>
                  <a:fillRect l="-1133" t="-10256"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893359" y="2277036"/>
            <a:ext cx="3361765" cy="171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27076" y="1483659"/>
            <a:ext cx="1694329" cy="32990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144800" y="767640"/>
            <a:ext cx="6764760" cy="2331011"/>
          </a:xfrm>
          <a:custGeom>
            <a:avLst/>
            <a:gdLst>
              <a:gd name="connsiteX0" fmla="*/ 0 w 3360420"/>
              <a:gd name="connsiteY0" fmla="*/ 1653545 h 1653545"/>
              <a:gd name="connsiteX1" fmla="*/ 1661160 w 3360420"/>
              <a:gd name="connsiteY1" fmla="*/ 5 h 1653545"/>
              <a:gd name="connsiteX2" fmla="*/ 3360420 w 3360420"/>
              <a:gd name="connsiteY2" fmla="*/ 1638305 h 165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420" h="1653545">
                <a:moveTo>
                  <a:pt x="0" y="1653545"/>
                </a:moveTo>
                <a:cubicBezTo>
                  <a:pt x="550545" y="828045"/>
                  <a:pt x="1101090" y="2545"/>
                  <a:pt x="1661160" y="5"/>
                </a:cubicBezTo>
                <a:cubicBezTo>
                  <a:pt x="2221230" y="-2535"/>
                  <a:pt x="2790825" y="817885"/>
                  <a:pt x="3360420" y="1638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10800000">
            <a:off x="1144800" y="3088918"/>
            <a:ext cx="6764760" cy="2331011"/>
          </a:xfrm>
          <a:custGeom>
            <a:avLst/>
            <a:gdLst>
              <a:gd name="connsiteX0" fmla="*/ 0 w 3360420"/>
              <a:gd name="connsiteY0" fmla="*/ 1653545 h 1653545"/>
              <a:gd name="connsiteX1" fmla="*/ 1661160 w 3360420"/>
              <a:gd name="connsiteY1" fmla="*/ 5 h 1653545"/>
              <a:gd name="connsiteX2" fmla="*/ 3360420 w 3360420"/>
              <a:gd name="connsiteY2" fmla="*/ 1638305 h 165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420" h="1653545">
                <a:moveTo>
                  <a:pt x="0" y="1653545"/>
                </a:moveTo>
                <a:cubicBezTo>
                  <a:pt x="550545" y="828045"/>
                  <a:pt x="1101090" y="2545"/>
                  <a:pt x="1661160" y="5"/>
                </a:cubicBezTo>
                <a:cubicBezTo>
                  <a:pt x="2221230" y="-2535"/>
                  <a:pt x="2790825" y="817885"/>
                  <a:pt x="3360420" y="1638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2893359" y="1483659"/>
            <a:ext cx="3361765" cy="3299012"/>
            <a:chOff x="2779059" y="1955203"/>
            <a:chExt cx="3361765" cy="3299012"/>
          </a:xfrm>
        </p:grpSpPr>
        <p:sp>
          <p:nvSpPr>
            <p:cNvPr id="21" name="Oval 20"/>
            <p:cNvSpPr/>
            <p:nvPr/>
          </p:nvSpPr>
          <p:spPr>
            <a:xfrm>
              <a:off x="2779059" y="2748580"/>
              <a:ext cx="3361765" cy="17122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612776" y="1955203"/>
              <a:ext cx="1694329" cy="32990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12775" y="2752164"/>
              <a:ext cx="1694330" cy="1712260"/>
            </a:xfrm>
            <a:custGeom>
              <a:avLst/>
              <a:gdLst>
                <a:gd name="connsiteX0" fmla="*/ 847166 w 1694330"/>
                <a:gd name="connsiteY0" fmla="*/ 0 h 1712260"/>
                <a:gd name="connsiteX1" fmla="*/ 1501442 w 1694330"/>
                <a:gd name="connsiteY1" fmla="*/ 67279 h 1712260"/>
                <a:gd name="connsiteX2" fmla="*/ 1597255 w 1694330"/>
                <a:gd name="connsiteY2" fmla="*/ 90788 h 1712260"/>
                <a:gd name="connsiteX3" fmla="*/ 1627756 w 1694330"/>
                <a:gd name="connsiteY3" fmla="*/ 214067 h 1712260"/>
                <a:gd name="connsiteX4" fmla="*/ 1694330 w 1694330"/>
                <a:gd name="connsiteY4" fmla="*/ 856129 h 1712260"/>
                <a:gd name="connsiteX5" fmla="*/ 1627756 w 1694330"/>
                <a:gd name="connsiteY5" fmla="*/ 1498191 h 1712260"/>
                <a:gd name="connsiteX6" fmla="*/ 1597255 w 1694330"/>
                <a:gd name="connsiteY6" fmla="*/ 1621473 h 1712260"/>
                <a:gd name="connsiteX7" fmla="*/ 1501442 w 1694330"/>
                <a:gd name="connsiteY7" fmla="*/ 1644981 h 1712260"/>
                <a:gd name="connsiteX8" fmla="*/ 847166 w 1694330"/>
                <a:gd name="connsiteY8" fmla="*/ 1712260 h 1712260"/>
                <a:gd name="connsiteX9" fmla="*/ 192891 w 1694330"/>
                <a:gd name="connsiteY9" fmla="*/ 1644981 h 1712260"/>
                <a:gd name="connsiteX10" fmla="*/ 97075 w 1694330"/>
                <a:gd name="connsiteY10" fmla="*/ 1621472 h 1712260"/>
                <a:gd name="connsiteX11" fmla="*/ 66575 w 1694330"/>
                <a:gd name="connsiteY11" fmla="*/ 1498191 h 1712260"/>
                <a:gd name="connsiteX12" fmla="*/ 0 w 1694330"/>
                <a:gd name="connsiteY12" fmla="*/ 856129 h 1712260"/>
                <a:gd name="connsiteX13" fmla="*/ 66575 w 1694330"/>
                <a:gd name="connsiteY13" fmla="*/ 214067 h 1712260"/>
                <a:gd name="connsiteX14" fmla="*/ 97075 w 1694330"/>
                <a:gd name="connsiteY14" fmla="*/ 90788 h 1712260"/>
                <a:gd name="connsiteX15" fmla="*/ 192891 w 1694330"/>
                <a:gd name="connsiteY15" fmla="*/ 67279 h 1712260"/>
                <a:gd name="connsiteX16" fmla="*/ 847166 w 1694330"/>
                <a:gd name="connsiteY16" fmla="*/ 0 h 17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4330" h="1712260">
                  <a:moveTo>
                    <a:pt x="847166" y="0"/>
                  </a:moveTo>
                  <a:cubicBezTo>
                    <a:pt x="1079248" y="0"/>
                    <a:pt x="1300343" y="23957"/>
                    <a:pt x="1501442" y="67279"/>
                  </a:cubicBezTo>
                  <a:lnTo>
                    <a:pt x="1597255" y="90788"/>
                  </a:lnTo>
                  <a:lnTo>
                    <a:pt x="1627756" y="214067"/>
                  </a:lnTo>
                  <a:cubicBezTo>
                    <a:pt x="1670624" y="411411"/>
                    <a:pt x="1694330" y="628380"/>
                    <a:pt x="1694330" y="856129"/>
                  </a:cubicBezTo>
                  <a:cubicBezTo>
                    <a:pt x="1694330" y="1083878"/>
                    <a:pt x="1670624" y="1300847"/>
                    <a:pt x="1627756" y="1498191"/>
                  </a:cubicBezTo>
                  <a:lnTo>
                    <a:pt x="1597255" y="1621473"/>
                  </a:lnTo>
                  <a:lnTo>
                    <a:pt x="1501442" y="1644981"/>
                  </a:lnTo>
                  <a:cubicBezTo>
                    <a:pt x="1300343" y="1688304"/>
                    <a:pt x="1079248" y="1712260"/>
                    <a:pt x="847166" y="1712260"/>
                  </a:cubicBezTo>
                  <a:cubicBezTo>
                    <a:pt x="615085" y="1712260"/>
                    <a:pt x="393989" y="1688304"/>
                    <a:pt x="192891" y="1644981"/>
                  </a:cubicBezTo>
                  <a:lnTo>
                    <a:pt x="97075" y="1621472"/>
                  </a:lnTo>
                  <a:lnTo>
                    <a:pt x="66575" y="1498191"/>
                  </a:lnTo>
                  <a:cubicBezTo>
                    <a:pt x="23706" y="1300847"/>
                    <a:pt x="0" y="1083878"/>
                    <a:pt x="0" y="856129"/>
                  </a:cubicBezTo>
                  <a:cubicBezTo>
                    <a:pt x="0" y="628380"/>
                    <a:pt x="23706" y="411411"/>
                    <a:pt x="66575" y="214067"/>
                  </a:cubicBezTo>
                  <a:lnTo>
                    <a:pt x="97075" y="90788"/>
                  </a:lnTo>
                  <a:lnTo>
                    <a:pt x="192891" y="67279"/>
                  </a:lnTo>
                  <a:cubicBezTo>
                    <a:pt x="393989" y="23957"/>
                    <a:pt x="615085" y="0"/>
                    <a:pt x="847166" y="0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 flipV="1">
            <a:off x="1094151" y="767640"/>
            <a:ext cx="50648" cy="465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</p:cNvCxnSpPr>
          <p:nvPr/>
        </p:nvCxnSpPr>
        <p:spPr>
          <a:xfrm flipV="1">
            <a:off x="1144800" y="3088918"/>
            <a:ext cx="7416494" cy="2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69671" y="708631"/>
                <a:ext cx="1372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1" y="708631"/>
                <a:ext cx="13727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744221" y="3132878"/>
                <a:ext cx="1372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21" y="3132878"/>
                <a:ext cx="13727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07" y="548840"/>
            <a:ext cx="4821429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06" y="548840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Recap of the method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 rot="16200000">
                <a:off x="3634857" y="2132349"/>
                <a:ext cx="1984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Frequency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[Hz]</a:t>
                </a:r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34857" y="2132349"/>
                <a:ext cx="1984454" cy="369332"/>
              </a:xfrm>
              <a:prstGeom prst="rect">
                <a:avLst/>
              </a:prstGeom>
              <a:blipFill>
                <a:blip r:embed="rId5"/>
                <a:stretch>
                  <a:fillRect l="-10000" t="-2147" r="-26667" b="-2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8402" y="3926417"/>
            <a:ext cx="1784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Intenstiy</a:t>
            </a:r>
            <a:r>
              <a:rPr lang="en-GB" dirty="0" smtClean="0"/>
              <a:t> [ppb]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295749"/>
                <a:ext cx="8607338" cy="242572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Bunch length oscillations are measured at injection.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 Assuming a parabolic line density and a constant </a:t>
                </a:r>
                <a:r>
                  <a:rPr lang="en-GB" dirty="0" err="1"/>
                  <a:t>ImZ</a:t>
                </a:r>
                <a:r>
                  <a:rPr lang="en-GB" dirty="0"/>
                  <a:t>/n </a:t>
                </a:r>
                <a:r>
                  <a:rPr lang="en-GB" dirty="0" smtClean="0"/>
                  <a:t>impedance</a:t>
                </a:r>
                <a:br>
                  <a:rPr lang="en-GB" dirty="0" smtClean="0"/>
                </a:b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lit/>
                      </m:rP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𝐼𝑚𝑍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m:rPr>
                        <m:lit/>
                      </m:rP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295749"/>
                <a:ext cx="8607338" cy="2425726"/>
              </a:xfrm>
              <a:prstGeom prst="rect">
                <a:avLst/>
              </a:prstGeom>
              <a:blipFill>
                <a:blip r:embed="rId6"/>
                <a:stretch>
                  <a:fillRect l="-779" t="-5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31345" y="6413104"/>
            <a:ext cx="2952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0391" y="6453426"/>
            <a:ext cx="3173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3132356" y="5624088"/>
            <a:ext cx="293252" cy="821366"/>
          </a:xfrm>
          <a:prstGeom prst="leftBrace">
            <a:avLst>
              <a:gd name="adj1" fmla="val 68494"/>
              <a:gd name="adj2" fmla="val 510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/>
          <p:cNvSpPr/>
          <p:nvPr/>
        </p:nvSpPr>
        <p:spPr>
          <a:xfrm rot="16200000">
            <a:off x="5526697" y="4571798"/>
            <a:ext cx="293252" cy="3176186"/>
          </a:xfrm>
          <a:prstGeom prst="leftBrace">
            <a:avLst>
              <a:gd name="adj1" fmla="val 68494"/>
              <a:gd name="adj2" fmla="val 51091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07" y="548840"/>
            <a:ext cx="4821429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06" y="548840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Recap of the method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365812"/>
                <a:ext cx="8607338" cy="23556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Bunch length oscillations are measured at injection.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frequency of these oscillations are fitted linearly with respect to intensity for different average bunch lengths.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365812"/>
                <a:ext cx="8607338" cy="2355663"/>
              </a:xfrm>
              <a:prstGeom prst="rect">
                <a:avLst/>
              </a:prstGeom>
              <a:blipFill>
                <a:blip r:embed="rId5"/>
                <a:stretch>
                  <a:fillRect l="-1133" t="-5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 rot="16200000">
                <a:off x="3634857" y="2132349"/>
                <a:ext cx="1984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Frequency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[Hz]</a:t>
                </a:r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34857" y="2132349"/>
                <a:ext cx="1984454" cy="369332"/>
              </a:xfrm>
              <a:prstGeom prst="rect">
                <a:avLst/>
              </a:prstGeom>
              <a:blipFill>
                <a:blip r:embed="rId6"/>
                <a:stretch>
                  <a:fillRect l="-10000" t="-2147" r="-26667" b="-2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8402" y="3926417"/>
            <a:ext cx="1784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Intenstiy</a:t>
            </a:r>
            <a:r>
              <a:rPr lang="en-GB" dirty="0" smtClean="0"/>
              <a:t> [ppb]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3" y="544001"/>
            <a:ext cx="4824121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" y="544001"/>
            <a:ext cx="4821429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New measurements results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4559934"/>
            <a:ext cx="8607338" cy="2161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The 2016 measurements are comparable with the 2013 and 2015 measurements</a:t>
            </a:r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 rot="16200000">
                <a:off x="-760431" y="2160254"/>
                <a:ext cx="189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Slope b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dirty="0" smtClean="0"/>
                  <a:t>Hz]</a:t>
                </a:r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60431" y="2160254"/>
                <a:ext cx="1890197" cy="369332"/>
              </a:xfrm>
              <a:prstGeom prst="rect">
                <a:avLst/>
              </a:prstGeom>
              <a:blipFill>
                <a:blip r:embed="rId5"/>
                <a:stretch>
                  <a:fillRect l="-8197" t="-2581" r="-24590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78559" y="3892801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 rot="16200000">
                <a:off x="3848399" y="2088559"/>
                <a:ext cx="189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Slope b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dirty="0" smtClean="0"/>
                  <a:t>Hz]</a:t>
                </a:r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48399" y="2088559"/>
                <a:ext cx="1890197" cy="369332"/>
              </a:xfrm>
              <a:prstGeom prst="rect">
                <a:avLst/>
              </a:prstGeom>
              <a:blipFill>
                <a:blip r:embed="rId6"/>
                <a:stretch>
                  <a:fillRect l="-8197" t="-2581" r="-24590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82004" y="3892801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36" y="472551"/>
            <a:ext cx="4800000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" y="47746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New measurements results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271151"/>
                <a:ext cx="8607338" cy="245032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Measurements with very small bunch lengths were achieved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Assuming a parabolic line density </a:t>
                </a:r>
                <a:r>
                  <a:rPr lang="en-GB" dirty="0" smtClean="0"/>
                  <a:t>and a constant </a:t>
                </a:r>
                <a:r>
                  <a:rPr lang="en-GB" dirty="0" err="1" smtClean="0"/>
                  <a:t>ImZ</a:t>
                </a:r>
                <a:r>
                  <a:rPr lang="en-GB" dirty="0" smtClean="0"/>
                  <a:t>/n impedance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lit/>
                      </m:rP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𝐼𝑚𝑍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m:rPr>
                        <m:lit/>
                      </m:rP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271151"/>
                <a:ext cx="8607338" cy="2450324"/>
              </a:xfrm>
              <a:prstGeom prst="rect">
                <a:avLst/>
              </a:prstGeom>
              <a:blipFill>
                <a:blip r:embed="rId5"/>
                <a:stretch>
                  <a:fillRect l="-992" t="-4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4068352" y="208788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 a [Hz]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30443" y="3831632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30443" y="3831632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rot="16200000">
                <a:off x="-752296" y="2284674"/>
                <a:ext cx="189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Slope b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dirty="0" smtClean="0"/>
                  <a:t>Hz]</a:t>
                </a:r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52296" y="2284674"/>
                <a:ext cx="1890197" cy="369332"/>
              </a:xfrm>
              <a:prstGeom prst="rect">
                <a:avLst/>
              </a:prstGeom>
              <a:blipFill>
                <a:blip r:embed="rId6"/>
                <a:stretch>
                  <a:fillRect l="-8197" t="-2258" r="-24590" b="-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303362" y="5217459"/>
            <a:ext cx="8607338" cy="1504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983708" y="6367384"/>
            <a:ext cx="2952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9329" y="6382624"/>
            <a:ext cx="24999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8" name="Left Brace 17"/>
          <p:cNvSpPr/>
          <p:nvPr/>
        </p:nvSpPr>
        <p:spPr>
          <a:xfrm rot="16200000">
            <a:off x="2984719" y="5611475"/>
            <a:ext cx="293252" cy="821366"/>
          </a:xfrm>
          <a:prstGeom prst="leftBrace">
            <a:avLst>
              <a:gd name="adj1" fmla="val 68494"/>
              <a:gd name="adj2" fmla="val 510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e 18"/>
          <p:cNvSpPr/>
          <p:nvPr/>
        </p:nvSpPr>
        <p:spPr>
          <a:xfrm rot="16200000">
            <a:off x="5683817" y="4250048"/>
            <a:ext cx="293252" cy="3544219"/>
          </a:xfrm>
          <a:prstGeom prst="leftBrace">
            <a:avLst>
              <a:gd name="adj1" fmla="val 68494"/>
              <a:gd name="adj2" fmla="val 51091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28333</TotalTime>
  <Words>718</Words>
  <Application>Microsoft Office PowerPoint</Application>
  <PresentationFormat>On-screen Show (4:3)</PresentationFormat>
  <Paragraphs>129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Synchrotron frequency shift: measurements vs simulations s LIU-SPS Beam Dynamics Working Group 30/06/2015</vt:lpstr>
      <vt:lpstr>Motivation</vt:lpstr>
      <vt:lpstr>Motivation</vt:lpstr>
      <vt:lpstr>Outline</vt:lpstr>
      <vt:lpstr>Frequency of the quadrupole oscillations</vt:lpstr>
      <vt:lpstr>Recap of the method</vt:lpstr>
      <vt:lpstr>Recap of the method</vt:lpstr>
      <vt:lpstr>New measurements results</vt:lpstr>
      <vt:lpstr>New measurements results</vt:lpstr>
      <vt:lpstr>Fit parameters (a,b) dependencies</vt:lpstr>
      <vt:lpstr>Rescaling of the results</vt:lpstr>
      <vt:lpstr>Missing impedance ?</vt:lpstr>
      <vt:lpstr>Missing impedance ?</vt:lpstr>
      <vt:lpstr>Missing impedance ?</vt:lpstr>
      <vt:lpstr>Frequency of the quadrupole oscillations</vt:lpstr>
      <vt:lpstr>Incoherent shift: effect of the bunch distribution</vt:lpstr>
      <vt:lpstr>PowerPoint Presentation</vt:lpstr>
      <vt:lpstr>PowerPoint Presentation</vt:lpstr>
      <vt:lpstr>Conclusions and future work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3029</cp:revision>
  <cp:lastPrinted>2016-06-30T13:18:01Z</cp:lastPrinted>
  <dcterms:created xsi:type="dcterms:W3CDTF">2014-07-23T07:54:45Z</dcterms:created>
  <dcterms:modified xsi:type="dcterms:W3CDTF">2016-06-30T13:30:11Z</dcterms:modified>
</cp:coreProperties>
</file>