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88" r:id="rId2"/>
    <p:sldId id="353" r:id="rId3"/>
    <p:sldId id="356" r:id="rId4"/>
    <p:sldId id="357" r:id="rId5"/>
    <p:sldId id="358" r:id="rId6"/>
    <p:sldId id="359" r:id="rId7"/>
    <p:sldId id="322" r:id="rId8"/>
    <p:sldId id="352" r:id="rId9"/>
    <p:sldId id="350" r:id="rId10"/>
    <p:sldId id="325" r:id="rId11"/>
    <p:sldId id="361" r:id="rId12"/>
    <p:sldId id="360" r:id="rId13"/>
    <p:sldId id="365" r:id="rId14"/>
    <p:sldId id="366" r:id="rId15"/>
    <p:sldId id="367" r:id="rId16"/>
    <p:sldId id="368" r:id="rId17"/>
    <p:sldId id="351" r:id="rId18"/>
    <p:sldId id="362" r:id="rId19"/>
    <p:sldId id="343" r:id="rId20"/>
    <p:sldId id="355" r:id="rId21"/>
    <p:sldId id="364" r:id="rId22"/>
    <p:sldId id="345" r:id="rId23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403" autoAdjust="0"/>
  </p:normalViewPr>
  <p:slideViewPr>
    <p:cSldViewPr snapToGrid="0">
      <p:cViewPr varScale="1">
        <p:scale>
          <a:sx n="120" d="100"/>
          <a:sy n="120" d="100"/>
        </p:scale>
        <p:origin x="1272" y="102"/>
      </p:cViewPr>
      <p:guideLst>
        <p:guide orient="horz" pos="2160"/>
        <p:guide pos="2880"/>
        <p:guide pos="29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64C58-C7F4-46DF-877F-89F37E80852E}" type="datetimeFigureOut">
              <a:rPr lang="en-US" smtClean="0"/>
              <a:t>7/1/2016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B8596-93B5-45D9-AA7E-794FF3E0F1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5799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9D56E-B78E-4961-B86C-F98E5B945B3E}" type="datetimeFigureOut">
              <a:rPr lang="en-US" smtClean="0"/>
              <a:t>7/1/2016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CF955-FC90-41D1-8275-F7A2CC83E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696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6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9575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497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1593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3294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875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3242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0551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1358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7362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30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2277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6072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047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54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43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478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16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696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48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00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9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8911-81DF-40FF-B8C3-F5DDD91B14CE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1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2B91-5CEF-4B98-A74C-802504CDABF2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36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DBE6-FC89-41EE-B231-28A4E3C16F1C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50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51E6-15AF-4B42-8DBD-377A1D01E9B6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5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F7EF-7F45-4446-8E0A-8A62475A4F52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57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B9D7-AD75-40F7-8E08-8A1773C06D56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41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7898-A4DE-4853-85A5-4FF8272B33EF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04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DF0F-7106-431D-A2BE-908BBED6AE24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96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53F6-38FD-464C-B1D2-D4CCB228DC18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86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4CD9-55F3-44E2-8064-A3C11C15E617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52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2082-693E-4A0E-BD59-95766A750A6C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23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795AC-357D-48FA-AB7B-73D794C89959}" type="datetime1">
              <a:rPr lang="en-US" smtClean="0"/>
              <a:t>7/1/2016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B3C45-6916-4A09-AEE0-4725868A11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04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76795"/>
            <a:ext cx="7772400" cy="3235380"/>
          </a:xfrm>
          <a:ln w="57150" cap="rnd">
            <a:solidFill>
              <a:srgbClr val="0053A1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r>
              <a:rPr lang="en-GB" sz="5400" b="1" dirty="0" smtClean="0"/>
              <a:t>First results of ramp simulations with 72 bunches</a:t>
            </a:r>
            <a:br>
              <a:rPr lang="en-GB" sz="5400" b="1" dirty="0" smtClean="0"/>
            </a:br>
            <a:r>
              <a:rPr lang="en-GB" sz="2700" b="1" dirty="0" smtClean="0">
                <a:solidFill>
                  <a:schemeClr val="bg1"/>
                </a:solidFill>
              </a:rPr>
              <a:t>s</a:t>
            </a: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3100" i="1" dirty="0"/>
              <a:t>LIU-SPS Beam Dynamics Working </a:t>
            </a:r>
            <a:r>
              <a:rPr lang="en-GB" sz="3100" i="1" dirty="0" smtClean="0"/>
              <a:t>Group 30/06/2016</a:t>
            </a:r>
            <a:endParaRPr lang="en-US" sz="4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77462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J. </a:t>
            </a:r>
            <a:r>
              <a:rPr lang="en-US" dirty="0" smtClean="0"/>
              <a:t>Repond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41728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fr-CH" b="1" dirty="0" err="1" smtClean="0"/>
              <a:t>Assumptions</a:t>
            </a:r>
            <a:r>
              <a:rPr lang="fr-CH" b="1" dirty="0" smtClean="0"/>
              <a:t> for the </a:t>
            </a:r>
            <a:r>
              <a:rPr lang="fr-CH" b="1" dirty="0" err="1" smtClean="0"/>
              <a:t>ramp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96900" y="1206500"/>
            <a:ext cx="78359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H" sz="2400" dirty="0" smtClean="0"/>
              <a:t>Simulations </a:t>
            </a:r>
            <a:r>
              <a:rPr lang="fr-CH" sz="2400" dirty="0" err="1" smtClean="0"/>
              <a:t>too</a:t>
            </a:r>
            <a:r>
              <a:rPr lang="fr-CH" sz="2400" dirty="0" smtClean="0"/>
              <a:t> long, possible </a:t>
            </a:r>
            <a:r>
              <a:rPr lang="fr-CH" sz="2400" dirty="0" err="1" smtClean="0"/>
              <a:t>workaround</a:t>
            </a:r>
            <a:endParaRPr lang="fr-CH" sz="24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CH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 err="1" smtClean="0"/>
              <a:t>Optimization</a:t>
            </a:r>
            <a:r>
              <a:rPr lang="fr-CH" sz="2400" dirty="0" smtClean="0"/>
              <a:t> of </a:t>
            </a:r>
            <a:r>
              <a:rPr lang="fr-CH" sz="2400" dirty="0" err="1" smtClean="0"/>
              <a:t>BLonD</a:t>
            </a:r>
            <a:r>
              <a:rPr lang="fr-CH" sz="2400" dirty="0" smtClean="0"/>
              <a:t> (K. </a:t>
            </a:r>
            <a:r>
              <a:rPr lang="fr-CH" sz="2400" dirty="0" err="1" smtClean="0"/>
              <a:t>Iliakis</a:t>
            </a:r>
            <a:r>
              <a:rPr lang="fr-CH" sz="2400" dirty="0" smtClean="0"/>
              <a:t>)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fr-CH" sz="2400" dirty="0" err="1" smtClean="0"/>
              <a:t>Work</a:t>
            </a:r>
            <a:r>
              <a:rPr lang="fr-CH" sz="2400" dirty="0" smtClean="0"/>
              <a:t> in </a:t>
            </a:r>
            <a:r>
              <a:rPr lang="fr-CH" sz="2400" dirty="0" err="1" smtClean="0"/>
              <a:t>progress</a:t>
            </a:r>
            <a:r>
              <a:rPr lang="fr-CH" sz="2400" dirty="0" smtClean="0"/>
              <a:t>.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fr-CH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 smtClean="0"/>
              <a:t>Use </a:t>
            </a:r>
            <a:r>
              <a:rPr lang="fr-CH" sz="2400" dirty="0" err="1" smtClean="0"/>
              <a:t>less</a:t>
            </a:r>
            <a:r>
              <a:rPr lang="fr-CH" sz="2400" dirty="0" smtClean="0"/>
              <a:t> </a:t>
            </a:r>
            <a:r>
              <a:rPr lang="fr-CH" sz="2400" dirty="0" err="1" smtClean="0"/>
              <a:t>macroparticles</a:t>
            </a:r>
            <a:endParaRPr lang="fr-CH" sz="2400" dirty="0" smtClean="0"/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fr-CH" sz="2400" dirty="0" err="1" smtClean="0"/>
              <a:t>Need</a:t>
            </a:r>
            <a:r>
              <a:rPr lang="fr-CH" sz="2400" dirty="0" smtClean="0"/>
              <a:t> to check convergence.</a:t>
            </a:r>
          </a:p>
        </p:txBody>
      </p:sp>
    </p:spTree>
    <p:extLst>
      <p:ext uri="{BB962C8B-B14F-4D97-AF65-F5344CB8AC3E}">
        <p14:creationId xmlns:p14="http://schemas.microsoft.com/office/powerpoint/2010/main" val="417649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fr-CH" b="1" dirty="0" err="1"/>
              <a:t>Assumptions</a:t>
            </a:r>
            <a:r>
              <a:rPr lang="fr-CH" b="1" dirty="0"/>
              <a:t> for the </a:t>
            </a:r>
            <a:r>
              <a:rPr lang="fr-CH" b="1" dirty="0" err="1"/>
              <a:t>ramp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96900" y="1206500"/>
            <a:ext cx="78359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H" sz="2400" dirty="0"/>
              <a:t>Simulations </a:t>
            </a:r>
            <a:r>
              <a:rPr lang="fr-CH" sz="2400" dirty="0" err="1"/>
              <a:t>too</a:t>
            </a:r>
            <a:r>
              <a:rPr lang="fr-CH" sz="2400" dirty="0"/>
              <a:t> long, possible </a:t>
            </a:r>
            <a:r>
              <a:rPr lang="fr-CH" sz="2400" dirty="0" err="1"/>
              <a:t>workaround</a:t>
            </a:r>
            <a:endParaRPr lang="fr-CH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CH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 err="1" smtClean="0"/>
              <a:t>Optimization</a:t>
            </a:r>
            <a:r>
              <a:rPr lang="fr-CH" sz="2400" dirty="0" smtClean="0"/>
              <a:t> of </a:t>
            </a:r>
            <a:r>
              <a:rPr lang="fr-CH" sz="2400" dirty="0" err="1" smtClean="0"/>
              <a:t>BLonD</a:t>
            </a:r>
            <a:r>
              <a:rPr lang="fr-CH" sz="2400" dirty="0" smtClean="0"/>
              <a:t> (K. </a:t>
            </a:r>
            <a:r>
              <a:rPr lang="fr-CH" sz="2400" dirty="0" err="1" smtClean="0"/>
              <a:t>Iliakis</a:t>
            </a:r>
            <a:r>
              <a:rPr lang="fr-CH" sz="2400" dirty="0" smtClean="0"/>
              <a:t>)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fr-CH" sz="2400" dirty="0" err="1"/>
              <a:t>Work</a:t>
            </a:r>
            <a:r>
              <a:rPr lang="fr-CH" sz="2400" dirty="0"/>
              <a:t> in </a:t>
            </a:r>
            <a:r>
              <a:rPr lang="fr-CH" sz="2400" dirty="0" err="1"/>
              <a:t>progress</a:t>
            </a:r>
            <a:r>
              <a:rPr lang="fr-CH" sz="2400" dirty="0"/>
              <a:t>.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endParaRPr lang="fr-CH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 smtClean="0"/>
              <a:t>Use </a:t>
            </a:r>
            <a:r>
              <a:rPr lang="fr-CH" sz="2400" dirty="0" err="1" smtClean="0"/>
              <a:t>less</a:t>
            </a:r>
            <a:r>
              <a:rPr lang="fr-CH" sz="2400" dirty="0" smtClean="0"/>
              <a:t> </a:t>
            </a:r>
            <a:r>
              <a:rPr lang="fr-CH" sz="2400" dirty="0" err="1" smtClean="0"/>
              <a:t>macroparticles</a:t>
            </a:r>
            <a:endParaRPr lang="fr-CH" sz="2400" dirty="0" smtClean="0"/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fr-CH" sz="2400" dirty="0" err="1" smtClean="0"/>
              <a:t>Need</a:t>
            </a:r>
            <a:r>
              <a:rPr lang="fr-CH" sz="2400" dirty="0" smtClean="0"/>
              <a:t> to check convergence.</a:t>
            </a:r>
          </a:p>
          <a:p>
            <a:pPr lvl="2"/>
            <a:endParaRPr lang="fr-CH" sz="24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H" sz="2400" dirty="0" err="1" smtClean="0"/>
              <a:t>Need</a:t>
            </a:r>
            <a:r>
              <a:rPr lang="fr-CH" sz="2400" dirty="0" smtClean="0"/>
              <a:t> to </a:t>
            </a:r>
            <a:r>
              <a:rPr lang="fr-CH" sz="2400" dirty="0" err="1" smtClean="0"/>
              <a:t>build</a:t>
            </a:r>
            <a:r>
              <a:rPr lang="fr-CH" sz="2400" dirty="0" smtClean="0"/>
              <a:t> a program for the </a:t>
            </a:r>
            <a:r>
              <a:rPr lang="fr-CH" sz="2400" dirty="0" err="1" smtClean="0"/>
              <a:t>ramp</a:t>
            </a:r>
            <a:endParaRPr lang="fr-CH" sz="24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CH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 err="1" smtClean="0"/>
              <a:t>Operational</a:t>
            </a:r>
            <a:r>
              <a:rPr lang="fr-CH" sz="2400" dirty="0" smtClean="0"/>
              <a:t> one assume </a:t>
            </a:r>
            <a:r>
              <a:rPr lang="fr-CH" sz="2400" dirty="0" err="1" smtClean="0"/>
              <a:t>controled</a:t>
            </a:r>
            <a:r>
              <a:rPr lang="fr-CH" sz="2400" dirty="0" smtClean="0"/>
              <a:t> </a:t>
            </a:r>
            <a:r>
              <a:rPr lang="fr-CH" sz="2400" dirty="0" err="1" smtClean="0"/>
              <a:t>emittance</a:t>
            </a:r>
            <a:r>
              <a:rPr lang="fr-CH" sz="2400" dirty="0" smtClean="0"/>
              <a:t> </a:t>
            </a:r>
            <a:r>
              <a:rPr lang="fr-CH" sz="2400" dirty="0" err="1" smtClean="0"/>
              <a:t>blow</a:t>
            </a:r>
            <a:r>
              <a:rPr lang="fr-CH" sz="2400" smtClean="0"/>
              <a:t>-up.</a:t>
            </a:r>
            <a:endParaRPr lang="fr-CH" sz="2400" dirty="0" smtClean="0"/>
          </a:p>
        </p:txBody>
      </p:sp>
    </p:spTree>
    <p:extLst>
      <p:ext uri="{BB962C8B-B14F-4D97-AF65-F5344CB8AC3E}">
        <p14:creationId xmlns:p14="http://schemas.microsoft.com/office/powerpoint/2010/main" val="177490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fr-CH" b="1" dirty="0" err="1" smtClean="0"/>
              <a:t>Decrease</a:t>
            </a:r>
            <a:r>
              <a:rPr lang="fr-CH" b="1" dirty="0" smtClean="0"/>
              <a:t> the </a:t>
            </a:r>
            <a:r>
              <a:rPr lang="fr-CH" b="1" dirty="0" err="1" smtClean="0"/>
              <a:t>computational</a:t>
            </a:r>
            <a:r>
              <a:rPr lang="fr-CH" b="1" dirty="0" smtClean="0"/>
              <a:t> time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96900" y="872543"/>
            <a:ext cx="7835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H" sz="2400" dirty="0" err="1" smtClean="0"/>
              <a:t>Number</a:t>
            </a:r>
            <a:r>
              <a:rPr lang="fr-CH" sz="2400" dirty="0" smtClean="0"/>
              <a:t> of slices -&gt; maximum </a:t>
            </a:r>
            <a:r>
              <a:rPr lang="fr-CH" sz="2400" dirty="0" err="1" smtClean="0"/>
              <a:t>frequency</a:t>
            </a:r>
            <a:r>
              <a:rPr lang="fr-CH" sz="2400" dirty="0" smtClean="0"/>
              <a:t> </a:t>
            </a:r>
            <a:r>
              <a:rPr lang="fr-CH" sz="2400" dirty="0" err="1" smtClean="0"/>
              <a:t>sampled</a:t>
            </a:r>
            <a:endParaRPr lang="fr-CH" sz="24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 smtClean="0"/>
              <a:t>Most of the </a:t>
            </a:r>
            <a:r>
              <a:rPr lang="fr-CH" sz="2400" dirty="0" err="1" smtClean="0"/>
              <a:t>impedance</a:t>
            </a:r>
            <a:r>
              <a:rPr lang="fr-CH" sz="2400" dirty="0" smtClean="0"/>
              <a:t> </a:t>
            </a:r>
            <a:r>
              <a:rPr lang="fr-CH" sz="2400" dirty="0" err="1" smtClean="0"/>
              <a:t>below</a:t>
            </a:r>
            <a:r>
              <a:rPr lang="fr-CH" sz="2400" dirty="0" smtClean="0"/>
              <a:t> 4 GHz.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 smtClean="0"/>
              <a:t>Contributions till 6 GHz in the model.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/>
              <a:t>128 slices -&gt; 12.5GHz (256 </a:t>
            </a:r>
            <a:r>
              <a:rPr lang="fr-CH" sz="2400" dirty="0" err="1"/>
              <a:t>before</a:t>
            </a:r>
            <a:r>
              <a:rPr lang="fr-CH" sz="2400" dirty="0" smtClean="0"/>
              <a:t>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 smtClean="0"/>
              <a:t>Just </a:t>
            </a:r>
            <a:r>
              <a:rPr lang="fr-CH" sz="2400" dirty="0" err="1" smtClean="0"/>
              <a:t>enough</a:t>
            </a:r>
            <a:r>
              <a:rPr lang="fr-CH" sz="2400" dirty="0" smtClean="0"/>
              <a:t> to </a:t>
            </a:r>
            <a:r>
              <a:rPr lang="fr-CH" sz="2400" dirty="0" err="1" smtClean="0"/>
              <a:t>sample</a:t>
            </a:r>
            <a:r>
              <a:rPr lang="fr-CH" sz="2400" dirty="0" smtClean="0"/>
              <a:t> all the </a:t>
            </a:r>
            <a:r>
              <a:rPr lang="fr-CH" sz="2400" dirty="0" err="1" smtClean="0"/>
              <a:t>impendance</a:t>
            </a:r>
            <a:r>
              <a:rPr lang="fr-CH" sz="2400" dirty="0" smtClean="0"/>
              <a:t>.</a:t>
            </a:r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235425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fr-CH" b="1" dirty="0" err="1" smtClean="0"/>
              <a:t>Decrease</a:t>
            </a:r>
            <a:r>
              <a:rPr lang="fr-CH" b="1" dirty="0" smtClean="0"/>
              <a:t> the </a:t>
            </a:r>
            <a:r>
              <a:rPr lang="fr-CH" b="1" dirty="0" err="1" smtClean="0"/>
              <a:t>computational</a:t>
            </a:r>
            <a:r>
              <a:rPr lang="fr-CH" b="1" dirty="0" smtClean="0"/>
              <a:t> time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96900" y="872543"/>
            <a:ext cx="7835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H" sz="2400" dirty="0" err="1" smtClean="0"/>
              <a:t>Number</a:t>
            </a:r>
            <a:r>
              <a:rPr lang="fr-CH" sz="2400" dirty="0" smtClean="0"/>
              <a:t> of slices -&gt; maximum </a:t>
            </a:r>
            <a:r>
              <a:rPr lang="fr-CH" sz="2400" dirty="0" err="1" smtClean="0"/>
              <a:t>frequency</a:t>
            </a:r>
            <a:r>
              <a:rPr lang="fr-CH" sz="2400" dirty="0" smtClean="0"/>
              <a:t> </a:t>
            </a:r>
            <a:r>
              <a:rPr lang="fr-CH" sz="2400" dirty="0" err="1" smtClean="0"/>
              <a:t>sampled</a:t>
            </a: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 smtClean="0"/>
              <a:t>Most of the </a:t>
            </a:r>
            <a:r>
              <a:rPr lang="fr-CH" sz="2400" dirty="0" err="1" smtClean="0"/>
              <a:t>impedance</a:t>
            </a:r>
            <a:r>
              <a:rPr lang="fr-CH" sz="2400" dirty="0" smtClean="0"/>
              <a:t> </a:t>
            </a:r>
            <a:r>
              <a:rPr lang="fr-CH" sz="2400" dirty="0" err="1" smtClean="0"/>
              <a:t>below</a:t>
            </a:r>
            <a:r>
              <a:rPr lang="fr-CH" sz="2400" dirty="0" smtClean="0"/>
              <a:t> 4 GHz.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 smtClean="0"/>
              <a:t>Contributions till 6 GHz in the model.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/>
              <a:t>128 slices -&gt; 12.5GHz (256 </a:t>
            </a:r>
            <a:r>
              <a:rPr lang="fr-CH" sz="2400" dirty="0" err="1"/>
              <a:t>before</a:t>
            </a:r>
            <a:r>
              <a:rPr lang="fr-CH" sz="2400" dirty="0" smtClean="0"/>
              <a:t>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 smtClean="0"/>
              <a:t>Just </a:t>
            </a:r>
            <a:r>
              <a:rPr lang="fr-CH" sz="2400" dirty="0" err="1" smtClean="0"/>
              <a:t>enough</a:t>
            </a:r>
            <a:r>
              <a:rPr lang="fr-CH" sz="2400" dirty="0" smtClean="0"/>
              <a:t> to </a:t>
            </a:r>
            <a:r>
              <a:rPr lang="fr-CH" sz="2400" dirty="0" err="1" smtClean="0"/>
              <a:t>sample</a:t>
            </a:r>
            <a:r>
              <a:rPr lang="fr-CH" sz="2400" dirty="0" smtClean="0"/>
              <a:t> all the </a:t>
            </a:r>
            <a:r>
              <a:rPr lang="fr-CH" sz="2400" dirty="0" err="1" smtClean="0"/>
              <a:t>impendance</a:t>
            </a:r>
            <a:r>
              <a:rPr lang="fr-CH" sz="2400" dirty="0" smtClean="0"/>
              <a:t>.</a:t>
            </a:r>
            <a:endParaRPr lang="fr-CH" sz="2400" dirty="0"/>
          </a:p>
          <a:p>
            <a:pPr lvl="1"/>
            <a:endParaRPr lang="fr-CH" sz="24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H" sz="2400" dirty="0"/>
              <a:t>N</a:t>
            </a:r>
            <a:r>
              <a:rPr lang="fr-CH" sz="2400" dirty="0" smtClean="0"/>
              <a:t> </a:t>
            </a:r>
            <a:r>
              <a:rPr lang="fr-CH" sz="2400" dirty="0" err="1" smtClean="0"/>
              <a:t>macroparticles</a:t>
            </a:r>
            <a:r>
              <a:rPr lang="fr-CH" sz="2400" dirty="0" smtClean="0"/>
              <a:t> / 2 -&gt; </a:t>
            </a:r>
            <a:r>
              <a:rPr lang="fr-CH" sz="2400" dirty="0" err="1" smtClean="0"/>
              <a:t>keep</a:t>
            </a:r>
            <a:r>
              <a:rPr lang="fr-CH" sz="2400" dirty="0" smtClean="0"/>
              <a:t> the </a:t>
            </a:r>
            <a:r>
              <a:rPr lang="fr-CH" sz="2400" dirty="0" err="1" smtClean="0"/>
              <a:t>same</a:t>
            </a:r>
            <a:r>
              <a:rPr lang="fr-CH" sz="2400" dirty="0" smtClean="0"/>
              <a:t> ratio of </a:t>
            </a:r>
            <a:r>
              <a:rPr lang="fr-CH" sz="2400" dirty="0" err="1" smtClean="0"/>
              <a:t>particles</a:t>
            </a:r>
            <a:r>
              <a:rPr lang="fr-CH" sz="2400" dirty="0" smtClean="0"/>
              <a:t> in </a:t>
            </a:r>
            <a:r>
              <a:rPr lang="fr-CH" sz="2400" dirty="0" err="1" smtClean="0"/>
              <a:t>each</a:t>
            </a:r>
            <a:r>
              <a:rPr lang="fr-CH" sz="2400" dirty="0" smtClean="0"/>
              <a:t> box.</a:t>
            </a:r>
          </a:p>
          <a:p>
            <a:endParaRPr lang="fr-CH" sz="2400" dirty="0" smtClean="0"/>
          </a:p>
        </p:txBody>
      </p:sp>
    </p:spTree>
    <p:extLst>
      <p:ext uri="{BB962C8B-B14F-4D97-AF65-F5344CB8AC3E}">
        <p14:creationId xmlns:p14="http://schemas.microsoft.com/office/powerpoint/2010/main" val="181164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fr-CH" b="1" dirty="0" err="1" smtClean="0"/>
              <a:t>Decrease</a:t>
            </a:r>
            <a:r>
              <a:rPr lang="fr-CH" b="1" dirty="0" smtClean="0"/>
              <a:t> the </a:t>
            </a:r>
            <a:r>
              <a:rPr lang="fr-CH" b="1" dirty="0" err="1" smtClean="0"/>
              <a:t>computational</a:t>
            </a:r>
            <a:r>
              <a:rPr lang="fr-CH" b="1" dirty="0" smtClean="0"/>
              <a:t> time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96900" y="872543"/>
            <a:ext cx="78359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H" sz="2400" dirty="0" err="1" smtClean="0"/>
              <a:t>Number</a:t>
            </a:r>
            <a:r>
              <a:rPr lang="fr-CH" sz="2400" dirty="0" smtClean="0"/>
              <a:t> of slices -&gt; maximum </a:t>
            </a:r>
            <a:r>
              <a:rPr lang="fr-CH" sz="2400" dirty="0" err="1" smtClean="0"/>
              <a:t>frequency</a:t>
            </a:r>
            <a:r>
              <a:rPr lang="fr-CH" sz="2400" dirty="0" smtClean="0"/>
              <a:t> </a:t>
            </a:r>
            <a:r>
              <a:rPr lang="fr-CH" sz="2400" dirty="0" err="1" smtClean="0"/>
              <a:t>sampled</a:t>
            </a: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 smtClean="0"/>
              <a:t>Most of the </a:t>
            </a:r>
            <a:r>
              <a:rPr lang="fr-CH" sz="2400" dirty="0" err="1" smtClean="0"/>
              <a:t>impedance</a:t>
            </a:r>
            <a:r>
              <a:rPr lang="fr-CH" sz="2400" dirty="0" smtClean="0"/>
              <a:t> </a:t>
            </a:r>
            <a:r>
              <a:rPr lang="fr-CH" sz="2400" dirty="0" err="1" smtClean="0"/>
              <a:t>below</a:t>
            </a:r>
            <a:r>
              <a:rPr lang="fr-CH" sz="2400" dirty="0" smtClean="0"/>
              <a:t> 4 GHz.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 smtClean="0"/>
              <a:t>Contributions till 6 GHz in the model.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/>
              <a:t>128 slices -&gt; 12.5GHz (256 </a:t>
            </a:r>
            <a:r>
              <a:rPr lang="fr-CH" sz="2400" dirty="0" err="1"/>
              <a:t>before</a:t>
            </a:r>
            <a:r>
              <a:rPr lang="fr-CH" sz="2400" dirty="0" smtClean="0"/>
              <a:t>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 smtClean="0"/>
              <a:t>Just </a:t>
            </a:r>
            <a:r>
              <a:rPr lang="fr-CH" sz="2400" dirty="0" err="1" smtClean="0"/>
              <a:t>enough</a:t>
            </a:r>
            <a:r>
              <a:rPr lang="fr-CH" sz="2400" dirty="0" smtClean="0"/>
              <a:t> to </a:t>
            </a:r>
            <a:r>
              <a:rPr lang="fr-CH" sz="2400" dirty="0" err="1" smtClean="0"/>
              <a:t>sample</a:t>
            </a:r>
            <a:r>
              <a:rPr lang="fr-CH" sz="2400" dirty="0" smtClean="0"/>
              <a:t> all the </a:t>
            </a:r>
            <a:r>
              <a:rPr lang="fr-CH" sz="2400" dirty="0" err="1" smtClean="0"/>
              <a:t>impendance</a:t>
            </a:r>
            <a:r>
              <a:rPr lang="fr-CH" sz="2400" dirty="0" smtClean="0"/>
              <a:t>.</a:t>
            </a:r>
            <a:endParaRPr lang="fr-CH" sz="2400" dirty="0"/>
          </a:p>
          <a:p>
            <a:pPr lvl="1"/>
            <a:endParaRPr lang="fr-CH" sz="24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H" sz="2400" dirty="0"/>
              <a:t>N</a:t>
            </a:r>
            <a:r>
              <a:rPr lang="fr-CH" sz="2400" dirty="0" smtClean="0"/>
              <a:t> </a:t>
            </a:r>
            <a:r>
              <a:rPr lang="fr-CH" sz="2400" dirty="0" err="1" smtClean="0"/>
              <a:t>macroparticles</a:t>
            </a:r>
            <a:r>
              <a:rPr lang="fr-CH" sz="2400" dirty="0" smtClean="0"/>
              <a:t> / 2 -&gt; </a:t>
            </a:r>
            <a:r>
              <a:rPr lang="fr-CH" sz="2400" dirty="0" err="1" smtClean="0"/>
              <a:t>keep</a:t>
            </a:r>
            <a:r>
              <a:rPr lang="fr-CH" sz="2400" dirty="0" smtClean="0"/>
              <a:t> the </a:t>
            </a:r>
            <a:r>
              <a:rPr lang="fr-CH" sz="2400" dirty="0" err="1" smtClean="0"/>
              <a:t>same</a:t>
            </a:r>
            <a:r>
              <a:rPr lang="fr-CH" sz="2400" dirty="0" smtClean="0"/>
              <a:t> ratio of </a:t>
            </a:r>
            <a:r>
              <a:rPr lang="fr-CH" sz="2400" dirty="0" err="1" smtClean="0"/>
              <a:t>particles</a:t>
            </a:r>
            <a:r>
              <a:rPr lang="fr-CH" sz="2400" dirty="0" smtClean="0"/>
              <a:t> in </a:t>
            </a:r>
            <a:r>
              <a:rPr lang="fr-CH" sz="2400" dirty="0" err="1" smtClean="0"/>
              <a:t>each</a:t>
            </a:r>
            <a:r>
              <a:rPr lang="fr-CH" sz="2400" dirty="0" smtClean="0"/>
              <a:t> box.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CH" sz="24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H" sz="2400" dirty="0" err="1" smtClean="0"/>
              <a:t>Lowers</a:t>
            </a:r>
            <a:r>
              <a:rPr lang="fr-CH" sz="2400" dirty="0" smtClean="0"/>
              <a:t> the </a:t>
            </a:r>
            <a:r>
              <a:rPr lang="fr-CH" sz="2400" dirty="0" err="1" smtClean="0"/>
              <a:t>threshold</a:t>
            </a:r>
            <a:r>
              <a:rPr lang="fr-CH" sz="2400" dirty="0" smtClean="0"/>
              <a:t> up to 5% (simulations </a:t>
            </a:r>
            <a:r>
              <a:rPr lang="fr-CH" sz="2400" dirty="0" err="1" smtClean="0"/>
              <a:t>performed</a:t>
            </a:r>
            <a:r>
              <a:rPr lang="fr-CH" sz="2400" dirty="0" smtClean="0"/>
              <a:t>).</a:t>
            </a:r>
          </a:p>
          <a:p>
            <a:endParaRPr lang="fr-CH" sz="2400" dirty="0" smtClean="0"/>
          </a:p>
        </p:txBody>
      </p:sp>
    </p:spTree>
    <p:extLst>
      <p:ext uri="{BB962C8B-B14F-4D97-AF65-F5344CB8AC3E}">
        <p14:creationId xmlns:p14="http://schemas.microsoft.com/office/powerpoint/2010/main" val="21912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fr-CH" b="1" dirty="0" err="1" smtClean="0"/>
              <a:t>Decrease</a:t>
            </a:r>
            <a:r>
              <a:rPr lang="fr-CH" b="1" dirty="0" smtClean="0"/>
              <a:t> the </a:t>
            </a:r>
            <a:r>
              <a:rPr lang="fr-CH" b="1" dirty="0" err="1" smtClean="0"/>
              <a:t>computational</a:t>
            </a:r>
            <a:r>
              <a:rPr lang="fr-CH" b="1" dirty="0" smtClean="0"/>
              <a:t> time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96900" y="872543"/>
            <a:ext cx="78359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H" sz="2400" dirty="0" err="1" smtClean="0"/>
              <a:t>Number</a:t>
            </a:r>
            <a:r>
              <a:rPr lang="fr-CH" sz="2400" dirty="0" smtClean="0"/>
              <a:t> of slices -&gt; maximum </a:t>
            </a:r>
            <a:r>
              <a:rPr lang="fr-CH" sz="2400" dirty="0" err="1" smtClean="0"/>
              <a:t>frequency</a:t>
            </a:r>
            <a:r>
              <a:rPr lang="fr-CH" sz="2400" dirty="0" smtClean="0"/>
              <a:t> </a:t>
            </a:r>
            <a:r>
              <a:rPr lang="fr-CH" sz="2400" dirty="0" err="1" smtClean="0"/>
              <a:t>sampled</a:t>
            </a: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 smtClean="0"/>
              <a:t>Most of the </a:t>
            </a:r>
            <a:r>
              <a:rPr lang="fr-CH" sz="2400" dirty="0" err="1" smtClean="0"/>
              <a:t>impedance</a:t>
            </a:r>
            <a:r>
              <a:rPr lang="fr-CH" sz="2400" dirty="0" smtClean="0"/>
              <a:t> </a:t>
            </a:r>
            <a:r>
              <a:rPr lang="fr-CH" sz="2400" dirty="0" err="1" smtClean="0"/>
              <a:t>below</a:t>
            </a:r>
            <a:r>
              <a:rPr lang="fr-CH" sz="2400" dirty="0" smtClean="0"/>
              <a:t> 4 GHz.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 smtClean="0"/>
              <a:t>Contributions till 6 GHz in the model.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/>
              <a:t>128 slices -&gt; 12.5GHz (256 </a:t>
            </a:r>
            <a:r>
              <a:rPr lang="fr-CH" sz="2400" dirty="0" err="1"/>
              <a:t>before</a:t>
            </a:r>
            <a:r>
              <a:rPr lang="fr-CH" sz="2400" dirty="0" smtClean="0"/>
              <a:t>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 smtClean="0"/>
              <a:t>Just </a:t>
            </a:r>
            <a:r>
              <a:rPr lang="fr-CH" sz="2400" dirty="0" err="1" smtClean="0"/>
              <a:t>enough</a:t>
            </a:r>
            <a:r>
              <a:rPr lang="fr-CH" sz="2400" dirty="0" smtClean="0"/>
              <a:t> to </a:t>
            </a:r>
            <a:r>
              <a:rPr lang="fr-CH" sz="2400" dirty="0" err="1" smtClean="0"/>
              <a:t>sample</a:t>
            </a:r>
            <a:r>
              <a:rPr lang="fr-CH" sz="2400" dirty="0" smtClean="0"/>
              <a:t> all the </a:t>
            </a:r>
            <a:r>
              <a:rPr lang="fr-CH" sz="2400" dirty="0" err="1" smtClean="0"/>
              <a:t>impendance</a:t>
            </a:r>
            <a:r>
              <a:rPr lang="fr-CH" sz="2400" dirty="0" smtClean="0"/>
              <a:t>.</a:t>
            </a:r>
            <a:endParaRPr lang="fr-CH" sz="2400" dirty="0"/>
          </a:p>
          <a:p>
            <a:pPr lvl="1"/>
            <a:endParaRPr lang="fr-CH" sz="24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H" sz="2400" dirty="0"/>
              <a:t>N</a:t>
            </a:r>
            <a:r>
              <a:rPr lang="fr-CH" sz="2400" dirty="0" smtClean="0"/>
              <a:t> </a:t>
            </a:r>
            <a:r>
              <a:rPr lang="fr-CH" sz="2400" dirty="0" err="1" smtClean="0"/>
              <a:t>macroparticles</a:t>
            </a:r>
            <a:r>
              <a:rPr lang="fr-CH" sz="2400" dirty="0" smtClean="0"/>
              <a:t> / 2 -&gt; </a:t>
            </a:r>
            <a:r>
              <a:rPr lang="fr-CH" sz="2400" dirty="0" err="1" smtClean="0"/>
              <a:t>keep</a:t>
            </a:r>
            <a:r>
              <a:rPr lang="fr-CH" sz="2400" dirty="0" smtClean="0"/>
              <a:t> the </a:t>
            </a:r>
            <a:r>
              <a:rPr lang="fr-CH" sz="2400" dirty="0" err="1" smtClean="0"/>
              <a:t>same</a:t>
            </a:r>
            <a:r>
              <a:rPr lang="fr-CH" sz="2400" dirty="0" smtClean="0"/>
              <a:t> ratio of </a:t>
            </a:r>
            <a:r>
              <a:rPr lang="fr-CH" sz="2400" dirty="0" err="1" smtClean="0"/>
              <a:t>particles</a:t>
            </a:r>
            <a:r>
              <a:rPr lang="fr-CH" sz="2400" dirty="0" smtClean="0"/>
              <a:t> in </a:t>
            </a:r>
            <a:r>
              <a:rPr lang="fr-CH" sz="2400" dirty="0" err="1" smtClean="0"/>
              <a:t>each</a:t>
            </a:r>
            <a:r>
              <a:rPr lang="fr-CH" sz="2400" dirty="0" smtClean="0"/>
              <a:t> box.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CH" sz="24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H" sz="2400" dirty="0" err="1" smtClean="0"/>
              <a:t>Lowers</a:t>
            </a:r>
            <a:r>
              <a:rPr lang="fr-CH" sz="2400" dirty="0" smtClean="0"/>
              <a:t> the </a:t>
            </a:r>
            <a:r>
              <a:rPr lang="fr-CH" sz="2400" dirty="0" err="1" smtClean="0"/>
              <a:t>threshold</a:t>
            </a:r>
            <a:r>
              <a:rPr lang="fr-CH" sz="2400" dirty="0" smtClean="0"/>
              <a:t> up to 5% (simulations </a:t>
            </a:r>
            <a:r>
              <a:rPr lang="fr-CH" sz="2400" dirty="0" err="1" smtClean="0"/>
              <a:t>performed</a:t>
            </a:r>
            <a:r>
              <a:rPr lang="fr-CH" sz="2400" dirty="0" smtClean="0"/>
              <a:t>).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CH" sz="24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H" sz="2400" dirty="0" smtClean="0"/>
              <a:t>4 </a:t>
            </a:r>
            <a:r>
              <a:rPr lang="fr-CH" sz="2400" dirty="0" err="1" smtClean="0"/>
              <a:t>days</a:t>
            </a:r>
            <a:r>
              <a:rPr lang="fr-CH" sz="2400" dirty="0" smtClean="0"/>
              <a:t> simulations, </a:t>
            </a:r>
            <a:r>
              <a:rPr lang="fr-CH" sz="2400" dirty="0" err="1"/>
              <a:t>s</a:t>
            </a:r>
            <a:r>
              <a:rPr lang="fr-CH" sz="2400" dirty="0" err="1" smtClean="0"/>
              <a:t>ufficient</a:t>
            </a:r>
            <a:r>
              <a:rPr lang="fr-CH" sz="2400" dirty="0" smtClean="0"/>
              <a:t> as first </a:t>
            </a:r>
            <a:r>
              <a:rPr lang="fr-CH" sz="2400" dirty="0" err="1" smtClean="0"/>
              <a:t>overview</a:t>
            </a:r>
            <a:r>
              <a:rPr lang="fr-CH" sz="2400" dirty="0" smtClean="0"/>
              <a:t> of </a:t>
            </a:r>
            <a:r>
              <a:rPr lang="fr-CH" sz="2400" dirty="0" err="1" smtClean="0"/>
              <a:t>stability</a:t>
            </a:r>
            <a:r>
              <a:rPr lang="fr-CH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136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fr-CH" b="1" dirty="0" err="1" smtClean="0"/>
              <a:t>Decrease</a:t>
            </a:r>
            <a:r>
              <a:rPr lang="fr-CH" b="1" dirty="0" smtClean="0"/>
              <a:t> the </a:t>
            </a:r>
            <a:r>
              <a:rPr lang="fr-CH" b="1" dirty="0" err="1" smtClean="0"/>
              <a:t>computational</a:t>
            </a:r>
            <a:r>
              <a:rPr lang="fr-CH" b="1" dirty="0" smtClean="0"/>
              <a:t> time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96900" y="872543"/>
            <a:ext cx="78359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H" sz="2400" dirty="0" err="1" smtClean="0"/>
              <a:t>Number</a:t>
            </a:r>
            <a:r>
              <a:rPr lang="fr-CH" sz="2400" dirty="0" smtClean="0"/>
              <a:t> of slices -&gt; maximum </a:t>
            </a:r>
            <a:r>
              <a:rPr lang="fr-CH" sz="2400" dirty="0" err="1" smtClean="0"/>
              <a:t>frequency</a:t>
            </a:r>
            <a:r>
              <a:rPr lang="fr-CH" sz="2400" dirty="0" smtClean="0"/>
              <a:t> </a:t>
            </a:r>
            <a:r>
              <a:rPr lang="fr-CH" sz="2400" dirty="0" err="1" smtClean="0"/>
              <a:t>sampled</a:t>
            </a:r>
            <a:endParaRPr 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 smtClean="0"/>
              <a:t>Most of the </a:t>
            </a:r>
            <a:r>
              <a:rPr lang="fr-CH" sz="2400" dirty="0" err="1" smtClean="0"/>
              <a:t>impedance</a:t>
            </a:r>
            <a:r>
              <a:rPr lang="fr-CH" sz="2400" dirty="0" smtClean="0"/>
              <a:t> </a:t>
            </a:r>
            <a:r>
              <a:rPr lang="fr-CH" sz="2400" dirty="0" err="1" smtClean="0"/>
              <a:t>below</a:t>
            </a:r>
            <a:r>
              <a:rPr lang="fr-CH" sz="2400" dirty="0" smtClean="0"/>
              <a:t> 4 GHz.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 smtClean="0"/>
              <a:t>Contributions till 6 GHz in the model.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/>
              <a:t>128 slices -&gt; 12.5GHz (256 </a:t>
            </a:r>
            <a:r>
              <a:rPr lang="fr-CH" sz="2400" dirty="0" err="1"/>
              <a:t>before</a:t>
            </a:r>
            <a:r>
              <a:rPr lang="fr-CH" sz="2400" dirty="0" smtClean="0"/>
              <a:t>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dirty="0" smtClean="0"/>
              <a:t>Just </a:t>
            </a:r>
            <a:r>
              <a:rPr lang="fr-CH" sz="2400" dirty="0" err="1" smtClean="0"/>
              <a:t>enough</a:t>
            </a:r>
            <a:r>
              <a:rPr lang="fr-CH" sz="2400" dirty="0" smtClean="0"/>
              <a:t> to </a:t>
            </a:r>
            <a:r>
              <a:rPr lang="fr-CH" sz="2400" dirty="0" err="1" smtClean="0"/>
              <a:t>sample</a:t>
            </a:r>
            <a:r>
              <a:rPr lang="fr-CH" sz="2400" dirty="0" smtClean="0"/>
              <a:t> all the </a:t>
            </a:r>
            <a:r>
              <a:rPr lang="fr-CH" sz="2400" dirty="0" err="1" smtClean="0"/>
              <a:t>impendance</a:t>
            </a:r>
            <a:r>
              <a:rPr lang="fr-CH" sz="2400" dirty="0" smtClean="0"/>
              <a:t>.</a:t>
            </a:r>
            <a:endParaRPr lang="fr-CH" sz="2400" dirty="0"/>
          </a:p>
          <a:p>
            <a:pPr lvl="1"/>
            <a:endParaRPr lang="fr-CH" sz="24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H" sz="2400" dirty="0"/>
              <a:t>N</a:t>
            </a:r>
            <a:r>
              <a:rPr lang="fr-CH" sz="2400" dirty="0" smtClean="0"/>
              <a:t> </a:t>
            </a:r>
            <a:r>
              <a:rPr lang="fr-CH" sz="2400" dirty="0" err="1" smtClean="0"/>
              <a:t>macroparticles</a:t>
            </a:r>
            <a:r>
              <a:rPr lang="fr-CH" sz="2400" dirty="0" smtClean="0"/>
              <a:t> / 2 -&gt; </a:t>
            </a:r>
            <a:r>
              <a:rPr lang="fr-CH" sz="2400" dirty="0" err="1" smtClean="0"/>
              <a:t>keep</a:t>
            </a:r>
            <a:r>
              <a:rPr lang="fr-CH" sz="2400" dirty="0" smtClean="0"/>
              <a:t> the </a:t>
            </a:r>
            <a:r>
              <a:rPr lang="fr-CH" sz="2400" dirty="0" err="1" smtClean="0"/>
              <a:t>same</a:t>
            </a:r>
            <a:r>
              <a:rPr lang="fr-CH" sz="2400" dirty="0" smtClean="0"/>
              <a:t> ratio of </a:t>
            </a:r>
            <a:r>
              <a:rPr lang="fr-CH" sz="2400" dirty="0" err="1" smtClean="0"/>
              <a:t>particles</a:t>
            </a:r>
            <a:r>
              <a:rPr lang="fr-CH" sz="2400" dirty="0" smtClean="0"/>
              <a:t> in </a:t>
            </a:r>
            <a:r>
              <a:rPr lang="fr-CH" sz="2400" dirty="0" err="1" smtClean="0"/>
              <a:t>each</a:t>
            </a:r>
            <a:r>
              <a:rPr lang="fr-CH" sz="2400" dirty="0" smtClean="0"/>
              <a:t> box.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CH" sz="24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H" sz="2400" dirty="0" err="1" smtClean="0"/>
              <a:t>Lowers</a:t>
            </a:r>
            <a:r>
              <a:rPr lang="fr-CH" sz="2400" dirty="0" smtClean="0"/>
              <a:t> the </a:t>
            </a:r>
            <a:r>
              <a:rPr lang="fr-CH" sz="2400" dirty="0" err="1" smtClean="0"/>
              <a:t>threshold</a:t>
            </a:r>
            <a:r>
              <a:rPr lang="fr-CH" sz="2400" dirty="0" smtClean="0"/>
              <a:t> up to 5% (simulations </a:t>
            </a:r>
            <a:r>
              <a:rPr lang="fr-CH" sz="2400" dirty="0" err="1" smtClean="0"/>
              <a:t>performed</a:t>
            </a:r>
            <a:r>
              <a:rPr lang="fr-CH" sz="2400" dirty="0" smtClean="0"/>
              <a:t>).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CH" sz="24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H" sz="2400" dirty="0" smtClean="0"/>
              <a:t>4 </a:t>
            </a:r>
            <a:r>
              <a:rPr lang="fr-CH" sz="2400" dirty="0" err="1" smtClean="0"/>
              <a:t>days</a:t>
            </a:r>
            <a:r>
              <a:rPr lang="fr-CH" sz="2400" dirty="0" smtClean="0"/>
              <a:t> simulations, </a:t>
            </a:r>
            <a:r>
              <a:rPr lang="fr-CH" sz="2400" dirty="0" err="1"/>
              <a:t>s</a:t>
            </a:r>
            <a:r>
              <a:rPr lang="fr-CH" sz="2400" dirty="0" err="1" smtClean="0"/>
              <a:t>ufficient</a:t>
            </a:r>
            <a:r>
              <a:rPr lang="fr-CH" sz="2400" dirty="0" smtClean="0"/>
              <a:t> as first </a:t>
            </a:r>
            <a:r>
              <a:rPr lang="fr-CH" sz="2400" dirty="0" err="1" smtClean="0"/>
              <a:t>overview</a:t>
            </a:r>
            <a:r>
              <a:rPr lang="fr-CH" sz="2400" dirty="0" smtClean="0"/>
              <a:t> of </a:t>
            </a:r>
            <a:r>
              <a:rPr lang="fr-CH" sz="2400" dirty="0" err="1" smtClean="0"/>
              <a:t>stability</a:t>
            </a:r>
            <a:r>
              <a:rPr lang="fr-CH" sz="2400" dirty="0" smtClean="0"/>
              <a:t>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CH" sz="24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CH" sz="2400" dirty="0" err="1" smtClean="0"/>
              <a:t>Still</a:t>
            </a:r>
            <a:r>
              <a:rPr lang="fr-CH" sz="2400" dirty="0" smtClean="0"/>
              <a:t> </a:t>
            </a:r>
            <a:r>
              <a:rPr lang="fr-CH" sz="2400" dirty="0" err="1" smtClean="0"/>
              <a:t>need</a:t>
            </a:r>
            <a:r>
              <a:rPr lang="fr-CH" sz="2400" dirty="0" smtClean="0"/>
              <a:t> </a:t>
            </a:r>
            <a:r>
              <a:rPr lang="fr-CH" sz="2400" dirty="0" err="1" smtClean="0"/>
              <a:t>optimization</a:t>
            </a:r>
            <a:r>
              <a:rPr lang="fr-CH" sz="2400" dirty="0" smtClean="0"/>
              <a:t> of </a:t>
            </a:r>
            <a:r>
              <a:rPr lang="fr-CH" sz="2400" dirty="0" err="1" smtClean="0"/>
              <a:t>BLonD</a:t>
            </a:r>
            <a:r>
              <a:rPr lang="fr-CH" sz="2400" dirty="0" smtClean="0"/>
              <a:t> to check </a:t>
            </a:r>
            <a:r>
              <a:rPr lang="fr-CH" sz="2400" dirty="0" err="1" smtClean="0"/>
              <a:t>precisely</a:t>
            </a:r>
            <a:r>
              <a:rPr lang="fr-CH" sz="2400" dirty="0" smtClean="0"/>
              <a:t> the convergence (K. </a:t>
            </a:r>
            <a:r>
              <a:rPr lang="fr-CH" sz="2400" dirty="0" err="1" smtClean="0"/>
              <a:t>Iliakis</a:t>
            </a:r>
            <a:r>
              <a:rPr lang="fr-CH" sz="2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181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0445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Ramp program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69192"/>
            <a:ext cx="4309372" cy="32320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8052" y="996455"/>
            <a:ext cx="84840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000" dirty="0" err="1" smtClean="0"/>
              <a:t>Momentum</a:t>
            </a:r>
            <a:r>
              <a:rPr lang="fr-CH" sz="2000" dirty="0" smtClean="0"/>
              <a:t> program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CH" sz="2000" dirty="0" err="1" smtClean="0"/>
              <a:t>given</a:t>
            </a:r>
            <a:r>
              <a:rPr lang="fr-CH" sz="2000" dirty="0" smtClean="0"/>
              <a:t> by </a:t>
            </a:r>
            <a:r>
              <a:rPr lang="fr-CH" sz="2000" dirty="0" err="1" smtClean="0"/>
              <a:t>operation</a:t>
            </a:r>
            <a:r>
              <a:rPr lang="fr-CH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38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0445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Ramp program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69192"/>
            <a:ext cx="4309372" cy="32320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744" y="3669192"/>
            <a:ext cx="4367000" cy="32752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8052" y="996455"/>
                <a:ext cx="8484042" cy="3062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CH" sz="2000" dirty="0" err="1" smtClean="0"/>
                  <a:t>Momentum</a:t>
                </a:r>
                <a:r>
                  <a:rPr lang="fr-CH" sz="2000" dirty="0" smtClean="0"/>
                  <a:t> program </a:t>
                </a: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fr-CH" sz="2000" dirty="0" err="1" smtClean="0"/>
                  <a:t>given</a:t>
                </a:r>
                <a:r>
                  <a:rPr lang="fr-CH" sz="2000" dirty="0" smtClean="0"/>
                  <a:t> by </a:t>
                </a:r>
                <a:r>
                  <a:rPr lang="fr-CH" sz="2000" dirty="0" err="1" smtClean="0"/>
                  <a:t>operation</a:t>
                </a:r>
                <a:r>
                  <a:rPr lang="fr-CH" sz="2000" dirty="0" smtClean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CH" sz="2000" dirty="0" smtClean="0"/>
                  <a:t>RF program </a:t>
                </a: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fr-CH" sz="2000" dirty="0" smtClean="0"/>
                  <a:t>First approximation </a:t>
                </a:r>
                <a:r>
                  <a:rPr lang="fr-CH" sz="2000" dirty="0" err="1" smtClean="0"/>
                  <a:t>assuming</a:t>
                </a:r>
                <a:r>
                  <a:rPr lang="fr-CH" sz="2000" dirty="0" smtClean="0"/>
                  <a:t> constant </a:t>
                </a:r>
                <a:r>
                  <a:rPr lang="fr-CH" sz="2000" dirty="0" err="1" smtClean="0"/>
                  <a:t>filling</a:t>
                </a:r>
                <a:r>
                  <a:rPr lang="fr-CH" sz="2000" dirty="0" smtClean="0"/>
                  <a:t> factor.</a:t>
                </a: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fr-CH" sz="2000" dirty="0" smtClean="0"/>
                  <a:t>Small-amplitude oscillations </a:t>
                </a:r>
                <a14:m>
                  <m:oMath xmlns:m="http://schemas.openxmlformats.org/officeDocument/2006/math">
                    <m:r>
                      <a:rPr lang="fr-CH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fr-CH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CH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H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b>
                          <m:sSubPr>
                            <m:ctrlPr>
                              <a:rPr lang="fr-CH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CH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fr-CH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sSup>
                      <m:sSupPr>
                        <m:ctrlPr>
                          <a:rPr lang="fr-CH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H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f>
                          <m:fPr>
                            <m:ctrlPr>
                              <a:rPr lang="fr-CH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CH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fr-CH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fr-CH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CH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CH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fr-CH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CH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fr-CH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fr-CH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sSup>
                                  <m:sSupPr>
                                    <m:ctrlPr>
                                      <a:rPr lang="fr-CH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CH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p>
                                    <m:r>
                                      <a:rPr lang="fr-CH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fr-CH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fr-CH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CH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fr-CH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fr-CH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CH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fr-CH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CH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fr-CH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sSup>
                              <m:sSupPr>
                                <m:ctrlPr>
                                  <a:rPr lang="fr-CH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r-CH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p>
                                <m:r>
                                  <a:rPr lang="fr-CH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fr-CH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fr-CH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CH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𝜂</m:t>
                                </m:r>
                              </m:e>
                            </m:d>
                          </m:num>
                          <m:den>
                            <m:r>
                              <a:rPr lang="fr-CH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h𝑒𝑉</m:t>
                            </m:r>
                            <m:r>
                              <a:rPr lang="fr-CH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fr-CH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𝑐𝑜𝑠</m:t>
                            </m:r>
                            <m:sSub>
                              <m:sSubPr>
                                <m:ctrlPr>
                                  <a:rPr lang="fr-CH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CH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fr-CH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  <m:r>
                              <a:rPr lang="fr-CH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</m:den>
                        </m:f>
                        <m:r>
                          <a:rPr lang="fr-CH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fr-CH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CH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fr-CH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  <m:r>
                      <a:rPr lang="fr-CH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fr-CH" sz="2000" dirty="0" smtClean="0"/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fr-CH" sz="2000" dirty="0" err="1" smtClean="0"/>
                  <a:t>Parabolic</a:t>
                </a:r>
                <a:r>
                  <a:rPr lang="fr-CH" sz="2000" dirty="0" smtClean="0"/>
                  <a:t> line </a:t>
                </a:r>
                <a:r>
                  <a:rPr lang="fr-CH" sz="2000" dirty="0" err="1" smtClean="0"/>
                  <a:t>density</a:t>
                </a:r>
                <a:r>
                  <a:rPr lang="fr-CH" sz="2000" dirty="0"/>
                  <a:t> </a:t>
                </a:r>
                <a:r>
                  <a:rPr lang="fr-CH" sz="2000" dirty="0" smtClean="0"/>
                  <a:t>-&gt; due to </a:t>
                </a:r>
                <a:r>
                  <a:rPr lang="fr-CH" sz="2000" dirty="0" err="1" smtClean="0"/>
                  <a:t>beam</a:t>
                </a:r>
                <a:r>
                  <a:rPr lang="fr-CH" sz="2000" dirty="0" smtClean="0"/>
                  <a:t> </a:t>
                </a:r>
                <a:r>
                  <a:rPr lang="fr-CH" sz="2000" dirty="0" err="1" smtClean="0"/>
                  <a:t>loading</a:t>
                </a:r>
                <a:r>
                  <a:rPr lang="fr-CH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CH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CH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fr-CH" sz="2000" b="0" i="1" smtClean="0">
                            <a:latin typeface="Cambria Math" panose="02040503050406030204" pitchFamily="18" charset="0"/>
                          </a:rPr>
                          <m:t>𝑖𝑛𝑑</m:t>
                        </m:r>
                      </m:sub>
                    </m:sSub>
                    <m:r>
                      <a:rPr lang="fr-CH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CH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H" sz="20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  <m:sSup>
                          <m:sSupPr>
                            <m:ctrlPr>
                              <a:rPr lang="fr-CH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CH" sz="20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fr-CH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fr-CH" sz="2000" b="0" i="1" smtClean="0">
                            <a:latin typeface="Cambria Math" panose="02040503050406030204" pitchFamily="18" charset="0"/>
                          </a:rPr>
                          <m:t>∗3.5∗</m:t>
                        </m:r>
                        <m:sSub>
                          <m:sSubPr>
                            <m:ctrlPr>
                              <a:rPr lang="fr-CH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CH" sz="20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fr-CH" sz="2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fr-CH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fr-CH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CH" sz="2000" b="0" i="1" smtClean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fr-CH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CH" sz="20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fr-CH" sz="2000" b="0" i="1" smtClean="0">
                                        <a:latin typeface="Cambria Math" panose="02040503050406030204" pitchFamily="18" charset="0"/>
                                      </a:rPr>
                                      <m:t>𝑅𝐹</m:t>
                                    </m:r>
                                  </m:sub>
                                </m:sSub>
                                <m:r>
                                  <a:rPr lang="fr-CH" sz="2000" b="0" i="1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</m:d>
                          </m:e>
                          <m:sup>
                            <m:r>
                              <a:rPr lang="fr-CH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d>
                          <m:dPr>
                            <m:begChr m:val="|"/>
                            <m:endChr m:val="|"/>
                            <m:ctrlPr>
                              <a:rPr lang="fr-CH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CH" sz="2000" b="0" i="1" smtClean="0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  <m:sSub>
                              <m:sSubPr>
                                <m:ctrlPr>
                                  <a:rPr lang="fr-CH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CH" sz="2000" b="0" i="1" smtClean="0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fr-CH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fr-CH" sz="20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fr-CH" sz="2000" b="0" dirty="0" smtClean="0"/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fr-CH" sz="2000" dirty="0" smtClean="0"/>
                  <a:t>TWC800, </a:t>
                </a:r>
                <a:r>
                  <a:rPr lang="fr-CH" sz="2000" dirty="0" err="1" smtClean="0"/>
                  <a:t>same</a:t>
                </a:r>
                <a:r>
                  <a:rPr lang="fr-CH" sz="2000" dirty="0" smtClean="0"/>
                  <a:t> program </a:t>
                </a:r>
                <a:r>
                  <a:rPr lang="fr-CH" sz="2000" dirty="0" err="1" smtClean="0"/>
                  <a:t>multiply</a:t>
                </a:r>
                <a:r>
                  <a:rPr lang="fr-CH" sz="2000" dirty="0" smtClean="0"/>
                  <a:t> by a ratio.</a:t>
                </a:r>
                <a:endParaRPr lang="fr-CH" sz="2000" b="0" dirty="0" smtClean="0"/>
              </a:p>
              <a:p>
                <a:endParaRPr lang="fr-CH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52" y="996455"/>
                <a:ext cx="8484042" cy="3062249"/>
              </a:xfrm>
              <a:prstGeom prst="rect">
                <a:avLst/>
              </a:prstGeom>
              <a:blipFill rotWithShape="0">
                <a:blip r:embed="rId5"/>
                <a:stretch>
                  <a:fillRect l="-647" t="-9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4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Stability through ramp </a:t>
            </a:r>
            <a:r>
              <a:rPr lang="en-US" b="1" dirty="0">
                <a:solidFill>
                  <a:prstClr val="black"/>
                </a:solidFill>
              </a:rPr>
              <a:t>(preliminary)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9945" y="1360845"/>
            <a:ext cx="271934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000" dirty="0" smtClean="0"/>
              <a:t>25 to 450 </a:t>
            </a:r>
            <a:r>
              <a:rPr lang="fr-CH" sz="2000" dirty="0" err="1" smtClean="0"/>
              <a:t>GeV</a:t>
            </a:r>
            <a:r>
              <a:rPr lang="fr-CH" sz="2000" dirty="0" smtClean="0"/>
              <a:t> </a:t>
            </a:r>
            <a:r>
              <a:rPr lang="fr-CH" sz="2000" dirty="0" err="1" smtClean="0"/>
              <a:t>ramp</a:t>
            </a:r>
            <a:r>
              <a:rPr lang="fr-CH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000" dirty="0" smtClean="0"/>
              <a:t>72 </a:t>
            </a:r>
            <a:r>
              <a:rPr lang="fr-CH" sz="2000" dirty="0" err="1" smtClean="0"/>
              <a:t>Bunches</a:t>
            </a:r>
            <a:r>
              <a:rPr lang="fr-CH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000" dirty="0" err="1" smtClean="0"/>
              <a:t>Reduced</a:t>
            </a:r>
            <a:r>
              <a:rPr lang="fr-CH" sz="2000" dirty="0" smtClean="0"/>
              <a:t> </a:t>
            </a:r>
            <a:r>
              <a:rPr lang="fr-CH" sz="2000" dirty="0" err="1" smtClean="0"/>
              <a:t>impedance</a:t>
            </a:r>
            <a:r>
              <a:rPr lang="fr-CH" sz="2000" dirty="0" smtClean="0"/>
              <a:t> model.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000" dirty="0" err="1" smtClean="0"/>
              <a:t>Beam</a:t>
            </a:r>
            <a:r>
              <a:rPr lang="fr-CH" sz="2000" dirty="0" smtClean="0"/>
              <a:t> </a:t>
            </a:r>
            <a:r>
              <a:rPr lang="fr-CH" sz="2000" dirty="0" err="1" smtClean="0"/>
              <a:t>loading</a:t>
            </a:r>
            <a:r>
              <a:rPr lang="fr-CH" sz="2000" dirty="0" smtClean="0"/>
              <a:t> </a:t>
            </a:r>
            <a:r>
              <a:rPr lang="fr-CH" sz="2000" dirty="0" err="1" smtClean="0"/>
              <a:t>taken</a:t>
            </a:r>
            <a:r>
              <a:rPr lang="fr-CH" sz="2000" dirty="0" smtClean="0"/>
              <a:t> </a:t>
            </a:r>
            <a:r>
              <a:rPr lang="fr-CH" sz="2000" dirty="0" err="1" smtClean="0"/>
              <a:t>into</a:t>
            </a:r>
            <a:r>
              <a:rPr lang="fr-CH" sz="2000" dirty="0" smtClean="0"/>
              <a:t> </a:t>
            </a:r>
            <a:r>
              <a:rPr lang="fr-CH" sz="2000" dirty="0" err="1" smtClean="0"/>
              <a:t>account</a:t>
            </a:r>
            <a:r>
              <a:rPr lang="fr-CH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000" dirty="0" smtClean="0"/>
              <a:t>TWC800 BSM.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387" y="1311963"/>
            <a:ext cx="5936973" cy="445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7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0445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Outline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8538" y="1319912"/>
            <a:ext cx="87066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CH" sz="2800" dirty="0" smtClean="0"/>
              <a:t>Motivations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fr-CH" sz="28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CH" sz="2800" dirty="0" err="1" smtClean="0"/>
              <a:t>Expected</a:t>
            </a:r>
            <a:r>
              <a:rPr lang="fr-CH" sz="2800" dirty="0" smtClean="0"/>
              <a:t> changes </a:t>
            </a:r>
            <a:r>
              <a:rPr lang="fr-CH" sz="2800" dirty="0" err="1" smtClean="0"/>
              <a:t>through</a:t>
            </a:r>
            <a:r>
              <a:rPr lang="fr-CH" sz="2800" dirty="0" smtClean="0"/>
              <a:t> </a:t>
            </a:r>
            <a:r>
              <a:rPr lang="fr-CH" sz="2800" dirty="0" err="1" smtClean="0"/>
              <a:t>ramp</a:t>
            </a:r>
            <a:endParaRPr lang="fr-CH" sz="28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fr-CH" sz="28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CH" sz="2800" dirty="0" smtClean="0"/>
              <a:t>Our </a:t>
            </a:r>
            <a:r>
              <a:rPr lang="fr-CH" sz="2800" dirty="0" err="1" smtClean="0"/>
              <a:t>assumptions</a:t>
            </a:r>
            <a:r>
              <a:rPr lang="fr-CH" sz="2800" dirty="0" smtClean="0"/>
              <a:t> for the </a:t>
            </a:r>
            <a:r>
              <a:rPr lang="fr-CH" sz="2800" dirty="0" err="1" smtClean="0"/>
              <a:t>ramp</a:t>
            </a:r>
            <a:endParaRPr lang="fr-CH" sz="28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fr-CH" sz="28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CH" sz="2800" dirty="0" err="1" smtClean="0"/>
              <a:t>Stability</a:t>
            </a:r>
            <a:r>
              <a:rPr lang="fr-CH" sz="2800" dirty="0" smtClean="0"/>
              <a:t> </a:t>
            </a:r>
            <a:r>
              <a:rPr lang="fr-CH" sz="2800" dirty="0" err="1" smtClean="0"/>
              <a:t>through</a:t>
            </a:r>
            <a:r>
              <a:rPr lang="fr-CH" sz="2800" dirty="0" smtClean="0"/>
              <a:t> </a:t>
            </a:r>
            <a:r>
              <a:rPr lang="fr-CH" sz="2800" dirty="0" err="1" smtClean="0"/>
              <a:t>ramp</a:t>
            </a:r>
            <a:endParaRPr lang="fr-CH" sz="28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fr-CH" sz="28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CH" sz="2800" dirty="0" smtClean="0"/>
              <a:t>Conclusion and future </a:t>
            </a:r>
            <a:r>
              <a:rPr lang="fr-CH" sz="2800" dirty="0" err="1" smtClean="0"/>
              <a:t>work</a:t>
            </a:r>
            <a:endParaRPr lang="fr-CH" sz="2800" dirty="0" smtClean="0"/>
          </a:p>
        </p:txBody>
      </p:sp>
    </p:spTree>
    <p:extLst>
      <p:ext uri="{BB962C8B-B14F-4D97-AF65-F5344CB8AC3E}">
        <p14:creationId xmlns:p14="http://schemas.microsoft.com/office/powerpoint/2010/main" val="338772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Stability through ramp (preliminary)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3373" y="805598"/>
                <a:ext cx="2926072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CH" sz="2000" dirty="0"/>
                  <a:t>Estimated BL </a:t>
                </a:r>
                <a:r>
                  <a:rPr lang="fr-CH" sz="2000" dirty="0" err="1"/>
                  <a:t>from</a:t>
                </a:r>
                <a:r>
                  <a:rPr lang="fr-CH" sz="2000" dirty="0"/>
                  <a:t> </a:t>
                </a:r>
                <a:r>
                  <a:rPr lang="fr-CH" sz="2000" dirty="0" err="1"/>
                  <a:t>previous</a:t>
                </a:r>
                <a:r>
                  <a:rPr lang="fr-CH" sz="2000" dirty="0"/>
                  <a:t> formula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CH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CH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fr-CH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𝐹𝑇</m:t>
                        </m:r>
                      </m:sub>
                    </m:sSub>
                    <m:r>
                      <a:rPr lang="fr-CH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≈0.6</m:t>
                    </m:r>
                    <m:sSub>
                      <m:sSubPr>
                        <m:ctrlPr>
                          <a:rPr lang="fr-CH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CH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fr-CH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𝐹𝐵</m:t>
                        </m:r>
                      </m:sub>
                    </m:sSub>
                    <m:r>
                      <a:rPr lang="fr-CH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fr-CH" sz="20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CH" sz="20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CH" sz="2000" dirty="0" err="1" smtClean="0"/>
                  <a:t>Controled</a:t>
                </a:r>
                <a:r>
                  <a:rPr lang="fr-CH" sz="2000" dirty="0" smtClean="0"/>
                  <a:t> </a:t>
                </a:r>
                <a:r>
                  <a:rPr lang="fr-CH" sz="2000" dirty="0" err="1" smtClean="0"/>
                  <a:t>emittance</a:t>
                </a:r>
                <a:r>
                  <a:rPr lang="fr-CH" sz="2000" dirty="0" smtClean="0"/>
                  <a:t> </a:t>
                </a:r>
                <a:r>
                  <a:rPr lang="fr-CH" sz="2000" dirty="0" err="1"/>
                  <a:t>blow</a:t>
                </a:r>
                <a:r>
                  <a:rPr lang="fr-CH" sz="2000" dirty="0"/>
                  <a:t>-up </a:t>
                </a:r>
                <a:r>
                  <a:rPr lang="fr-CH" sz="2000" dirty="0" err="1" smtClean="0"/>
                  <a:t>would</a:t>
                </a:r>
                <a:r>
                  <a:rPr lang="fr-CH" sz="2000" dirty="0" smtClean="0"/>
                  <a:t> </a:t>
                </a:r>
                <a:r>
                  <a:rPr lang="fr-CH" sz="2000" dirty="0" err="1" smtClean="0"/>
                  <a:t>allow</a:t>
                </a:r>
                <a:r>
                  <a:rPr lang="fr-CH" sz="2000" dirty="0" smtClean="0"/>
                  <a:t> more </a:t>
                </a:r>
                <a:r>
                  <a:rPr lang="fr-CH" sz="2000" dirty="0" err="1" smtClean="0"/>
                  <a:t>realistic</a:t>
                </a:r>
                <a:r>
                  <a:rPr lang="fr-CH" sz="2000" dirty="0" smtClean="0"/>
                  <a:t> </a:t>
                </a:r>
                <a:r>
                  <a:rPr lang="fr-CH" sz="2000" dirty="0" err="1" smtClean="0"/>
                  <a:t>simul</a:t>
                </a:r>
                <a:r>
                  <a:rPr lang="fr-CH" sz="2000" dirty="0" smtClean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CH" sz="20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CH" sz="2000" dirty="0" err="1" smtClean="0"/>
                  <a:t>Increase</a:t>
                </a:r>
                <a:r>
                  <a:rPr lang="fr-CH" sz="2000" dirty="0" smtClean="0"/>
                  <a:t> </a:t>
                </a:r>
                <a:r>
                  <a:rPr lang="fr-CH" sz="2000" dirty="0"/>
                  <a:t>TWC800 </a:t>
                </a:r>
                <a:r>
                  <a:rPr lang="fr-CH" sz="2000" dirty="0" err="1"/>
                  <a:t>from</a:t>
                </a:r>
                <a:r>
                  <a:rPr lang="fr-CH" sz="2000" dirty="0"/>
                  <a:t> </a:t>
                </a:r>
                <a:r>
                  <a:rPr lang="fr-CH" sz="2000" dirty="0" smtClean="0"/>
                  <a:t>the </a:t>
                </a:r>
                <a:r>
                  <a:rPr lang="fr-CH" sz="2000" dirty="0" err="1" smtClean="0"/>
                  <a:t>beginning</a:t>
                </a:r>
                <a:r>
                  <a:rPr lang="fr-CH" sz="2000" dirty="0" smtClean="0"/>
                  <a:t> </a:t>
                </a:r>
                <a:r>
                  <a:rPr lang="fr-CH" sz="2000" dirty="0"/>
                  <a:t>-&gt; </a:t>
                </a:r>
                <a:r>
                  <a:rPr lang="fr-CH" sz="2000" dirty="0" err="1"/>
                  <a:t>less</a:t>
                </a:r>
                <a:r>
                  <a:rPr lang="fr-CH" sz="2000" dirty="0"/>
                  <a:t> stable</a:t>
                </a:r>
                <a:r>
                  <a:rPr lang="fr-CH" sz="2000" dirty="0" smtClean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CH" sz="20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CH" sz="2000" dirty="0" err="1" smtClean="0"/>
                  <a:t>With</a:t>
                </a:r>
                <a:r>
                  <a:rPr lang="fr-CH" sz="2000" dirty="0" smtClean="0"/>
                  <a:t> 25% -&gt; </a:t>
                </a:r>
                <a:r>
                  <a:rPr lang="fr-CH" sz="2000" dirty="0" err="1" smtClean="0"/>
                  <a:t>unstable</a:t>
                </a:r>
                <a:endParaRPr lang="fr-CH" sz="2000" dirty="0" smtClean="0"/>
              </a:p>
              <a:p>
                <a:endParaRPr lang="fr-CH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73" y="805598"/>
                <a:ext cx="2926072" cy="4401205"/>
              </a:xfrm>
              <a:prstGeom prst="rect">
                <a:avLst/>
              </a:prstGeom>
              <a:blipFill rotWithShape="0">
                <a:blip r:embed="rId3"/>
                <a:stretch>
                  <a:fillRect l="-1875" t="-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387" y="1280154"/>
            <a:ext cx="5936973" cy="44527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78" y="4884704"/>
            <a:ext cx="2631061" cy="197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55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972" y="5024368"/>
            <a:ext cx="2444842" cy="18336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0445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Stability through ramp (preliminary)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18052" y="834887"/>
            <a:ext cx="85078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CH" sz="2800" dirty="0" smtClean="0"/>
              <a:t>More </a:t>
            </a:r>
            <a:r>
              <a:rPr lang="fr-CH" sz="2800" dirty="0" err="1" smtClean="0"/>
              <a:t>than</a:t>
            </a:r>
            <a:r>
              <a:rPr lang="fr-CH" sz="2800" dirty="0" smtClean="0"/>
              <a:t> 10% in the TWC800 </a:t>
            </a:r>
            <a:r>
              <a:rPr lang="fr-CH" sz="2800" dirty="0" err="1" smtClean="0"/>
              <a:t>makes</a:t>
            </a:r>
            <a:r>
              <a:rPr lang="fr-CH" sz="2800" dirty="0" smtClean="0"/>
              <a:t> </a:t>
            </a:r>
            <a:r>
              <a:rPr lang="fr-CH" sz="2800" dirty="0" err="1" smtClean="0"/>
              <a:t>things</a:t>
            </a:r>
            <a:r>
              <a:rPr lang="fr-CH" sz="2800" dirty="0" smtClean="0"/>
              <a:t> </a:t>
            </a:r>
            <a:r>
              <a:rPr lang="fr-CH" sz="2800" b="1" dirty="0" err="1" smtClean="0"/>
              <a:t>worst</a:t>
            </a:r>
            <a:r>
              <a:rPr lang="fr-CH" sz="2800" dirty="0" smtClean="0"/>
              <a:t> </a:t>
            </a:r>
            <a:r>
              <a:rPr lang="fr-CH" sz="2800" dirty="0" err="1" smtClean="0"/>
              <a:t>during</a:t>
            </a:r>
            <a:r>
              <a:rPr lang="fr-CH" sz="2800" dirty="0" smtClean="0"/>
              <a:t> </a:t>
            </a:r>
            <a:r>
              <a:rPr lang="fr-CH" sz="2800" dirty="0" err="1" smtClean="0"/>
              <a:t>ramp</a:t>
            </a:r>
            <a:r>
              <a:rPr lang="fr-CH" sz="2800" dirty="0" smtClean="0"/>
              <a:t>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fr-CH" sz="2800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CH" sz="2800" dirty="0" err="1" smtClean="0"/>
              <a:t>Controled</a:t>
            </a:r>
            <a:r>
              <a:rPr lang="fr-CH" sz="2800" dirty="0" smtClean="0"/>
              <a:t> </a:t>
            </a:r>
            <a:r>
              <a:rPr lang="fr-CH" sz="2800" b="1" dirty="0" err="1" smtClean="0"/>
              <a:t>emittance</a:t>
            </a:r>
            <a:r>
              <a:rPr lang="fr-CH" sz="2800" b="1" dirty="0" smtClean="0"/>
              <a:t> </a:t>
            </a:r>
            <a:r>
              <a:rPr lang="fr-CH" sz="2800" b="1" dirty="0" err="1" smtClean="0"/>
              <a:t>blow</a:t>
            </a:r>
            <a:r>
              <a:rPr lang="fr-CH" sz="2800" b="1" dirty="0" smtClean="0"/>
              <a:t>-up </a:t>
            </a:r>
            <a:r>
              <a:rPr lang="fr-CH" sz="2800" dirty="0" smtClean="0"/>
              <a:t>-&gt; solution to the </a:t>
            </a:r>
            <a:r>
              <a:rPr lang="fr-CH" sz="2800" dirty="0" err="1" smtClean="0"/>
              <a:t>instabilities</a:t>
            </a:r>
            <a:r>
              <a:rPr lang="fr-CH" sz="2800" dirty="0" smtClean="0"/>
              <a:t> at </a:t>
            </a:r>
            <a:r>
              <a:rPr lang="fr-CH" sz="2800" dirty="0" err="1" smtClean="0"/>
              <a:t>smaller</a:t>
            </a:r>
            <a:r>
              <a:rPr lang="fr-CH" sz="2800" dirty="0" smtClean="0"/>
              <a:t> BL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CH" sz="2800" dirty="0" err="1" smtClean="0"/>
              <a:t>Would</a:t>
            </a:r>
            <a:r>
              <a:rPr lang="fr-CH" sz="2800" dirty="0" smtClean="0"/>
              <a:t> </a:t>
            </a:r>
            <a:r>
              <a:rPr lang="fr-CH" sz="2800" dirty="0" err="1" smtClean="0"/>
              <a:t>allow</a:t>
            </a:r>
            <a:r>
              <a:rPr lang="fr-CH" sz="2800" dirty="0" smtClean="0"/>
              <a:t> us to </a:t>
            </a:r>
            <a:r>
              <a:rPr lang="fr-CH" sz="2800" dirty="0" err="1" smtClean="0"/>
              <a:t>reproduce</a:t>
            </a:r>
            <a:r>
              <a:rPr lang="fr-CH" sz="2800" dirty="0" smtClean="0"/>
              <a:t> </a:t>
            </a:r>
            <a:r>
              <a:rPr lang="fr-CH" sz="2800" dirty="0" err="1" smtClean="0"/>
              <a:t>operational</a:t>
            </a:r>
            <a:r>
              <a:rPr lang="fr-CH" sz="2800" dirty="0" smtClean="0"/>
              <a:t> config.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CH" sz="2800" dirty="0" err="1" smtClean="0"/>
              <a:t>Ongoing</a:t>
            </a:r>
            <a:r>
              <a:rPr lang="fr-CH" sz="2800" dirty="0" smtClean="0"/>
              <a:t> </a:t>
            </a:r>
            <a:r>
              <a:rPr lang="fr-CH" sz="2800" dirty="0" err="1" smtClean="0"/>
              <a:t>study</a:t>
            </a:r>
            <a:r>
              <a:rPr lang="fr-CH" sz="2800" dirty="0" smtClean="0"/>
              <a:t> to </a:t>
            </a:r>
            <a:r>
              <a:rPr lang="fr-CH" sz="2800" dirty="0" err="1" smtClean="0"/>
              <a:t>adapt</a:t>
            </a:r>
            <a:r>
              <a:rPr lang="fr-CH" sz="2800" dirty="0" smtClean="0"/>
              <a:t> the </a:t>
            </a:r>
            <a:r>
              <a:rPr lang="fr-CH" sz="2800" dirty="0" err="1" smtClean="0"/>
              <a:t>work</a:t>
            </a:r>
            <a:r>
              <a:rPr lang="fr-CH" sz="2800" dirty="0" smtClean="0"/>
              <a:t> of S. Albright and D. </a:t>
            </a:r>
            <a:r>
              <a:rPr lang="fr-CH" sz="2800" dirty="0" err="1" smtClean="0"/>
              <a:t>Quartullo</a:t>
            </a:r>
            <a:r>
              <a:rPr lang="fr-CH" sz="2800" dirty="0" smtClean="0"/>
              <a:t> to the SPS simulations.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r-CH" sz="28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CH" sz="2800" dirty="0" smtClean="0"/>
              <a:t>RF program </a:t>
            </a:r>
            <a:r>
              <a:rPr lang="fr-CH" sz="2800" dirty="0" err="1" smtClean="0"/>
              <a:t>can</a:t>
            </a:r>
            <a:r>
              <a:rPr lang="fr-CH" sz="2800" dirty="0" smtClean="0"/>
              <a:t> </a:t>
            </a:r>
            <a:r>
              <a:rPr lang="fr-CH" sz="2800" dirty="0" err="1" smtClean="0"/>
              <a:t>still</a:t>
            </a:r>
            <a:r>
              <a:rPr lang="fr-CH" sz="2800" dirty="0" smtClean="0"/>
              <a:t> </a:t>
            </a:r>
            <a:r>
              <a:rPr lang="fr-CH" sz="2800" dirty="0" err="1" smtClean="0"/>
              <a:t>be</a:t>
            </a:r>
            <a:r>
              <a:rPr lang="fr-CH" sz="2800" dirty="0" smtClean="0"/>
              <a:t> </a:t>
            </a:r>
            <a:r>
              <a:rPr lang="fr-CH" sz="2800" dirty="0" err="1" smtClean="0"/>
              <a:t>optimized</a:t>
            </a:r>
            <a:r>
              <a:rPr lang="fr-CH" sz="2800" dirty="0" smtClean="0"/>
              <a:t> (</a:t>
            </a:r>
            <a:r>
              <a:rPr lang="fr-CH" sz="2800" dirty="0" err="1" smtClean="0"/>
              <a:t>where</a:t>
            </a:r>
            <a:r>
              <a:rPr lang="fr-CH" sz="2800" dirty="0" smtClean="0"/>
              <a:t> to </a:t>
            </a:r>
            <a:r>
              <a:rPr lang="fr-CH" sz="2800" dirty="0" err="1" smtClean="0"/>
              <a:t>cut</a:t>
            </a:r>
            <a:r>
              <a:rPr lang="fr-CH" sz="2800" dirty="0" smtClean="0"/>
              <a:t>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fr-CH" sz="28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CH" sz="2800" dirty="0" smtClean="0"/>
              <a:t>TWC800 program </a:t>
            </a:r>
            <a:r>
              <a:rPr lang="fr-CH" sz="2800" dirty="0" err="1" smtClean="0"/>
              <a:t>can</a:t>
            </a:r>
            <a:r>
              <a:rPr lang="fr-CH" sz="2800" dirty="0" smtClean="0"/>
              <a:t> </a:t>
            </a:r>
            <a:r>
              <a:rPr lang="fr-CH" sz="2800" dirty="0" err="1" smtClean="0"/>
              <a:t>be</a:t>
            </a:r>
            <a:r>
              <a:rPr lang="fr-CH" sz="2800" dirty="0" smtClean="0"/>
              <a:t> </a:t>
            </a:r>
            <a:r>
              <a:rPr lang="fr-CH" sz="2800" dirty="0" err="1" smtClean="0"/>
              <a:t>different</a:t>
            </a:r>
            <a:r>
              <a:rPr lang="fr-CH" sz="2800" dirty="0" smtClean="0"/>
              <a:t>.</a:t>
            </a:r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155032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Conclusions and future work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6866" y="6453426"/>
            <a:ext cx="1883710" cy="329010"/>
          </a:xfrm>
        </p:spPr>
        <p:txBody>
          <a:bodyPr/>
          <a:lstStyle/>
          <a:p>
            <a:fld id="{B4BB3C45-6916-4A09-AEE0-4725868A11C8}" type="slidenum">
              <a:rPr lang="en-US" smtClean="0"/>
              <a:t>22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952507"/>
            <a:ext cx="832104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fr-CH" sz="2800" dirty="0" smtClean="0"/>
              <a:t>The RF program of the TWC800 has to </a:t>
            </a:r>
            <a:r>
              <a:rPr lang="fr-CH" sz="2800" dirty="0" err="1" smtClean="0"/>
              <a:t>be</a:t>
            </a:r>
            <a:r>
              <a:rPr lang="fr-CH" sz="2800" dirty="0" smtClean="0"/>
              <a:t> </a:t>
            </a:r>
            <a:r>
              <a:rPr lang="fr-CH" sz="2800" dirty="0" err="1" smtClean="0"/>
              <a:t>optimize</a:t>
            </a:r>
            <a:endParaRPr lang="fr-CH" sz="2800" dirty="0" smtClean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CH" sz="2800" dirty="0"/>
              <a:t>High ratio of the </a:t>
            </a:r>
            <a:r>
              <a:rPr lang="fr-CH" sz="2800" dirty="0" err="1"/>
              <a:t>fourth</a:t>
            </a:r>
            <a:r>
              <a:rPr lang="fr-CH" sz="2800" dirty="0"/>
              <a:t> </a:t>
            </a:r>
            <a:r>
              <a:rPr lang="fr-CH" sz="2800" dirty="0" err="1"/>
              <a:t>harmonic</a:t>
            </a:r>
            <a:r>
              <a:rPr lang="fr-CH" sz="2800" dirty="0"/>
              <a:t> </a:t>
            </a:r>
            <a:r>
              <a:rPr lang="fr-CH" sz="2800" dirty="0" err="1"/>
              <a:t>from</a:t>
            </a:r>
            <a:r>
              <a:rPr lang="fr-CH" sz="2800" dirty="0"/>
              <a:t> the </a:t>
            </a:r>
            <a:r>
              <a:rPr lang="fr-CH" sz="2800" dirty="0" err="1"/>
              <a:t>beginning</a:t>
            </a:r>
            <a:r>
              <a:rPr lang="fr-CH" sz="2800" dirty="0"/>
              <a:t> -&gt; </a:t>
            </a:r>
            <a:r>
              <a:rPr lang="fr-CH" sz="2800" dirty="0" err="1"/>
              <a:t>unstable</a:t>
            </a:r>
            <a:r>
              <a:rPr lang="fr-CH" sz="2800" dirty="0"/>
              <a:t> </a:t>
            </a:r>
            <a:r>
              <a:rPr lang="fr-CH" sz="2800" dirty="0" err="1"/>
              <a:t>beam</a:t>
            </a:r>
            <a:r>
              <a:rPr lang="fr-CH" sz="2800" dirty="0"/>
              <a:t> </a:t>
            </a:r>
            <a:r>
              <a:rPr lang="fr-CH" sz="2800" dirty="0" err="1"/>
              <a:t>during</a:t>
            </a:r>
            <a:r>
              <a:rPr lang="fr-CH" sz="2800" dirty="0"/>
              <a:t> </a:t>
            </a:r>
            <a:r>
              <a:rPr lang="fr-CH" sz="2800" dirty="0" err="1"/>
              <a:t>ramp</a:t>
            </a:r>
            <a:r>
              <a:rPr lang="fr-CH" sz="2800" dirty="0"/>
              <a:t>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CH" sz="2800" dirty="0"/>
              <a:t>At FT -&gt; </a:t>
            </a:r>
            <a:r>
              <a:rPr lang="fr-CH" sz="2800" dirty="0" err="1"/>
              <a:t>increase</a:t>
            </a:r>
            <a:r>
              <a:rPr lang="fr-CH" sz="2800" dirty="0"/>
              <a:t> the </a:t>
            </a:r>
            <a:r>
              <a:rPr lang="fr-CH" sz="2800" dirty="0" err="1" smtClean="0"/>
              <a:t>stability</a:t>
            </a:r>
            <a:r>
              <a:rPr lang="fr-CH" sz="2800" dirty="0" smtClean="0"/>
              <a:t>.</a:t>
            </a:r>
            <a:endParaRPr lang="fr-CH" sz="28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CH" sz="2800" dirty="0" err="1" smtClean="0"/>
              <a:t>Increasing</a:t>
            </a:r>
            <a:r>
              <a:rPr lang="fr-CH" sz="2800" dirty="0" smtClean="0"/>
              <a:t> </a:t>
            </a:r>
            <a:r>
              <a:rPr lang="fr-CH" sz="2800" dirty="0"/>
              <a:t>the </a:t>
            </a:r>
            <a:r>
              <a:rPr lang="fr-CH" sz="2800" dirty="0" err="1"/>
              <a:t>fourth</a:t>
            </a:r>
            <a:r>
              <a:rPr lang="fr-CH" sz="2800" dirty="0"/>
              <a:t> </a:t>
            </a:r>
            <a:r>
              <a:rPr lang="fr-CH" sz="2800" dirty="0" err="1"/>
              <a:t>harmonic</a:t>
            </a:r>
            <a:r>
              <a:rPr lang="fr-CH" sz="2800" dirty="0"/>
              <a:t> </a:t>
            </a:r>
            <a:r>
              <a:rPr lang="fr-CH" sz="2800" dirty="0" err="1"/>
              <a:t>only</a:t>
            </a:r>
            <a:r>
              <a:rPr lang="fr-CH" sz="2800" dirty="0"/>
              <a:t> at the end </a:t>
            </a:r>
            <a:r>
              <a:rPr lang="fr-CH" sz="2800" dirty="0" err="1"/>
              <a:t>can</a:t>
            </a:r>
            <a:r>
              <a:rPr lang="fr-CH" sz="2800" dirty="0"/>
              <a:t> </a:t>
            </a:r>
            <a:r>
              <a:rPr lang="fr-CH" sz="2800" dirty="0" err="1"/>
              <a:t>stabilize</a:t>
            </a:r>
            <a:r>
              <a:rPr lang="fr-CH" sz="2800" dirty="0"/>
              <a:t> the </a:t>
            </a:r>
            <a:r>
              <a:rPr lang="fr-CH" sz="2800" dirty="0" err="1"/>
              <a:t>beam</a:t>
            </a:r>
            <a:r>
              <a:rPr lang="fr-CH" sz="2800" dirty="0"/>
              <a:t>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fr-CH" sz="2800" dirty="0" err="1"/>
              <a:t>Studies</a:t>
            </a:r>
            <a:r>
              <a:rPr lang="fr-CH" sz="2800" dirty="0"/>
              <a:t> in </a:t>
            </a:r>
            <a:r>
              <a:rPr lang="fr-CH" sz="2800" dirty="0" err="1"/>
              <a:t>progress</a:t>
            </a:r>
            <a:r>
              <a:rPr lang="fr-CH" sz="2800" dirty="0" smtClean="0"/>
              <a:t>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fr-CH" sz="28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CH" sz="2800" dirty="0" err="1"/>
              <a:t>Controled</a:t>
            </a:r>
            <a:r>
              <a:rPr lang="fr-CH" sz="2800" dirty="0"/>
              <a:t> </a:t>
            </a:r>
            <a:r>
              <a:rPr lang="fr-CH" sz="2800" dirty="0" err="1"/>
              <a:t>emittance</a:t>
            </a:r>
            <a:r>
              <a:rPr lang="fr-CH" sz="2800" dirty="0"/>
              <a:t> </a:t>
            </a:r>
            <a:r>
              <a:rPr lang="fr-CH" sz="2800" dirty="0" err="1"/>
              <a:t>blow</a:t>
            </a:r>
            <a:r>
              <a:rPr lang="fr-CH" sz="2800" dirty="0"/>
              <a:t>-up </a:t>
            </a:r>
            <a:r>
              <a:rPr lang="fr-CH" sz="2800" dirty="0" err="1"/>
              <a:t>should</a:t>
            </a:r>
            <a:r>
              <a:rPr lang="fr-CH" sz="2800" dirty="0"/>
              <a:t> </a:t>
            </a:r>
            <a:r>
              <a:rPr lang="fr-CH" sz="2800" dirty="0" err="1"/>
              <a:t>be</a:t>
            </a:r>
            <a:r>
              <a:rPr lang="fr-CH" sz="2800" dirty="0"/>
              <a:t> </a:t>
            </a:r>
            <a:r>
              <a:rPr lang="fr-CH" sz="2800" dirty="0" err="1"/>
              <a:t>introduce</a:t>
            </a:r>
            <a:r>
              <a:rPr lang="fr-CH" sz="2800" dirty="0"/>
              <a:t> to </a:t>
            </a:r>
            <a:r>
              <a:rPr lang="fr-CH" sz="2800" dirty="0" err="1" smtClean="0"/>
              <a:t>run</a:t>
            </a:r>
            <a:r>
              <a:rPr lang="fr-CH" sz="2800" dirty="0" smtClean="0"/>
              <a:t> </a:t>
            </a:r>
            <a:r>
              <a:rPr lang="fr-CH" sz="2800" dirty="0"/>
              <a:t>more real simulations</a:t>
            </a:r>
            <a:r>
              <a:rPr lang="fr-CH" sz="28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r-CH" sz="28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CH" sz="2800" dirty="0" err="1" smtClean="0"/>
              <a:t>Still</a:t>
            </a:r>
            <a:r>
              <a:rPr lang="fr-CH" sz="2800" dirty="0" smtClean="0"/>
              <a:t> </a:t>
            </a:r>
            <a:r>
              <a:rPr lang="fr-CH" sz="2800" dirty="0" err="1" smtClean="0"/>
              <a:t>need</a:t>
            </a:r>
            <a:r>
              <a:rPr lang="fr-CH" sz="2800" dirty="0" smtClean="0"/>
              <a:t> to check convergence </a:t>
            </a:r>
            <a:r>
              <a:rPr lang="fr-CH" sz="2800" dirty="0" err="1" smtClean="0"/>
              <a:t>through</a:t>
            </a:r>
            <a:r>
              <a:rPr lang="fr-CH" sz="2800" dirty="0" smtClean="0"/>
              <a:t> </a:t>
            </a:r>
            <a:r>
              <a:rPr lang="fr-CH" sz="2800" dirty="0" err="1" smtClean="0"/>
              <a:t>ramp</a:t>
            </a:r>
            <a:r>
              <a:rPr lang="fr-CH" sz="2800" dirty="0" smtClean="0"/>
              <a:t> </a:t>
            </a:r>
            <a:r>
              <a:rPr lang="fr-CH" sz="2800" dirty="0" err="1" smtClean="0"/>
              <a:t>with</a:t>
            </a:r>
            <a:r>
              <a:rPr lang="fr-CH" sz="2800" dirty="0" smtClean="0"/>
              <a:t> </a:t>
            </a:r>
            <a:r>
              <a:rPr lang="fr-CH" sz="2800" dirty="0" err="1" smtClean="0"/>
              <a:t>larger</a:t>
            </a:r>
            <a:r>
              <a:rPr lang="fr-CH" sz="2800" dirty="0" smtClean="0"/>
              <a:t> </a:t>
            </a:r>
            <a:r>
              <a:rPr lang="fr-CH" sz="2800" dirty="0" err="1" smtClean="0"/>
              <a:t>number</a:t>
            </a:r>
            <a:r>
              <a:rPr lang="fr-CH" sz="2800" dirty="0" smtClean="0"/>
              <a:t> of </a:t>
            </a:r>
            <a:r>
              <a:rPr lang="fr-CH" sz="2800" dirty="0" err="1" smtClean="0"/>
              <a:t>macroparticles</a:t>
            </a:r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100105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0445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Motivations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8538" y="1319912"/>
            <a:ext cx="87066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fr-CH" sz="2800" dirty="0" err="1"/>
              <a:t>I</a:t>
            </a:r>
            <a:r>
              <a:rPr lang="fr-CH" sz="2800" dirty="0" err="1" smtClean="0"/>
              <a:t>mpedance</a:t>
            </a:r>
            <a:r>
              <a:rPr lang="fr-CH" sz="2800" dirty="0" smtClean="0"/>
              <a:t> </a:t>
            </a:r>
            <a:r>
              <a:rPr lang="fr-CH" sz="2800" dirty="0" err="1" smtClean="0"/>
              <a:t>reduction</a:t>
            </a:r>
            <a:r>
              <a:rPr lang="fr-CH" sz="2800" dirty="0" smtClean="0"/>
              <a:t> </a:t>
            </a:r>
            <a:r>
              <a:rPr lang="fr-CH" sz="2800" b="1" dirty="0" err="1" smtClean="0"/>
              <a:t>hardly</a:t>
            </a:r>
            <a:r>
              <a:rPr lang="fr-CH" sz="2800" b="1" dirty="0" smtClean="0"/>
              <a:t> </a:t>
            </a:r>
            <a:r>
              <a:rPr lang="fr-CH" sz="2800" b="1" dirty="0" err="1" smtClean="0"/>
              <a:t>sufficient</a:t>
            </a:r>
            <a:r>
              <a:rPr lang="fr-CH" sz="2800" b="1" dirty="0" smtClean="0"/>
              <a:t> </a:t>
            </a:r>
            <a:r>
              <a:rPr lang="fr-CH" sz="2800" dirty="0" smtClean="0"/>
              <a:t>to </a:t>
            </a:r>
            <a:r>
              <a:rPr lang="fr-CH" sz="2800" dirty="0" err="1" smtClean="0"/>
              <a:t>reach</a:t>
            </a:r>
            <a:r>
              <a:rPr lang="fr-CH" sz="2800" dirty="0" smtClean="0"/>
              <a:t> the HL-LHC goals.</a:t>
            </a:r>
          </a:p>
        </p:txBody>
      </p:sp>
    </p:spTree>
    <p:extLst>
      <p:ext uri="{BB962C8B-B14F-4D97-AF65-F5344CB8AC3E}">
        <p14:creationId xmlns:p14="http://schemas.microsoft.com/office/powerpoint/2010/main" val="145513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0445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Motivations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8538" y="1319912"/>
            <a:ext cx="87066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fr-CH" sz="2800" dirty="0" err="1"/>
              <a:t>Impedance</a:t>
            </a:r>
            <a:r>
              <a:rPr lang="fr-CH" sz="2800" dirty="0"/>
              <a:t> </a:t>
            </a:r>
            <a:r>
              <a:rPr lang="fr-CH" sz="2800" dirty="0" err="1"/>
              <a:t>reduction</a:t>
            </a:r>
            <a:r>
              <a:rPr lang="fr-CH" sz="2800" dirty="0"/>
              <a:t> </a:t>
            </a:r>
            <a:r>
              <a:rPr lang="fr-CH" sz="2800" b="1" dirty="0" err="1"/>
              <a:t>hardly</a:t>
            </a:r>
            <a:r>
              <a:rPr lang="fr-CH" sz="2800" b="1" dirty="0"/>
              <a:t> </a:t>
            </a:r>
            <a:r>
              <a:rPr lang="fr-CH" sz="2800" b="1" dirty="0" err="1"/>
              <a:t>sufficient</a:t>
            </a:r>
            <a:r>
              <a:rPr lang="fr-CH" sz="2800" b="1" dirty="0"/>
              <a:t> </a:t>
            </a:r>
            <a:r>
              <a:rPr lang="fr-CH" sz="2800" dirty="0"/>
              <a:t>to </a:t>
            </a:r>
            <a:r>
              <a:rPr lang="fr-CH" sz="2800" dirty="0" err="1"/>
              <a:t>reach</a:t>
            </a:r>
            <a:r>
              <a:rPr lang="fr-CH" sz="2800" dirty="0"/>
              <a:t> the HL-LHC goals.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843" y="2329676"/>
            <a:ext cx="5828313" cy="437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07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0445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Motivations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8538" y="1319912"/>
            <a:ext cx="87066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fr-CH" sz="2800" dirty="0" err="1"/>
              <a:t>Impedance</a:t>
            </a:r>
            <a:r>
              <a:rPr lang="fr-CH" sz="2800" dirty="0"/>
              <a:t> </a:t>
            </a:r>
            <a:r>
              <a:rPr lang="fr-CH" sz="2800" dirty="0" err="1"/>
              <a:t>reduction</a:t>
            </a:r>
            <a:r>
              <a:rPr lang="fr-CH" sz="2800" dirty="0"/>
              <a:t> </a:t>
            </a:r>
            <a:r>
              <a:rPr lang="fr-CH" sz="2800" b="1" dirty="0" err="1"/>
              <a:t>hardly</a:t>
            </a:r>
            <a:r>
              <a:rPr lang="fr-CH" sz="2800" b="1" dirty="0"/>
              <a:t> </a:t>
            </a:r>
            <a:r>
              <a:rPr lang="fr-CH" sz="2800" b="1" dirty="0" err="1"/>
              <a:t>sufficient</a:t>
            </a:r>
            <a:r>
              <a:rPr lang="fr-CH" sz="2800" b="1" dirty="0"/>
              <a:t> </a:t>
            </a:r>
            <a:r>
              <a:rPr lang="fr-CH" sz="2800" dirty="0"/>
              <a:t>to </a:t>
            </a:r>
            <a:r>
              <a:rPr lang="fr-CH" sz="2800" dirty="0" err="1"/>
              <a:t>reach</a:t>
            </a:r>
            <a:r>
              <a:rPr lang="fr-CH" sz="2800" dirty="0"/>
              <a:t> the HL-LHC goals.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fr-CH" sz="28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fr-CH" sz="28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fr-CH" sz="2800" dirty="0" err="1" smtClean="0"/>
              <a:t>Optimize</a:t>
            </a:r>
            <a:r>
              <a:rPr lang="fr-CH" sz="2800" dirty="0" smtClean="0"/>
              <a:t> the </a:t>
            </a:r>
            <a:r>
              <a:rPr lang="fr-CH" sz="2800" dirty="0" err="1" smtClean="0"/>
              <a:t>fourth</a:t>
            </a:r>
            <a:r>
              <a:rPr lang="fr-CH" sz="2800" dirty="0" smtClean="0"/>
              <a:t> </a:t>
            </a:r>
            <a:r>
              <a:rPr lang="fr-CH" sz="2800" dirty="0" err="1" smtClean="0"/>
              <a:t>harmonic</a:t>
            </a:r>
            <a:r>
              <a:rPr lang="fr-CH" sz="2800" dirty="0"/>
              <a:t> </a:t>
            </a:r>
            <a:r>
              <a:rPr lang="fr-CH" sz="2800" dirty="0" smtClean="0"/>
              <a:t>-&gt; </a:t>
            </a:r>
            <a:r>
              <a:rPr lang="fr-CH" sz="2800" dirty="0" err="1" smtClean="0"/>
              <a:t>another</a:t>
            </a:r>
            <a:r>
              <a:rPr lang="fr-CH" sz="2800" dirty="0" smtClean="0"/>
              <a:t> possible </a:t>
            </a:r>
            <a:r>
              <a:rPr lang="fr-CH" sz="2800" dirty="0" err="1" smtClean="0"/>
              <a:t>way</a:t>
            </a:r>
            <a:r>
              <a:rPr lang="fr-CH" sz="2800" dirty="0" smtClean="0"/>
              <a:t> for </a:t>
            </a:r>
            <a:r>
              <a:rPr lang="fr-CH" sz="2800" dirty="0" err="1" smtClean="0"/>
              <a:t>stability</a:t>
            </a:r>
            <a:r>
              <a:rPr lang="fr-CH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017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0445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Motivations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8538" y="1319912"/>
            <a:ext cx="87066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fr-CH" sz="2800" dirty="0" err="1"/>
              <a:t>Impedance</a:t>
            </a:r>
            <a:r>
              <a:rPr lang="fr-CH" sz="2800" dirty="0"/>
              <a:t> </a:t>
            </a:r>
            <a:r>
              <a:rPr lang="fr-CH" sz="2800" dirty="0" err="1"/>
              <a:t>reduction</a:t>
            </a:r>
            <a:r>
              <a:rPr lang="fr-CH" sz="2800" dirty="0"/>
              <a:t> </a:t>
            </a:r>
            <a:r>
              <a:rPr lang="fr-CH" sz="2800" b="1" dirty="0" err="1"/>
              <a:t>hardly</a:t>
            </a:r>
            <a:r>
              <a:rPr lang="fr-CH" sz="2800" b="1" dirty="0"/>
              <a:t> </a:t>
            </a:r>
            <a:r>
              <a:rPr lang="fr-CH" sz="2800" b="1" dirty="0" err="1"/>
              <a:t>sufficient</a:t>
            </a:r>
            <a:r>
              <a:rPr lang="fr-CH" sz="2800" b="1" dirty="0"/>
              <a:t> </a:t>
            </a:r>
            <a:r>
              <a:rPr lang="fr-CH" sz="2800" dirty="0"/>
              <a:t>to </a:t>
            </a:r>
            <a:r>
              <a:rPr lang="fr-CH" sz="2800" dirty="0" err="1"/>
              <a:t>reach</a:t>
            </a:r>
            <a:r>
              <a:rPr lang="fr-CH" sz="2800" dirty="0"/>
              <a:t> the HL-LHC goals.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fr-CH" sz="28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fr-CH" sz="28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fr-CH" sz="2800" dirty="0" err="1"/>
              <a:t>Optimize</a:t>
            </a:r>
            <a:r>
              <a:rPr lang="fr-CH" sz="2800" dirty="0"/>
              <a:t> the </a:t>
            </a:r>
            <a:r>
              <a:rPr lang="fr-CH" sz="2800" dirty="0" err="1"/>
              <a:t>fourth</a:t>
            </a:r>
            <a:r>
              <a:rPr lang="fr-CH" sz="2800" dirty="0"/>
              <a:t> </a:t>
            </a:r>
            <a:r>
              <a:rPr lang="fr-CH" sz="2800" dirty="0" err="1"/>
              <a:t>harmonic</a:t>
            </a:r>
            <a:r>
              <a:rPr lang="fr-CH" sz="2800" dirty="0"/>
              <a:t> -&gt; </a:t>
            </a:r>
            <a:r>
              <a:rPr lang="fr-CH" sz="2800" dirty="0" err="1"/>
              <a:t>another</a:t>
            </a:r>
            <a:r>
              <a:rPr lang="fr-CH" sz="2800" dirty="0"/>
              <a:t> possible </a:t>
            </a:r>
            <a:r>
              <a:rPr lang="fr-CH" sz="2800" dirty="0" err="1"/>
              <a:t>way</a:t>
            </a:r>
            <a:r>
              <a:rPr lang="fr-CH" sz="2800" dirty="0"/>
              <a:t> for </a:t>
            </a:r>
            <a:r>
              <a:rPr lang="fr-CH" sz="2800" dirty="0" err="1"/>
              <a:t>stability</a:t>
            </a:r>
            <a:r>
              <a:rPr lang="fr-CH" sz="2800" dirty="0"/>
              <a:t>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fr-CH" sz="28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fr-CH" sz="28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fr-CH" sz="2800" dirty="0" smtClean="0"/>
              <a:t>Simulations </a:t>
            </a:r>
            <a:r>
              <a:rPr lang="fr-CH" sz="2800" dirty="0" err="1" smtClean="0"/>
              <a:t>increasing</a:t>
            </a:r>
            <a:r>
              <a:rPr lang="fr-CH" sz="2800" dirty="0" smtClean="0"/>
              <a:t> the TWC800 power have </a:t>
            </a:r>
            <a:r>
              <a:rPr lang="fr-CH" sz="2800" dirty="0" err="1" smtClean="0"/>
              <a:t>shown</a:t>
            </a:r>
            <a:r>
              <a:rPr lang="fr-CH" sz="2800" dirty="0" smtClean="0"/>
              <a:t> an </a:t>
            </a:r>
            <a:r>
              <a:rPr lang="fr-CH" sz="2800" dirty="0" err="1" smtClean="0"/>
              <a:t>appreciable</a:t>
            </a:r>
            <a:r>
              <a:rPr lang="fr-CH" sz="2800" dirty="0" smtClean="0"/>
              <a:t> </a:t>
            </a:r>
            <a:r>
              <a:rPr lang="fr-CH" sz="2800" dirty="0" err="1" smtClean="0"/>
              <a:t>increase</a:t>
            </a:r>
            <a:r>
              <a:rPr lang="fr-CH" sz="2800" dirty="0" smtClean="0"/>
              <a:t> in the </a:t>
            </a:r>
            <a:r>
              <a:rPr lang="fr-CH" sz="2800" dirty="0" err="1" smtClean="0"/>
              <a:t>stability</a:t>
            </a:r>
            <a:r>
              <a:rPr lang="fr-CH" sz="2800" dirty="0" smtClean="0"/>
              <a:t> </a:t>
            </a:r>
            <a:r>
              <a:rPr lang="fr-CH" sz="2800" dirty="0" err="1" smtClean="0"/>
              <a:t>threshold</a:t>
            </a:r>
            <a:r>
              <a:rPr lang="fr-CH" sz="2800" dirty="0" smtClean="0"/>
              <a:t> at FT.</a:t>
            </a:r>
          </a:p>
        </p:txBody>
      </p:sp>
    </p:spTree>
    <p:extLst>
      <p:ext uri="{BB962C8B-B14F-4D97-AF65-F5344CB8AC3E}">
        <p14:creationId xmlns:p14="http://schemas.microsoft.com/office/powerpoint/2010/main" val="402384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0445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Motivations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740" y="1534594"/>
            <a:ext cx="5640128" cy="423009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54441" y="1685683"/>
            <a:ext cx="306328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000" dirty="0" smtClean="0"/>
              <a:t>FT 450 </a:t>
            </a:r>
            <a:r>
              <a:rPr lang="fr-CH" sz="2000" dirty="0" err="1" smtClean="0"/>
              <a:t>GeV</a:t>
            </a:r>
            <a:r>
              <a:rPr lang="fr-CH" sz="2000" dirty="0" smtClean="0"/>
              <a:t> in the SPS.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000" dirty="0" smtClean="0"/>
              <a:t>72 </a:t>
            </a:r>
            <a:r>
              <a:rPr lang="fr-CH" sz="2000" dirty="0" err="1" smtClean="0"/>
              <a:t>Bunches</a:t>
            </a:r>
            <a:r>
              <a:rPr lang="fr-CH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000" dirty="0" err="1" smtClean="0"/>
              <a:t>Reduced</a:t>
            </a:r>
            <a:r>
              <a:rPr lang="fr-CH" sz="2000" dirty="0" smtClean="0"/>
              <a:t> </a:t>
            </a:r>
            <a:r>
              <a:rPr lang="fr-CH" sz="2000" dirty="0" err="1" smtClean="0"/>
              <a:t>impedance</a:t>
            </a:r>
            <a:r>
              <a:rPr lang="fr-CH" sz="2000" dirty="0" smtClean="0"/>
              <a:t> model.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000" dirty="0" err="1" smtClean="0"/>
              <a:t>Beam</a:t>
            </a:r>
            <a:r>
              <a:rPr lang="fr-CH" sz="2000" dirty="0" smtClean="0"/>
              <a:t> </a:t>
            </a:r>
            <a:r>
              <a:rPr lang="fr-CH" sz="2000" dirty="0" err="1" smtClean="0"/>
              <a:t>loading</a:t>
            </a:r>
            <a:r>
              <a:rPr lang="fr-CH" sz="2000" dirty="0" smtClean="0"/>
              <a:t> not </a:t>
            </a:r>
            <a:r>
              <a:rPr lang="fr-CH" sz="2000" dirty="0" err="1" smtClean="0"/>
              <a:t>taken</a:t>
            </a:r>
            <a:r>
              <a:rPr lang="fr-CH" sz="2000" dirty="0" smtClean="0"/>
              <a:t> </a:t>
            </a:r>
            <a:r>
              <a:rPr lang="fr-CH" sz="2000" dirty="0" err="1" smtClean="0"/>
              <a:t>into</a:t>
            </a:r>
            <a:r>
              <a:rPr lang="fr-CH" sz="2000" dirty="0" smtClean="0"/>
              <a:t> </a:t>
            </a:r>
            <a:r>
              <a:rPr lang="fr-CH" sz="2000" dirty="0" err="1" smtClean="0"/>
              <a:t>account</a:t>
            </a:r>
            <a:r>
              <a:rPr lang="fr-CH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2000" dirty="0" smtClean="0"/>
              <a:t>TWC800 in BSM.</a:t>
            </a:r>
          </a:p>
        </p:txBody>
      </p:sp>
    </p:spTree>
    <p:extLst>
      <p:ext uri="{BB962C8B-B14F-4D97-AF65-F5344CB8AC3E}">
        <p14:creationId xmlns:p14="http://schemas.microsoft.com/office/powerpoint/2010/main" val="115123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184" y="4529608"/>
            <a:ext cx="2941982" cy="22064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0445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And through ramp ?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3711" y="1041621"/>
            <a:ext cx="8507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CH" sz="2800" dirty="0" smtClean="0"/>
              <a:t>High ratio of 4th </a:t>
            </a:r>
            <a:r>
              <a:rPr lang="fr-CH" sz="2800" dirty="0" err="1" smtClean="0"/>
              <a:t>harmonic</a:t>
            </a:r>
            <a:r>
              <a:rPr lang="fr-CH" sz="2800" dirty="0" smtClean="0"/>
              <a:t> -&gt; </a:t>
            </a:r>
            <a:r>
              <a:rPr lang="fr-CH" sz="2800" b="1" dirty="0" smtClean="0"/>
              <a:t>flat portion in synchrotron </a:t>
            </a:r>
            <a:r>
              <a:rPr lang="fr-CH" sz="2800" b="1" dirty="0" err="1" smtClean="0"/>
              <a:t>frequency</a:t>
            </a:r>
            <a:r>
              <a:rPr lang="fr-CH" sz="2800" dirty="0" smtClean="0"/>
              <a:t> -&gt; </a:t>
            </a:r>
            <a:r>
              <a:rPr lang="fr-CH" sz="2800" dirty="0" err="1" smtClean="0"/>
              <a:t>loss</a:t>
            </a:r>
            <a:r>
              <a:rPr lang="fr-CH" sz="2800" dirty="0" smtClean="0"/>
              <a:t> of Landau </a:t>
            </a:r>
            <a:r>
              <a:rPr lang="fr-CH" sz="2800" dirty="0" err="1" smtClean="0"/>
              <a:t>damping</a:t>
            </a:r>
            <a:r>
              <a:rPr lang="fr-CH" sz="2800" dirty="0" smtClean="0"/>
              <a:t>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fr-CH" sz="2800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CH" sz="2800" b="1" dirty="0" smtClean="0"/>
              <a:t>No</a:t>
            </a:r>
            <a:r>
              <a:rPr lang="fr-CH" sz="2800" dirty="0" smtClean="0"/>
              <a:t> </a:t>
            </a:r>
            <a:r>
              <a:rPr lang="fr-CH" sz="2800" b="1" dirty="0" err="1" smtClean="0"/>
              <a:t>controled</a:t>
            </a:r>
            <a:r>
              <a:rPr lang="fr-CH" sz="2800" b="1" dirty="0" smtClean="0"/>
              <a:t> </a:t>
            </a:r>
            <a:r>
              <a:rPr lang="fr-CH" sz="2800" b="1" dirty="0" err="1" smtClean="0"/>
              <a:t>emittance</a:t>
            </a:r>
            <a:r>
              <a:rPr lang="fr-CH" sz="2800" b="1" dirty="0"/>
              <a:t> </a:t>
            </a:r>
            <a:r>
              <a:rPr lang="fr-CH" sz="2800" b="1" dirty="0" err="1" smtClean="0"/>
              <a:t>blow</a:t>
            </a:r>
            <a:r>
              <a:rPr lang="fr-CH" sz="2800" b="1" dirty="0" smtClean="0"/>
              <a:t>-up </a:t>
            </a:r>
            <a:r>
              <a:rPr lang="fr-CH" sz="2800" dirty="0" smtClean="0"/>
              <a:t>in simulation -&gt; </a:t>
            </a:r>
            <a:r>
              <a:rPr lang="fr-CH" sz="2800" dirty="0" err="1" smtClean="0"/>
              <a:t>too</a:t>
            </a:r>
            <a:r>
              <a:rPr lang="fr-CH" sz="2800" dirty="0" smtClean="0"/>
              <a:t> </a:t>
            </a:r>
            <a:r>
              <a:rPr lang="fr-CH" sz="2800" dirty="0" err="1" smtClean="0"/>
              <a:t>small</a:t>
            </a:r>
            <a:r>
              <a:rPr lang="fr-CH" sz="2800" dirty="0" smtClean="0"/>
              <a:t> </a:t>
            </a:r>
            <a:r>
              <a:rPr lang="fr-CH" sz="2800" dirty="0" err="1" smtClean="0"/>
              <a:t>bunches</a:t>
            </a:r>
            <a:r>
              <a:rPr lang="fr-CH" sz="2800" dirty="0" smtClean="0"/>
              <a:t> </a:t>
            </a:r>
            <a:r>
              <a:rPr lang="fr-CH" sz="2800" dirty="0" err="1" smtClean="0"/>
              <a:t>unstable</a:t>
            </a:r>
            <a:r>
              <a:rPr lang="fr-CH" sz="2800" dirty="0" smtClean="0"/>
              <a:t>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fr-CH" sz="2800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fr-CH" sz="2800" dirty="0" err="1" smtClean="0"/>
              <a:t>Acceleration</a:t>
            </a:r>
            <a:r>
              <a:rPr lang="fr-CH" sz="2800" dirty="0" smtClean="0"/>
              <a:t> </a:t>
            </a:r>
            <a:r>
              <a:rPr lang="fr-CH" sz="2800" dirty="0" err="1" smtClean="0"/>
              <a:t>decreases</a:t>
            </a:r>
            <a:r>
              <a:rPr lang="fr-CH" sz="2800" dirty="0" smtClean="0"/>
              <a:t> the synchrotron </a:t>
            </a:r>
            <a:r>
              <a:rPr lang="fr-CH" sz="2800" dirty="0" err="1" smtClean="0"/>
              <a:t>frequency</a:t>
            </a:r>
            <a:r>
              <a:rPr lang="fr-CH" sz="2800" dirty="0" smtClean="0"/>
              <a:t> spread (</a:t>
            </a:r>
            <a:r>
              <a:rPr lang="fr-CH" sz="2800" dirty="0" err="1" smtClean="0"/>
              <a:t>lower</a:t>
            </a:r>
            <a:r>
              <a:rPr lang="fr-CH" sz="2800" dirty="0" smtClean="0"/>
              <a:t> amplitude, squeeze the </a:t>
            </a:r>
            <a:r>
              <a:rPr lang="fr-CH" sz="2800" dirty="0" err="1" smtClean="0"/>
              <a:t>bucket</a:t>
            </a:r>
            <a:r>
              <a:rPr lang="fr-CH" sz="2800" dirty="0" smtClean="0"/>
              <a:t>) -&gt; </a:t>
            </a:r>
            <a:r>
              <a:rPr lang="fr-CH" sz="2800" dirty="0" err="1" smtClean="0"/>
              <a:t>loss</a:t>
            </a:r>
            <a:r>
              <a:rPr lang="fr-CH" sz="2800" dirty="0" smtClean="0"/>
              <a:t> of Landau </a:t>
            </a:r>
            <a:r>
              <a:rPr lang="fr-CH" sz="2800" dirty="0" err="1" smtClean="0"/>
              <a:t>damping</a:t>
            </a:r>
            <a:r>
              <a:rPr lang="fr-CH" sz="2800" dirty="0" smtClean="0"/>
              <a:t>.</a:t>
            </a:r>
          </a:p>
          <a:p>
            <a:endParaRPr lang="fr-CH" sz="2800" dirty="0" smtClean="0"/>
          </a:p>
        </p:txBody>
      </p:sp>
    </p:spTree>
    <p:extLst>
      <p:ext uri="{BB962C8B-B14F-4D97-AF65-F5344CB8AC3E}">
        <p14:creationId xmlns:p14="http://schemas.microsoft.com/office/powerpoint/2010/main" val="264113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0445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Synchrotron frequency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826" y="1359025"/>
            <a:ext cx="5799151" cy="43493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5661" y="1645737"/>
                <a:ext cx="3514477" cy="4062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CH" sz="2000" dirty="0" smtClean="0"/>
                  <a:t>Larger </a:t>
                </a:r>
                <a:r>
                  <a:rPr lang="fr-CH" sz="2000" dirty="0" err="1" smtClean="0"/>
                  <a:t>bunches</a:t>
                </a:r>
                <a:r>
                  <a:rPr lang="fr-CH" sz="2000" dirty="0" smtClean="0"/>
                  <a:t> at FB </a:t>
                </a:r>
                <a:r>
                  <a:rPr lang="fr-CH" sz="2000" dirty="0" err="1" smtClean="0"/>
                  <a:t>can</a:t>
                </a:r>
                <a:r>
                  <a:rPr lang="fr-CH" sz="2000" dirty="0"/>
                  <a:t> </a:t>
                </a:r>
                <a:r>
                  <a:rPr lang="fr-CH" sz="2000" dirty="0" err="1" smtClean="0"/>
                  <a:t>sit</a:t>
                </a:r>
                <a:r>
                  <a:rPr lang="fr-CH" sz="2000" dirty="0" smtClean="0"/>
                  <a:t> in the flat </a:t>
                </a:r>
                <a:r>
                  <a:rPr lang="fr-CH" sz="2000" dirty="0" err="1" smtClean="0"/>
                  <a:t>region</a:t>
                </a:r>
                <a:r>
                  <a:rPr lang="fr-CH" sz="2000" dirty="0" smtClean="0"/>
                  <a:t> -&gt; </a:t>
                </a:r>
                <a:r>
                  <a:rPr lang="fr-CH" sz="2000" dirty="0" err="1" smtClean="0"/>
                  <a:t>unstable</a:t>
                </a:r>
                <a:r>
                  <a:rPr lang="fr-CH" sz="2000" dirty="0" smtClean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CH" sz="20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CH" sz="2000" dirty="0" err="1" smtClean="0"/>
                  <a:t>Too</a:t>
                </a:r>
                <a:r>
                  <a:rPr lang="fr-CH" sz="2000" dirty="0" smtClean="0"/>
                  <a:t> </a:t>
                </a:r>
                <a:r>
                  <a:rPr lang="fr-CH" sz="2000" dirty="0" err="1" smtClean="0"/>
                  <a:t>small</a:t>
                </a:r>
                <a:r>
                  <a:rPr lang="fr-CH" sz="2000" dirty="0" smtClean="0"/>
                  <a:t> </a:t>
                </a:r>
                <a:r>
                  <a:rPr lang="fr-CH" sz="2000" dirty="0" err="1" smtClean="0"/>
                  <a:t>bunches</a:t>
                </a:r>
                <a:r>
                  <a:rPr lang="fr-CH" sz="2000" dirty="0" smtClean="0"/>
                  <a:t> </a:t>
                </a:r>
                <a:r>
                  <a:rPr lang="fr-CH" sz="2000" dirty="0" err="1" smtClean="0"/>
                  <a:t>can</a:t>
                </a:r>
                <a:r>
                  <a:rPr lang="fr-CH" sz="2000" dirty="0" smtClean="0"/>
                  <a:t> </a:t>
                </a:r>
                <a:r>
                  <a:rPr lang="fr-CH" sz="2000" dirty="0" err="1" smtClean="0"/>
                  <a:t>become</a:t>
                </a:r>
                <a:r>
                  <a:rPr lang="fr-CH" sz="2000" dirty="0" smtClean="0"/>
                  <a:t> </a:t>
                </a:r>
                <a:r>
                  <a:rPr lang="fr-CH" sz="2000" dirty="0" err="1" smtClean="0"/>
                  <a:t>unstable</a:t>
                </a:r>
                <a:r>
                  <a:rPr lang="fr-CH" sz="2000" dirty="0" smtClean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CH" sz="20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CH" sz="2000" dirty="0" err="1" smtClean="0"/>
                  <a:t>Increasing</a:t>
                </a:r>
                <a:r>
                  <a:rPr lang="fr-CH" sz="2000" dirty="0" smtClean="0"/>
                  <a:t> the </a:t>
                </a:r>
                <a:r>
                  <a:rPr lang="fr-CH" sz="2000" dirty="0" err="1" smtClean="0"/>
                  <a:t>energy</a:t>
                </a:r>
                <a:r>
                  <a:rPr lang="fr-CH" sz="20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CH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CH" sz="2000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fr-CH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fr-CH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CH" sz="2000" dirty="0" smtClean="0"/>
                  <a:t> decreases -&gt; </a:t>
                </a:r>
                <a:r>
                  <a:rPr lang="fr-CH" sz="2000" dirty="0" err="1" smtClean="0"/>
                  <a:t>less</a:t>
                </a:r>
                <a:r>
                  <a:rPr lang="fr-CH" sz="2000" dirty="0" smtClean="0"/>
                  <a:t> </a:t>
                </a:r>
                <a:r>
                  <a:rPr lang="fr-CH" sz="2000" dirty="0" err="1" smtClean="0"/>
                  <a:t>frequency</a:t>
                </a:r>
                <a:r>
                  <a:rPr lang="fr-CH" sz="2000" dirty="0" smtClean="0"/>
                  <a:t> spread.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CH" sz="20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CH" sz="2000" dirty="0" err="1" smtClean="0"/>
                  <a:t>Does</a:t>
                </a:r>
                <a:r>
                  <a:rPr lang="fr-CH" sz="2000" dirty="0" smtClean="0"/>
                  <a:t> </a:t>
                </a:r>
                <a:r>
                  <a:rPr lang="fr-CH" sz="2000" dirty="0" err="1" smtClean="0"/>
                  <a:t>it</a:t>
                </a:r>
                <a:r>
                  <a:rPr lang="fr-CH" sz="2000" dirty="0" smtClean="0"/>
                  <a:t> </a:t>
                </a:r>
                <a:r>
                  <a:rPr lang="fr-CH" sz="2000" dirty="0" err="1" smtClean="0"/>
                  <a:t>hold</a:t>
                </a:r>
                <a:r>
                  <a:rPr lang="fr-CH" sz="2000" dirty="0" smtClean="0"/>
                  <a:t> </a:t>
                </a:r>
                <a:r>
                  <a:rPr lang="fr-CH" sz="2000" dirty="0" err="1" smtClean="0"/>
                  <a:t>through</a:t>
                </a:r>
                <a:r>
                  <a:rPr lang="fr-CH" sz="2000" dirty="0" smtClean="0"/>
                  <a:t> </a:t>
                </a:r>
                <a:r>
                  <a:rPr lang="fr-CH" sz="2000" dirty="0" err="1" smtClean="0"/>
                  <a:t>ramp</a:t>
                </a:r>
                <a:r>
                  <a:rPr lang="fr-CH" sz="2000" dirty="0" smtClean="0"/>
                  <a:t> ?</a:t>
                </a:r>
                <a:endParaRPr lang="fr-CH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CH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61" y="1645737"/>
                <a:ext cx="3514477" cy="4062651"/>
              </a:xfrm>
              <a:prstGeom prst="rect">
                <a:avLst/>
              </a:prstGeom>
              <a:blipFill rotWithShape="0">
                <a:blip r:embed="rId4"/>
                <a:stretch>
                  <a:fillRect l="-1560" t="-901" r="-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023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30841</TotalTime>
  <Words>859</Words>
  <Application>Microsoft Office PowerPoint</Application>
  <PresentationFormat>On-screen Show (4:3)</PresentationFormat>
  <Paragraphs>174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Courier New</vt:lpstr>
      <vt:lpstr>Wingdings</vt:lpstr>
      <vt:lpstr>Office Theme</vt:lpstr>
      <vt:lpstr>First results of ramp simulations with 72 bunches s LIU-SPS Beam Dynamics Working Group 30/06/2016</vt:lpstr>
      <vt:lpstr>Outline</vt:lpstr>
      <vt:lpstr>Motivations</vt:lpstr>
      <vt:lpstr>Motivations</vt:lpstr>
      <vt:lpstr>Motivations</vt:lpstr>
      <vt:lpstr>Motivations</vt:lpstr>
      <vt:lpstr>Motivations</vt:lpstr>
      <vt:lpstr>And through ramp ?</vt:lpstr>
      <vt:lpstr>Synchrotron frequency</vt:lpstr>
      <vt:lpstr>Assumptions for the ramp</vt:lpstr>
      <vt:lpstr>Assumptions for the ramp</vt:lpstr>
      <vt:lpstr>Decrease the computational time</vt:lpstr>
      <vt:lpstr>Decrease the computational time</vt:lpstr>
      <vt:lpstr>Decrease the computational time</vt:lpstr>
      <vt:lpstr>Decrease the computational time</vt:lpstr>
      <vt:lpstr>Decrease the computational time</vt:lpstr>
      <vt:lpstr>Ramp program</vt:lpstr>
      <vt:lpstr>Ramp program</vt:lpstr>
      <vt:lpstr>Stability through ramp (preliminary)</vt:lpstr>
      <vt:lpstr>Stability through ramp (preliminary)</vt:lpstr>
      <vt:lpstr>Stability through ramp (preliminary)</vt:lpstr>
      <vt:lpstr>Conclusions and future work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Intensity effects in the longitudinal plane</dc:title>
  <dc:creator>Alexandre Lasheen</dc:creator>
  <cp:lastModifiedBy>Joel Repond</cp:lastModifiedBy>
  <cp:revision>3029</cp:revision>
  <cp:lastPrinted>2015-09-17T13:23:21Z</cp:lastPrinted>
  <dcterms:created xsi:type="dcterms:W3CDTF">2014-07-23T07:54:45Z</dcterms:created>
  <dcterms:modified xsi:type="dcterms:W3CDTF">2016-07-01T10:21:58Z</dcterms:modified>
</cp:coreProperties>
</file>