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53" r:id="rId2"/>
    <p:sldId id="394" r:id="rId3"/>
    <p:sldId id="396" r:id="rId4"/>
    <p:sldId id="395" r:id="rId5"/>
    <p:sldId id="397" r:id="rId6"/>
    <p:sldId id="398" r:id="rId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708" userDrawn="1">
          <p15:clr>
            <a:srgbClr val="A4A3A4"/>
          </p15:clr>
        </p15:guide>
        <p15:guide id="2" pos="1531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A808A8"/>
    <a:srgbClr val="A81F08"/>
    <a:srgbClr val="0000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2" d="100"/>
          <a:sy n="132" d="100"/>
        </p:scale>
        <p:origin x="121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708"/>
        <p:guide pos="1531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26.05.2016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26.05.2016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7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951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968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075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30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222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260857"/>
            <a:ext cx="8265984" cy="36667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Follow </a:t>
            </a:r>
            <a:r>
              <a:rPr lang="en-US" b="0" dirty="0"/>
              <a:t>up of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b="0" dirty="0" smtClean="0"/>
              <a:t>Soft </a:t>
            </a:r>
            <a:r>
              <a:rPr lang="en-GB" b="0" dirty="0"/>
              <a:t>clamps </a:t>
            </a:r>
            <a:r>
              <a:rPr lang="en-GB" b="0" dirty="0" smtClean="0"/>
              <a:t>production &amp; testing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>
                <a:latin typeface="Calibri Light" panose="020F0302020204030204" pitchFamily="34" charset="0"/>
              </a:rPr>
              <a:t>Thomas Kaltenbacher</a:t>
            </a:r>
            <a:r>
              <a:rPr lang="en-US" sz="2000" b="0" dirty="0">
                <a:latin typeface="Calibri Light" panose="020F0302020204030204" pitchFamily="34" charset="0"/>
              </a:rPr>
              <a:t> </a:t>
            </a:r>
            <a:r>
              <a:rPr lang="en-US" sz="2000" b="0" dirty="0" smtClean="0">
                <a:latin typeface="Calibri Light" panose="020F0302020204030204" pitchFamily="34" charset="0"/>
              </a:rPr>
              <a:t>&amp;</a:t>
            </a:r>
            <a:br>
              <a:rPr lang="en-US" sz="2000" b="0" dirty="0" smtClean="0">
                <a:latin typeface="Calibri Light" panose="020F0302020204030204" pitchFamily="34" charset="0"/>
              </a:rPr>
            </a:br>
            <a:r>
              <a:rPr lang="en-US" sz="2000" b="0" dirty="0" smtClean="0">
                <a:latin typeface="Calibri Light" panose="020F0302020204030204" pitchFamily="34" charset="0"/>
              </a:rPr>
              <a:t>Christine Vollinger</a:t>
            </a:r>
            <a:br>
              <a:rPr lang="en-US" sz="2000" b="0" dirty="0" smtClean="0">
                <a:latin typeface="Calibri Light" panose="020F0302020204030204" pitchFamily="34" charset="0"/>
              </a:rPr>
            </a:br>
            <a:r>
              <a:rPr lang="en-US" sz="2000" b="0" dirty="0">
                <a:latin typeface="Calibri Light" panose="020F0302020204030204" pitchFamily="34" charset="0"/>
              </a:rPr>
              <a:t/>
            </a:r>
            <a:br>
              <a:rPr lang="en-US" sz="2000" b="0" dirty="0">
                <a:latin typeface="Calibri Light" panose="020F0302020204030204" pitchFamily="34" charset="0"/>
              </a:rPr>
            </a:b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LIU-SPS, 26/05/2016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LIU-SPS, </a:t>
            </a:r>
            <a:r>
              <a:rPr lang="en-US" dirty="0" smtClean="0"/>
              <a:t>26/05/2016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572" y="2202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Open Questions (</a:t>
            </a:r>
            <a:r>
              <a:rPr lang="en-GB" sz="4000" dirty="0" smtClean="0">
                <a:latin typeface="Calibri Light" panose="020F0302020204030204" pitchFamily="34" charset="0"/>
              </a:rPr>
              <a:t>1/4)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9633" y="1373296"/>
            <a:ext cx="6527650" cy="4666225"/>
            <a:chOff x="2519633" y="1373296"/>
            <a:chExt cx="6527650" cy="46662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633" y="1373296"/>
              <a:ext cx="6527650" cy="46662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6339252" y="3596054"/>
              <a:ext cx="465993" cy="86164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9572" y="1348615"/>
            <a:ext cx="3308897" cy="3972648"/>
            <a:chOff x="269572" y="1373296"/>
            <a:chExt cx="3308897" cy="3972648"/>
          </a:xfrm>
        </p:grpSpPr>
        <p:sp>
          <p:nvSpPr>
            <p:cNvPr id="8" name="TextBox 7"/>
            <p:cNvSpPr txBox="1"/>
            <p:nvPr/>
          </p:nvSpPr>
          <p:spPr>
            <a:xfrm>
              <a:off x="269572" y="1373296"/>
              <a:ext cx="2130728" cy="17543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Slide of Thomas from meeting 23/05/2016;</a:t>
              </a:r>
            </a:p>
            <a:p>
              <a:r>
                <a:rPr lang="en-US" dirty="0" smtClean="0"/>
                <a:t>Shows the insulating layer on the beam pipe.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572" y="3868616"/>
              <a:ext cx="3308897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Proposed solution (José):</a:t>
              </a:r>
            </a:p>
            <a:p>
              <a:r>
                <a:rPr lang="en-US" dirty="0" smtClean="0"/>
                <a:t>One strip of the insulation next to the VF is cut so that the copper braid of the clamp makes contact.</a:t>
              </a:r>
              <a:endParaRPr lang="en-GB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037492" y="3127622"/>
              <a:ext cx="343163" cy="740994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95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LIU-SPS, </a:t>
            </a:r>
            <a:r>
              <a:rPr lang="en-US" dirty="0" smtClean="0"/>
              <a:t>26/05/2016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572" y="2202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Open Questions (</a:t>
            </a:r>
            <a:r>
              <a:rPr lang="en-GB" sz="4000" dirty="0" smtClean="0">
                <a:latin typeface="Calibri Light" panose="020F0302020204030204" pitchFamily="34" charset="0"/>
              </a:rPr>
              <a:t>2/4)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572" y="1373296"/>
            <a:ext cx="413537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From tunnel visit:</a:t>
            </a:r>
          </a:p>
          <a:p>
            <a:r>
              <a:rPr lang="en-US" dirty="0" smtClean="0"/>
              <a:t>Metal band from LEP era is still in place next to the VF.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572" y="3037621"/>
            <a:ext cx="330889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Proposed solution (1):</a:t>
            </a:r>
          </a:p>
          <a:p>
            <a:r>
              <a:rPr lang="en-US" dirty="0" smtClean="0"/>
              <a:t>Remove the metal band if it is without function.</a:t>
            </a: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865910" y="2296626"/>
            <a:ext cx="343163" cy="74099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974708" y="970695"/>
            <a:ext cx="3804080" cy="5072106"/>
            <a:chOff x="4974708" y="970695"/>
            <a:chExt cx="3804080" cy="50721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0695" y="1604708"/>
              <a:ext cx="5072106" cy="380408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6462347" y="2092569"/>
              <a:ext cx="757589" cy="34729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37491" y="4129349"/>
            <a:ext cx="348175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Proposed solution (2):</a:t>
            </a:r>
          </a:p>
          <a:p>
            <a:r>
              <a:rPr lang="en-US" dirty="0" smtClean="0"/>
              <a:t>Place the copper braid of the clamp more to the left of the VF.</a:t>
            </a:r>
            <a:endParaRPr lang="en-GB" dirty="0"/>
          </a:p>
        </p:txBody>
      </p:sp>
      <p:sp>
        <p:nvSpPr>
          <p:cNvPr id="21" name="Down Arrow 20"/>
          <p:cNvSpPr/>
          <p:nvPr/>
        </p:nvSpPr>
        <p:spPr>
          <a:xfrm>
            <a:off x="3933425" y="2296627"/>
            <a:ext cx="343163" cy="183272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4977" y="52210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Note: if there is an insulating foil and the metal band, the clamp has to be removed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1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LIU-SPS, </a:t>
            </a:r>
            <a:r>
              <a:rPr lang="en-US" dirty="0" smtClean="0"/>
              <a:t>26/05/2016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572" y="2202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Open Questions (</a:t>
            </a:r>
            <a:r>
              <a:rPr lang="en-GB" sz="4000" dirty="0" smtClean="0">
                <a:latin typeface="Calibri Light" panose="020F0302020204030204" pitchFamily="34" charset="0"/>
              </a:rPr>
              <a:t>3/4)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9571" y="1373296"/>
            <a:ext cx="3370443" cy="3141652"/>
            <a:chOff x="269571" y="1373296"/>
            <a:chExt cx="3370443" cy="3141652"/>
          </a:xfrm>
        </p:grpSpPr>
        <p:sp>
          <p:nvSpPr>
            <p:cNvPr id="8" name="TextBox 7"/>
            <p:cNvSpPr txBox="1"/>
            <p:nvPr/>
          </p:nvSpPr>
          <p:spPr>
            <a:xfrm>
              <a:off x="269571" y="1373296"/>
              <a:ext cx="3370443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tunnel visit:</a:t>
              </a:r>
            </a:p>
            <a:p>
              <a:r>
                <a:rPr lang="en-US" dirty="0" smtClean="0"/>
                <a:t>VSC equipment </a:t>
              </a:r>
              <a:r>
                <a:rPr lang="en-US" dirty="0" smtClean="0"/>
                <a:t>“</a:t>
              </a:r>
              <a:r>
                <a:rPr lang="en-US" i="1" dirty="0"/>
                <a:t>isolating </a:t>
              </a:r>
              <a:r>
                <a:rPr lang="en-US" i="1" dirty="0" smtClean="0"/>
                <a:t>supports</a:t>
              </a:r>
              <a:r>
                <a:rPr lang="en-US" dirty="0" smtClean="0"/>
                <a:t>” </a:t>
              </a:r>
              <a:r>
                <a:rPr lang="en-US" dirty="0" smtClean="0"/>
                <a:t>next to the VF.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571" y="3037620"/>
              <a:ext cx="3308897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Proposed solution:</a:t>
              </a:r>
            </a:p>
            <a:p>
              <a:r>
                <a:rPr lang="en-US" dirty="0" smtClean="0"/>
                <a:t>Make the connecting copper bridge </a:t>
              </a:r>
              <a:r>
                <a:rPr lang="en-US" dirty="0" smtClean="0"/>
                <a:t>(loop) longer </a:t>
              </a:r>
              <a:r>
                <a:rPr lang="en-US" dirty="0" smtClean="0"/>
                <a:t>so that the </a:t>
              </a:r>
              <a:r>
                <a:rPr lang="en-US" dirty="0" smtClean="0"/>
                <a:t>“</a:t>
              </a:r>
              <a:r>
                <a:rPr lang="en-US" i="1" dirty="0"/>
                <a:t>isolating supports</a:t>
              </a:r>
              <a:r>
                <a:rPr lang="en-US" dirty="0" smtClean="0"/>
                <a:t>” </a:t>
              </a:r>
              <a:r>
                <a:rPr lang="en-US" dirty="0" smtClean="0"/>
                <a:t>does not pose an obstacle.</a:t>
              </a:r>
              <a:endParaRPr lang="en-GB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037492" y="2296626"/>
              <a:ext cx="343163" cy="740994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7112" y="1182933"/>
            <a:ext cx="5521150" cy="414086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260124" y="2321169"/>
            <a:ext cx="967154" cy="2409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LIU-SPS, </a:t>
            </a:r>
            <a:r>
              <a:rPr lang="en-US" dirty="0" smtClean="0"/>
              <a:t>26/05/2016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572" y="2202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Open Questions </a:t>
            </a:r>
            <a:r>
              <a:rPr lang="en-GB" sz="4000" dirty="0" smtClean="0">
                <a:latin typeface="Calibri Light" panose="020F0302020204030204" pitchFamily="34" charset="0"/>
              </a:rPr>
              <a:t>(4/4)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9571" y="1373296"/>
            <a:ext cx="3370443" cy="2864653"/>
            <a:chOff x="269571" y="1373296"/>
            <a:chExt cx="3370443" cy="2864653"/>
          </a:xfrm>
        </p:grpSpPr>
        <p:sp>
          <p:nvSpPr>
            <p:cNvPr id="8" name="TextBox 7"/>
            <p:cNvSpPr txBox="1"/>
            <p:nvPr/>
          </p:nvSpPr>
          <p:spPr>
            <a:xfrm>
              <a:off x="269571" y="1373296"/>
              <a:ext cx="3370443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tunnel visit:</a:t>
              </a:r>
            </a:p>
            <a:p>
              <a:r>
                <a:rPr lang="en-US" dirty="0" smtClean="0"/>
                <a:t>The wide copper braid </a:t>
              </a:r>
              <a:r>
                <a:rPr lang="en-US" dirty="0" smtClean="0"/>
                <a:t>touches the </a:t>
              </a:r>
              <a:r>
                <a:rPr lang="en-GB" dirty="0" smtClean="0"/>
                <a:t>orbital </a:t>
              </a:r>
              <a:r>
                <a:rPr lang="en-GB" dirty="0"/>
                <a:t>welds 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571" y="3037620"/>
              <a:ext cx="3308897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Proposed solution:</a:t>
              </a:r>
            </a:p>
            <a:p>
              <a:r>
                <a:rPr lang="en-US" dirty="0" smtClean="0"/>
                <a:t>Thin upstream clamp (9 mm wide) with slim (white) cable tie</a:t>
              </a:r>
              <a:endParaRPr lang="en-GB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037492" y="2296626"/>
              <a:ext cx="343163" cy="740994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r="28783" b="16843"/>
          <a:stretch/>
        </p:blipFill>
        <p:spPr>
          <a:xfrm rot="5400000">
            <a:off x="4751242" y="305671"/>
            <a:ext cx="3091543" cy="42771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407689" y="1007625"/>
            <a:ext cx="710640" cy="2409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8509" b="7670"/>
          <a:stretch/>
        </p:blipFill>
        <p:spPr>
          <a:xfrm rot="5400000">
            <a:off x="6049304" y="3368930"/>
            <a:ext cx="3279278" cy="2140857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8900000">
            <a:off x="6219108" y="3516636"/>
            <a:ext cx="343163" cy="116506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441391" y="3337168"/>
            <a:ext cx="710640" cy="2409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LIU-SPS, </a:t>
            </a:r>
            <a:r>
              <a:rPr lang="en-US" dirty="0" smtClean="0"/>
              <a:t>26/05/2016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572" y="220227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smtClean="0">
                <a:latin typeface="Calibri Light" panose="020F0302020204030204" pitchFamily="34" charset="0"/>
              </a:rPr>
              <a:t>Remaining Open </a:t>
            </a:r>
            <a:r>
              <a:rPr lang="en-GB" sz="4000" dirty="0" smtClean="0">
                <a:latin typeface="Calibri Light" panose="020F0302020204030204" pitchFamily="34" charset="0"/>
              </a:rPr>
              <a:t>Question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9571" y="1373296"/>
            <a:ext cx="8823629" cy="2033656"/>
            <a:chOff x="269571" y="1373296"/>
            <a:chExt cx="3370443" cy="2033656"/>
          </a:xfrm>
        </p:grpSpPr>
        <p:sp>
          <p:nvSpPr>
            <p:cNvPr id="8" name="TextBox 7"/>
            <p:cNvSpPr txBox="1"/>
            <p:nvPr/>
          </p:nvSpPr>
          <p:spPr>
            <a:xfrm>
              <a:off x="269571" y="1373296"/>
              <a:ext cx="33704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571" y="3037620"/>
              <a:ext cx="33088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endParaRPr lang="en-GB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10457" y="1597874"/>
            <a:ext cx="5646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case we are going to do the test, shall we remove the QF SSS earth connection or not?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10457" y="2958851"/>
            <a:ext cx="8650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 removal: + avoid ground loops</a:t>
            </a:r>
          </a:p>
          <a:p>
            <a:r>
              <a:rPr lang="en-US" dirty="0"/>
              <a:t>Contra removal: 	+ risk of floating sections</a:t>
            </a:r>
          </a:p>
          <a:p>
            <a:r>
              <a:rPr lang="en-US" dirty="0"/>
              <a:t>		+ before LS1 many QF SSS were DC connected </a:t>
            </a:r>
            <a:r>
              <a:rPr lang="en-US" dirty="0">
                <a:sym typeface="Wingdings" panose="05000000000000000000" pitchFamily="2" charset="2"/>
              </a:rPr>
              <a:t> ground loops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2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52120</TotalTime>
  <Words>284</Words>
  <Application>Microsoft Office PowerPoint</Application>
  <PresentationFormat>On-screen Show (4:3)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CERN(4-3)</vt:lpstr>
      <vt:lpstr>Follow up of  Soft clamps production &amp; testing    Thomas Kaltenbacher &amp; Christine Vollinger  </vt:lpstr>
      <vt:lpstr>Open Questions (1/4)</vt:lpstr>
      <vt:lpstr>Open Questions (2/4)</vt:lpstr>
      <vt:lpstr>Open Questions (3/4)</vt:lpstr>
      <vt:lpstr>Open Questions (4/4)</vt:lpstr>
      <vt:lpstr>Remaining Open Question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Thomas Roland Kaltenbacher</cp:lastModifiedBy>
  <cp:revision>964</cp:revision>
  <cp:lastPrinted>2016-05-26T12:10:16Z</cp:lastPrinted>
  <dcterms:created xsi:type="dcterms:W3CDTF">2012-11-30T11:04:26Z</dcterms:created>
  <dcterms:modified xsi:type="dcterms:W3CDTF">2016-05-26T13:26:46Z</dcterms:modified>
</cp:coreProperties>
</file>