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2"/>
  </p:notesMasterIdLst>
  <p:sldIdLst>
    <p:sldId id="257" r:id="rId3"/>
    <p:sldId id="258" r:id="rId4"/>
    <p:sldId id="262" r:id="rId5"/>
    <p:sldId id="263" r:id="rId6"/>
    <p:sldId id="264" r:id="rId7"/>
    <p:sldId id="266" r:id="rId8"/>
    <p:sldId id="265" r:id="rId9"/>
    <p:sldId id="267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C8F4F-6452-4DFD-804A-787B3F9AED0E}" type="datetimeFigureOut">
              <a:rPr lang="en-GB" smtClean="0"/>
              <a:t>26/08/2016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1D6DF-9C49-4E06-8265-85BE08360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23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>
                <a:solidFill>
                  <a:prstClr val="black"/>
                </a:solidFill>
              </a:rPr>
              <a:pPr/>
              <a:t>1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7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>
                <a:solidFill>
                  <a:prstClr val="black"/>
                </a:solidFill>
              </a:rPr>
              <a:pPr/>
              <a:t>2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9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>
                <a:solidFill>
                  <a:prstClr val="black"/>
                </a:solidFill>
              </a:rPr>
              <a:pPr/>
              <a:t>3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53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>
                <a:solidFill>
                  <a:prstClr val="black"/>
                </a:solidFill>
              </a:rPr>
              <a:pPr/>
              <a:t>4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3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>
                <a:solidFill>
                  <a:prstClr val="black"/>
                </a:solidFill>
              </a:rPr>
              <a:pPr/>
              <a:t>5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7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>
                <a:solidFill>
                  <a:prstClr val="black"/>
                </a:solidFill>
              </a:rPr>
              <a:pPr/>
              <a:t>6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6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>
                <a:solidFill>
                  <a:prstClr val="black"/>
                </a:solidFill>
              </a:rPr>
              <a:pPr/>
              <a:t>7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2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>
                <a:solidFill>
                  <a:prstClr val="black"/>
                </a:solidFill>
              </a:rPr>
              <a:pPr/>
              <a:t>8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3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>
                <a:solidFill>
                  <a:prstClr val="black"/>
                </a:solidFill>
              </a:rPr>
              <a:pPr/>
              <a:t>9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3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181663"/>
            <a:ext cx="336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33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131241" y="6526098"/>
            <a:ext cx="2282272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8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7" y="2703285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131242" y="6526097"/>
            <a:ext cx="2282271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5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120641" y="6526097"/>
            <a:ext cx="2292873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7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31241" y="6534048"/>
            <a:ext cx="2282272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8021"/>
            <a:ext cx="38608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8021"/>
            <a:ext cx="668565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6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26097"/>
            <a:ext cx="2292872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6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181663"/>
            <a:ext cx="336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42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7" y="2703285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36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1690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29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87" y="2878269"/>
            <a:ext cx="1629261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7" y="2703285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37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26098"/>
            <a:ext cx="2292872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7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733" y="1318162"/>
            <a:ext cx="11021312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26098"/>
            <a:ext cx="2292872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8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131242" y="6526098"/>
            <a:ext cx="2282271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8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101967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5101967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269778"/>
            <a:ext cx="5389033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120641" y="6526098"/>
            <a:ext cx="2292873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19941" y="6520071"/>
            <a:ext cx="38608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3435" y="6520071"/>
            <a:ext cx="66856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34129"/>
            <a:ext cx="9960864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5131242" y="6526097"/>
            <a:ext cx="2282271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7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131241" y="6526098"/>
            <a:ext cx="2282272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7" y="2703285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43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131242" y="6526097"/>
            <a:ext cx="2282271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9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120641" y="6526097"/>
            <a:ext cx="2292873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0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31241" y="6534048"/>
            <a:ext cx="2282272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8021"/>
            <a:ext cx="38608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8021"/>
            <a:ext cx="668565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1690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6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26097"/>
            <a:ext cx="2292872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9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87" y="2878269"/>
            <a:ext cx="1629261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2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26098"/>
            <a:ext cx="2292872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5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733" y="1318162"/>
            <a:ext cx="11021312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26098"/>
            <a:ext cx="2292872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7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131242" y="6526098"/>
            <a:ext cx="2282271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4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101967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5101967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269778"/>
            <a:ext cx="5389033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120641" y="6526098"/>
            <a:ext cx="2292873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19941" y="6520071"/>
            <a:ext cx="38608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3435" y="6520071"/>
            <a:ext cx="66856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1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34129"/>
            <a:ext cx="9960864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5131242" y="6526097"/>
            <a:ext cx="2282271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3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69139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12192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19740"/>
            <a:ext cx="2236967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48439" y="6519740"/>
            <a:ext cx="38060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19740"/>
            <a:ext cx="668565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7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69139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12192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19740"/>
            <a:ext cx="2236967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17/03/2016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48439" y="6519740"/>
            <a:ext cx="38060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19740"/>
            <a:ext cx="668565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0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64481" y="6526098"/>
            <a:ext cx="2088605" cy="331903"/>
          </a:xfrm>
        </p:spPr>
        <p:txBody>
          <a:bodyPr/>
          <a:lstStyle/>
          <a:p>
            <a:r>
              <a:rPr lang="nn-NO" dirty="0" smtClean="0">
                <a:solidFill>
                  <a:prstClr val="white"/>
                </a:solidFill>
              </a:rPr>
              <a:t>LIU SPS BD WG 25082016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518074"/>
            <a:ext cx="8394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 smtClean="0">
                <a:solidFill>
                  <a:srgbClr val="0055A0"/>
                </a:solidFill>
                <a:latin typeface="Calibri Light" panose="020F0302020204030204" pitchFamily="34" charset="0"/>
              </a:rPr>
              <a:t>Update on SPS Impedance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5023" y="4846349"/>
            <a:ext cx="849493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300" dirty="0" smtClean="0">
                <a:solidFill>
                  <a:srgbClr val="0055A0"/>
                </a:solidFill>
              </a:rPr>
              <a:t>Thomas Kaltenbacher</a:t>
            </a:r>
          </a:p>
        </p:txBody>
      </p:sp>
    </p:spTree>
    <p:extLst>
      <p:ext uri="{BB962C8B-B14F-4D97-AF65-F5344CB8AC3E}">
        <p14:creationId xmlns:p14="http://schemas.microsoft.com/office/powerpoint/2010/main" val="12444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64481" y="6526098"/>
            <a:ext cx="2168433" cy="331903"/>
          </a:xfrm>
        </p:spPr>
        <p:txBody>
          <a:bodyPr/>
          <a:lstStyle/>
          <a:p>
            <a:r>
              <a:rPr lang="nn-NO" dirty="0" smtClean="0">
                <a:solidFill>
                  <a:prstClr val="white"/>
                </a:solidFill>
              </a:rPr>
              <a:t>LIU SPS BD WG 25082016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111" y="245438"/>
            <a:ext cx="8265984" cy="554662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VVSB CAD Model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74541" y="1121825"/>
            <a:ext cx="1989222" cy="4331854"/>
            <a:chOff x="3574541" y="849111"/>
            <a:chExt cx="1989222" cy="43318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93" r="40271"/>
            <a:stretch/>
          </p:blipFill>
          <p:spPr>
            <a:xfrm>
              <a:off x="3574541" y="849111"/>
              <a:ext cx="1989222" cy="433185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H="1">
              <a:off x="4229100" y="1403222"/>
              <a:ext cx="6706" cy="1858138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45242" y="1403222"/>
              <a:ext cx="0" cy="1858138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965784" y="5229977"/>
            <a:ext cx="408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DN150 all-metal valve with </a:t>
            </a:r>
            <a:r>
              <a:rPr lang="en-US" dirty="0"/>
              <a:t> </a:t>
            </a:r>
            <a:r>
              <a:rPr lang="en-US" dirty="0" smtClean="0"/>
              <a:t>bonnet-flange welded for SPS (VVSB)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12709" y="1051462"/>
            <a:ext cx="591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VVSB is a larger version of the VVSA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DN150 valve exists also as RF-shielded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currently </a:t>
            </a:r>
            <a:r>
              <a:rPr lang="en-US" b="1" dirty="0" smtClean="0"/>
              <a:t>33 VVSBs </a:t>
            </a:r>
            <a:r>
              <a:rPr lang="en-US" dirty="0" smtClean="0"/>
              <a:t>installed in the </a:t>
            </a:r>
            <a:r>
              <a:rPr lang="en-US" b="1" dirty="0" smtClean="0"/>
              <a:t>SPS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r="36681"/>
          <a:stretch/>
        </p:blipFill>
        <p:spPr>
          <a:xfrm>
            <a:off x="169111" y="1121825"/>
            <a:ext cx="2752324" cy="4116507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1219200" y="2558716"/>
            <a:ext cx="110690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03483" y="251111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150 mm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7" r="39314"/>
          <a:stretch/>
        </p:blipFill>
        <p:spPr>
          <a:xfrm>
            <a:off x="7456731" y="2152005"/>
            <a:ext cx="3192379" cy="340113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382935" y="5641178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RF-shielded DN150 </a:t>
            </a:r>
            <a:r>
              <a:rPr lang="en-US" dirty="0"/>
              <a:t>all-metal valve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9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3495" r="8533" b="2839"/>
          <a:stretch/>
        </p:blipFill>
        <p:spPr>
          <a:xfrm>
            <a:off x="3521953" y="1701725"/>
            <a:ext cx="8467709" cy="423385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64481" y="6526098"/>
            <a:ext cx="2168433" cy="331903"/>
          </a:xfrm>
        </p:spPr>
        <p:txBody>
          <a:bodyPr/>
          <a:lstStyle/>
          <a:p>
            <a:r>
              <a:rPr lang="nn-NO" dirty="0" smtClean="0">
                <a:solidFill>
                  <a:prstClr val="white"/>
                </a:solidFill>
              </a:rPr>
              <a:t>LIU SPS BD WG 25082016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58405" y="317627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VVSB: Impedance Spectrum (prelim.)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808745"/>
              </p:ext>
            </p:extLst>
          </p:nvPr>
        </p:nvGraphicFramePr>
        <p:xfrm>
          <a:off x="136407" y="1935285"/>
          <a:ext cx="3072726" cy="2929662"/>
        </p:xfrm>
        <a:graphic>
          <a:graphicData uri="http://schemas.openxmlformats.org/drawingml/2006/table">
            <a:tbl>
              <a:tblPr firstRow="1" bandRow="1"/>
              <a:tblGrid>
                <a:gridCol w="782025"/>
                <a:gridCol w="735012"/>
                <a:gridCol w="698416"/>
                <a:gridCol w="857273"/>
              </a:tblGrid>
              <a:tr h="32551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GB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 [GHz]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65" marR="80265" marT="40133" marB="401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r>
                        <a:rPr lang="en-GB" sz="1600" b="1" i="0" u="none" strike="noStrike" baseline="-25000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GB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el-G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Ω]</a:t>
                      </a:r>
                    </a:p>
                  </a:txBody>
                  <a:tcPr marL="80265" marR="80265" marT="40133" marB="401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GB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[-]</a:t>
                      </a:r>
                    </a:p>
                  </a:txBody>
                  <a:tcPr marL="80265" marR="80265" marT="40133" marB="401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[Ω]</a:t>
                      </a:r>
                    </a:p>
                  </a:txBody>
                  <a:tcPr marL="80265" marR="80265" marT="40133" marB="401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2551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0.517</a:t>
                      </a:r>
                    </a:p>
                  </a:txBody>
                  <a:tcPr marL="8361" marR="8361" marT="836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2214.6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466</a:t>
                      </a:r>
                    </a:p>
                  </a:txBody>
                  <a:tcPr marL="8361" marR="8361" marT="836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8361" marR="8361" marT="836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2551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0.992</a:t>
                      </a:r>
                    </a:p>
                  </a:txBody>
                  <a:tcPr marL="8361" marR="8361" marT="836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9173.8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659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361" marR="8361" marT="836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13.9</a:t>
                      </a:r>
                    </a:p>
                  </a:txBody>
                  <a:tcPr marL="8361" marR="8361" marT="836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2551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1.185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3041.9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2685.8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2551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1.471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3485.5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497.5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2551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1.842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10086.3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1273.1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2551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2.081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999.4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452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2551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2.311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9505.0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8.5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2551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…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2285" y="14528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EIG simulation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2285" y="57728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Note: data shown for one elements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81509" y="5043969"/>
            <a:ext cx="3653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+ Ongoing simulations &amp; analysis </a:t>
            </a:r>
          </a:p>
          <a:p>
            <a:r>
              <a:rPr lang="en-GB" dirty="0" smtClean="0"/>
              <a:t>+ Preliminary data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6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64481" y="6526098"/>
            <a:ext cx="2168433" cy="331903"/>
          </a:xfrm>
        </p:spPr>
        <p:txBody>
          <a:bodyPr/>
          <a:lstStyle/>
          <a:p>
            <a:r>
              <a:rPr lang="nn-NO" dirty="0" smtClean="0">
                <a:solidFill>
                  <a:prstClr val="white"/>
                </a:solidFill>
              </a:rPr>
              <a:t>LIU SPS BD WG 25082016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58405" y="317627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SPS Machine Elements Focus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357" y="1473992"/>
            <a:ext cx="8658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Ongoing activity: Register and evaluate machine elements which are not included in the current SPS long. beam coupling impedance model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01357" y="2284118"/>
            <a:ext cx="11081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Current focus:</a:t>
            </a:r>
          </a:p>
          <a:p>
            <a:r>
              <a:rPr lang="en-GB" dirty="0" smtClean="0"/>
              <a:t>+ Two SPS </a:t>
            </a:r>
            <a:r>
              <a:rPr lang="en-GB" dirty="0" err="1" smtClean="0"/>
              <a:t>Schottky</a:t>
            </a:r>
            <a:r>
              <a:rPr lang="en-GB" dirty="0" smtClean="0"/>
              <a:t> Beam Position Monitors: </a:t>
            </a:r>
            <a:r>
              <a:rPr lang="en-GB" b="1" dirty="0" smtClean="0"/>
              <a:t>horizontal BPSH (pos. 12174); vertical </a:t>
            </a:r>
            <a:r>
              <a:rPr lang="en-GB" b="1" dirty="0"/>
              <a:t>BPSV </a:t>
            </a:r>
            <a:r>
              <a:rPr lang="en-GB" b="1" dirty="0" smtClean="0"/>
              <a:t>(pos. 12179)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501357" y="3340828"/>
            <a:ext cx="11081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If the BPSH was a pillbox </a:t>
            </a:r>
            <a:r>
              <a:rPr lang="en-GB" dirty="0"/>
              <a:t>with 3378 </a:t>
            </a:r>
            <a:r>
              <a:rPr lang="en-GB" dirty="0" smtClean="0"/>
              <a:t>mm length and a radius of 136.5 mm:</a:t>
            </a:r>
          </a:p>
          <a:p>
            <a:r>
              <a:rPr lang="en-GB" dirty="0" smtClean="0"/>
              <a:t>+ first E</a:t>
            </a:r>
            <a:r>
              <a:rPr lang="en-GB" baseline="-25000" dirty="0" smtClean="0"/>
              <a:t>010</a:t>
            </a:r>
            <a:r>
              <a:rPr lang="en-GB" dirty="0" smtClean="0"/>
              <a:t> mode </a:t>
            </a:r>
            <a:r>
              <a:rPr lang="en-GB" dirty="0"/>
              <a:t>at: </a:t>
            </a:r>
            <a:r>
              <a:rPr lang="en-GB" dirty="0" smtClean="0"/>
              <a:t>841.48 MHz</a:t>
            </a:r>
          </a:p>
          <a:p>
            <a:r>
              <a:rPr lang="en-GB" dirty="0" smtClean="0"/>
              <a:t>+ Q</a:t>
            </a:r>
            <a:r>
              <a:rPr lang="en-GB" baseline="-25000" dirty="0" smtClean="0"/>
              <a:t>0</a:t>
            </a:r>
            <a:r>
              <a:rPr lang="en-GB" dirty="0" smtClean="0"/>
              <a:t> </a:t>
            </a:r>
            <a:r>
              <a:rPr lang="en-GB" dirty="0"/>
              <a:t>= 8786 </a:t>
            </a:r>
            <a:r>
              <a:rPr lang="en-GB" dirty="0" smtClean="0"/>
              <a:t>(for </a:t>
            </a:r>
            <a:r>
              <a:rPr lang="en-GB" dirty="0" err="1" smtClean="0"/>
              <a:t>st.</a:t>
            </a:r>
            <a:r>
              <a:rPr lang="en-GB" dirty="0" smtClean="0"/>
              <a:t> steel with </a:t>
            </a:r>
            <a:r>
              <a:rPr lang="en-GB" b="1" dirty="0" smtClean="0">
                <a:latin typeface="GreekC" panose="00000400000000000000" pitchFamily="2" charset="0"/>
                <a:cs typeface="GreekC" panose="00000400000000000000" pitchFamily="2" charset="0"/>
              </a:rPr>
              <a:t>s=</a:t>
            </a:r>
            <a:r>
              <a:rPr lang="en-GB" dirty="0" smtClean="0"/>
              <a:t>1.35 x 10</a:t>
            </a:r>
            <a:r>
              <a:rPr lang="en-GB" baseline="30000" dirty="0" smtClean="0"/>
              <a:t>6</a:t>
            </a:r>
            <a:r>
              <a:rPr lang="en-GB" dirty="0" smtClean="0"/>
              <a:t> S/m)</a:t>
            </a:r>
            <a:endParaRPr lang="en-GB" b="1" dirty="0" smtClean="0"/>
          </a:p>
          <a:p>
            <a:r>
              <a:rPr lang="en-GB" dirty="0" smtClean="0"/>
              <a:t>+ R/Q = 5.1 </a:t>
            </a:r>
            <a:r>
              <a:rPr lang="el-GR" dirty="0" smtClean="0"/>
              <a:t>Ω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8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64481" y="6526098"/>
            <a:ext cx="2168433" cy="331903"/>
          </a:xfrm>
        </p:spPr>
        <p:txBody>
          <a:bodyPr/>
          <a:lstStyle/>
          <a:p>
            <a:r>
              <a:rPr lang="nn-NO" dirty="0" smtClean="0">
                <a:solidFill>
                  <a:prstClr val="white"/>
                </a:solidFill>
              </a:rPr>
              <a:t>LIU SPS BD WG 25082016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58405" y="317627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BPSH – Simulation Model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5228" y="1523999"/>
            <a:ext cx="10058400" cy="4267201"/>
            <a:chOff x="462197" y="1660357"/>
            <a:chExt cx="10058400" cy="42672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07" b="32636"/>
            <a:stretch/>
          </p:blipFill>
          <p:spPr>
            <a:xfrm>
              <a:off x="462197" y="1660357"/>
              <a:ext cx="10058400" cy="21496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86" b="33741"/>
            <a:stretch/>
          </p:blipFill>
          <p:spPr>
            <a:xfrm>
              <a:off x="462197" y="3810000"/>
              <a:ext cx="10058400" cy="2117558"/>
            </a:xfrm>
            <a:prstGeom prst="rect">
              <a:avLst/>
            </a:prstGeom>
          </p:spPr>
        </p:pic>
      </p:grpSp>
      <p:cxnSp>
        <p:nvCxnSpPr>
          <p:cNvPr id="11" name="Straight Arrow Connector 10"/>
          <p:cNvCxnSpPr/>
          <p:nvPr/>
        </p:nvCxnSpPr>
        <p:spPr>
          <a:xfrm flipV="1">
            <a:off x="1941095" y="1435768"/>
            <a:ext cx="7900737" cy="77716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1301774">
            <a:off x="4508205" y="1484339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3378 mm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1301774">
            <a:off x="4153719" y="2307453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Ø 273 mm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9059" y="3488976"/>
            <a:ext cx="1873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 conv. bellows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973179" y="2992292"/>
            <a:ext cx="56147" cy="5770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44877" y="3152907"/>
            <a:ext cx="26084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 &amp; feed-through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“tuning box” (3 coils)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(pos. of el. connection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919537" y="2947829"/>
            <a:ext cx="5398" cy="2854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348407" y="308858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pumping port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9228164" y="2916730"/>
            <a:ext cx="5398" cy="2854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82576" y="3137138"/>
            <a:ext cx="21852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electrode support &amp;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eed-through for </a:t>
            </a:r>
          </a:p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horiz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mov. stage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644942" y="2932060"/>
            <a:ext cx="5398" cy="2854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01955" y="5563780"/>
            <a:ext cx="332655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/>
              <a:t>Impedance evaluation ongoing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8181475" y="4231243"/>
            <a:ext cx="272714" cy="9031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181475" y="5197180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pick-up electrode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64481" y="6526098"/>
            <a:ext cx="2168433" cy="331903"/>
          </a:xfrm>
        </p:spPr>
        <p:txBody>
          <a:bodyPr/>
          <a:lstStyle/>
          <a:p>
            <a:r>
              <a:rPr lang="nn-NO" dirty="0" smtClean="0">
                <a:solidFill>
                  <a:prstClr val="white"/>
                </a:solidFill>
              </a:rPr>
              <a:t>LIU SPS BD WG 25082016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58405" y="317627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Further SPS Machine Elements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357" y="1473992"/>
            <a:ext cx="8658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Systematic investigation of elements ongoing (current list of RF PUs):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996296" y="1939864"/>
            <a:ext cx="30640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BPSH (1x)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BPSV (1x)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BPCR (12x)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BDV (2x)</a:t>
            </a: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AEWA (2x)</a:t>
            </a: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BPW (1x)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BPWA (2x)</a:t>
            </a: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BPWB (1x</a:t>
            </a:r>
            <a:r>
              <a:rPr lang="en-GB" b="1" dirty="0">
                <a:solidFill>
                  <a:schemeClr val="accent1">
                    <a:lumMod val="10000"/>
                  </a:schemeClr>
                </a:solidFill>
              </a:rPr>
              <a:t>)</a:t>
            </a: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AERB (1x)</a:t>
            </a:r>
          </a:p>
          <a:p>
            <a:r>
              <a:rPr lang="en-GB" b="1" dirty="0">
                <a:solidFill>
                  <a:schemeClr val="accent1">
                    <a:lumMod val="10000"/>
                  </a:schemeClr>
                </a:solidFill>
              </a:rPr>
              <a:t>AEW (1x)</a:t>
            </a: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AEWB (1x)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AEPC (1x)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AEPA (2)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AEWA (2x)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0089" y="193986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1">
                    <a:lumMod val="10000"/>
                  </a:schemeClr>
                </a:solidFill>
              </a:rPr>
              <a:t>AEG (1x)</a:t>
            </a: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AETA (1x)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APWL (1x)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AEP (1x)</a:t>
            </a: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AEPA (2x)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10000"/>
                  </a:schemeClr>
                </a:solidFill>
              </a:rPr>
              <a:t>AESA (1x)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59378" y="2309695"/>
            <a:ext cx="6726243" cy="2308324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/>
              <a:t>AEG … RF </a:t>
            </a:r>
            <a:r>
              <a:rPr lang="en-GB" sz="1600" dirty="0"/>
              <a:t>pick-up electrode, 1 GHz </a:t>
            </a:r>
            <a:r>
              <a:rPr lang="en-GB" sz="1600" dirty="0" err="1" smtClean="0"/>
              <a:t>bandwith</a:t>
            </a:r>
            <a:endParaRPr lang="en-GB" sz="1600" dirty="0" smtClean="0"/>
          </a:p>
          <a:p>
            <a:r>
              <a:rPr lang="en-GB" sz="1600" dirty="0" smtClean="0"/>
              <a:t>AEP … </a:t>
            </a:r>
            <a:r>
              <a:rPr lang="en-GB" sz="1600" dirty="0"/>
              <a:t>RF pick-up electrode, for phase </a:t>
            </a:r>
            <a:r>
              <a:rPr lang="en-GB" sz="1600" dirty="0" smtClean="0"/>
              <a:t>detection</a:t>
            </a:r>
          </a:p>
          <a:p>
            <a:r>
              <a:rPr lang="en-GB" sz="1600" dirty="0" smtClean="0"/>
              <a:t>AET … </a:t>
            </a:r>
            <a:r>
              <a:rPr lang="fr-FR" sz="1600" dirty="0"/>
              <a:t>RF mode </a:t>
            </a:r>
            <a:r>
              <a:rPr lang="fr-FR" sz="1600" dirty="0" err="1" smtClean="0"/>
              <a:t>trap</a:t>
            </a:r>
            <a:endParaRPr lang="en-GB" sz="1600" dirty="0" smtClean="0"/>
          </a:p>
          <a:p>
            <a:r>
              <a:rPr lang="en-GB" sz="1600" dirty="0" smtClean="0"/>
              <a:t>AEW … RF </a:t>
            </a:r>
            <a:r>
              <a:rPr lang="en-GB" sz="1600" dirty="0"/>
              <a:t>pick-up electrode, wide band</a:t>
            </a:r>
          </a:p>
          <a:p>
            <a:r>
              <a:rPr lang="en-GB" sz="1600" dirty="0" smtClean="0"/>
              <a:t>BPS … </a:t>
            </a:r>
            <a:r>
              <a:rPr lang="en-GB" sz="1600" dirty="0"/>
              <a:t>Beam position, </a:t>
            </a:r>
            <a:r>
              <a:rPr lang="en-GB" sz="1600" dirty="0" err="1"/>
              <a:t>Schottky</a:t>
            </a:r>
            <a:r>
              <a:rPr lang="en-GB" sz="1600" dirty="0"/>
              <a:t>, </a:t>
            </a:r>
            <a:r>
              <a:rPr lang="en-GB" sz="1600" dirty="0" smtClean="0"/>
              <a:t>horizontal</a:t>
            </a:r>
            <a:endParaRPr lang="en-GB" sz="1600" dirty="0"/>
          </a:p>
          <a:p>
            <a:r>
              <a:rPr lang="en-GB" sz="1600" dirty="0" smtClean="0"/>
              <a:t>BPCR … Beam </a:t>
            </a:r>
            <a:r>
              <a:rPr lang="en-GB" sz="1600" dirty="0"/>
              <a:t>position, directional coupler, chromaticity measurement </a:t>
            </a:r>
            <a:endParaRPr lang="en-GB" sz="1600" dirty="0" smtClean="0"/>
          </a:p>
          <a:p>
            <a:r>
              <a:rPr lang="en-GB" sz="1600" dirty="0" smtClean="0"/>
              <a:t>BPC … </a:t>
            </a:r>
            <a:r>
              <a:rPr lang="en-GB" sz="1600" dirty="0"/>
              <a:t>Beam position, directional </a:t>
            </a:r>
            <a:r>
              <a:rPr lang="en-GB" sz="1600" dirty="0" smtClean="0"/>
              <a:t>coupler</a:t>
            </a:r>
          </a:p>
          <a:p>
            <a:r>
              <a:rPr lang="en-GB" sz="1600" dirty="0" smtClean="0"/>
              <a:t>BPW … Pick-up </a:t>
            </a:r>
            <a:r>
              <a:rPr lang="en-GB" sz="1600" dirty="0"/>
              <a:t>station, wide band (RF group), Wide Band </a:t>
            </a:r>
            <a:r>
              <a:rPr lang="en-GB" sz="1600" dirty="0" smtClean="0"/>
              <a:t>Pick-up</a:t>
            </a:r>
          </a:p>
          <a:p>
            <a:r>
              <a:rPr lang="en-GB" sz="1600" dirty="0"/>
              <a:t>BDV … Beam damper </a:t>
            </a:r>
            <a:r>
              <a:rPr lang="en-GB" sz="1600" dirty="0" smtClean="0"/>
              <a:t>vertical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99526" y="5016777"/>
            <a:ext cx="41304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12569" y="4832111"/>
            <a:ext cx="4826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… elements appear not to pose an imp. issue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899526" y="5321577"/>
            <a:ext cx="413043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312569" y="5136911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… elements are being simulated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35350" y="2417956"/>
            <a:ext cx="36094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54842" y="4618765"/>
            <a:ext cx="5630779" cy="119227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5350" y="2121177"/>
            <a:ext cx="36094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1291" y="3508820"/>
            <a:ext cx="38906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5350" y="3786523"/>
            <a:ext cx="38906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35350" y="4075281"/>
            <a:ext cx="38906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64481" y="6526098"/>
            <a:ext cx="2168433" cy="331903"/>
          </a:xfrm>
        </p:spPr>
        <p:txBody>
          <a:bodyPr/>
          <a:lstStyle/>
          <a:p>
            <a:r>
              <a:rPr lang="nn-NO" dirty="0" smtClean="0">
                <a:solidFill>
                  <a:prstClr val="white"/>
                </a:solidFill>
              </a:rPr>
              <a:t>LIU SPS BD WG 25082016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58405" y="317627"/>
            <a:ext cx="8265984" cy="909781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Calibri Light" panose="020F0302020204030204" pitchFamily="34" charset="0"/>
              </a:rPr>
              <a:t>Further SPS Machine Elements – Pick Ups </a:t>
            </a:r>
            <a:r>
              <a:rPr lang="en-GB" sz="4000" dirty="0" smtClean="0">
                <a:latin typeface="Calibri Light" panose="020F0302020204030204" pitchFamily="34" charset="0"/>
              </a:rPr>
              <a:t>I/II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357" y="1473992"/>
            <a:ext cx="8658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BPW</a:t>
            </a:r>
            <a:r>
              <a:rPr lang="en-GB" dirty="0"/>
              <a:t>:  </a:t>
            </a:r>
            <a:r>
              <a:rPr lang="en-GB" dirty="0" smtClean="0"/>
              <a:t>Wide Band Pick-up with enamelled flanges; 1 element</a:t>
            </a:r>
          </a:p>
          <a:p>
            <a:r>
              <a:rPr lang="en-GB" dirty="0"/>
              <a:t>	</a:t>
            </a:r>
            <a:r>
              <a:rPr lang="en-GB" dirty="0" smtClean="0"/>
              <a:t>Pos.: 31798</a:t>
            </a:r>
            <a:endParaRPr lang="en-GB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11" y="1240472"/>
            <a:ext cx="3761873" cy="220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1473" y="3861545"/>
            <a:ext cx="6681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BPWA</a:t>
            </a:r>
            <a:r>
              <a:rPr lang="en-GB" dirty="0"/>
              <a:t>: Wide Band Pick-up with enamelled flanges; </a:t>
            </a:r>
            <a:r>
              <a:rPr lang="en-GB" dirty="0" smtClean="0"/>
              <a:t>2 elements</a:t>
            </a:r>
          </a:p>
          <a:p>
            <a:r>
              <a:rPr lang="en-GB" dirty="0"/>
              <a:t>	</a:t>
            </a:r>
            <a:r>
              <a:rPr lang="en-GB" dirty="0" smtClean="0"/>
              <a:t>Pos.: </a:t>
            </a:r>
            <a:r>
              <a:rPr lang="en-GB" dirty="0"/>
              <a:t>31101, 31901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11" y="3692025"/>
            <a:ext cx="3787056" cy="20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35631" y="2639162"/>
            <a:ext cx="487409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/>
              <a:t>BPW: Seems not to pose an impedance issue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035631" y="4677396"/>
            <a:ext cx="502355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/>
              <a:t>BPWA: Seems not to pose an impedance issue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9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64481" y="6526098"/>
            <a:ext cx="2168433" cy="331903"/>
          </a:xfrm>
        </p:spPr>
        <p:txBody>
          <a:bodyPr/>
          <a:lstStyle/>
          <a:p>
            <a:r>
              <a:rPr lang="nn-NO" dirty="0" smtClean="0">
                <a:solidFill>
                  <a:prstClr val="white"/>
                </a:solidFill>
              </a:rPr>
              <a:t>LIU SPS BD WG 25082016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58405" y="317627"/>
            <a:ext cx="8265984" cy="909781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Further SPS Machine Elements – Pick Ups II/II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357" y="1473992"/>
            <a:ext cx="8658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BPWB</a:t>
            </a:r>
            <a:r>
              <a:rPr lang="en-GB" dirty="0" smtClean="0"/>
              <a:t>:  Wide Band Pick-up with enamelled flanges; 1 element</a:t>
            </a:r>
          </a:p>
          <a:p>
            <a:r>
              <a:rPr lang="en-GB" dirty="0"/>
              <a:t>	</a:t>
            </a:r>
            <a:r>
              <a:rPr lang="en-GB" dirty="0" smtClean="0"/>
              <a:t>Pos.: </a:t>
            </a:r>
            <a:r>
              <a:rPr lang="en-GB" dirty="0"/>
              <a:t>32101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5631" y="2639162"/>
            <a:ext cx="487409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/>
              <a:t>BPW: Seems not to pose an impedance issue</a:t>
            </a:r>
            <a:endParaRPr lang="en-GB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61" y="1458549"/>
            <a:ext cx="4460360" cy="26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64481" y="6526098"/>
            <a:ext cx="2168433" cy="331903"/>
          </a:xfrm>
        </p:spPr>
        <p:txBody>
          <a:bodyPr/>
          <a:lstStyle/>
          <a:p>
            <a:r>
              <a:rPr lang="nn-NO" dirty="0" smtClean="0">
                <a:solidFill>
                  <a:prstClr val="white"/>
                </a:solidFill>
              </a:rPr>
              <a:t>LIU SPS BD WG 25082016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55800" y="317627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Conclusions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940" y="1793234"/>
            <a:ext cx="118074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55A0"/>
                </a:solidFill>
              </a:rPr>
              <a:t>+ VVSB has a similar long. beam coupling </a:t>
            </a:r>
            <a:r>
              <a:rPr lang="en-GB" sz="2800" dirty="0">
                <a:solidFill>
                  <a:srgbClr val="0055A0"/>
                </a:solidFill>
              </a:rPr>
              <a:t>impedance (non-negligible)</a:t>
            </a:r>
            <a:endParaRPr lang="en-GB" sz="2800" dirty="0" smtClean="0">
              <a:solidFill>
                <a:srgbClr val="0055A0"/>
              </a:solidFill>
            </a:endParaRPr>
          </a:p>
          <a:p>
            <a:r>
              <a:rPr lang="en-GB" sz="2800" dirty="0">
                <a:solidFill>
                  <a:srgbClr val="0055A0"/>
                </a:solidFill>
              </a:rPr>
              <a:t>	</a:t>
            </a:r>
            <a:r>
              <a:rPr lang="en-GB" sz="2800" dirty="0" smtClean="0">
                <a:solidFill>
                  <a:srgbClr val="0055A0"/>
                </a:solidFill>
              </a:rPr>
              <a:t>as the VVSA but with lower frequency components </a:t>
            </a:r>
            <a:r>
              <a:rPr lang="en-GB" sz="2800" dirty="0" smtClean="0">
                <a:solidFill>
                  <a:srgbClr val="0055A0"/>
                </a:solidFill>
                <a:sym typeface="Wingdings" panose="05000000000000000000" pitchFamily="2" charset="2"/>
              </a:rPr>
              <a:t> BD studies </a:t>
            </a:r>
          </a:p>
          <a:p>
            <a:r>
              <a:rPr lang="en-GB" sz="2800" dirty="0">
                <a:solidFill>
                  <a:srgbClr val="0055A0"/>
                </a:solidFill>
                <a:sym typeface="Wingdings" panose="05000000000000000000" pitchFamily="2" charset="2"/>
              </a:rPr>
              <a:t>	</a:t>
            </a:r>
            <a:r>
              <a:rPr lang="en-GB" sz="2800" dirty="0" smtClean="0">
                <a:solidFill>
                  <a:srgbClr val="0055A0"/>
                </a:solidFill>
                <a:sym typeface="Wingdings" panose="05000000000000000000" pitchFamily="2" charset="2"/>
              </a:rPr>
              <a:t>ongoing</a:t>
            </a:r>
          </a:p>
          <a:p>
            <a:r>
              <a:rPr lang="en-GB" sz="2800" dirty="0" smtClean="0">
                <a:solidFill>
                  <a:srgbClr val="0055A0"/>
                </a:solidFill>
                <a:sym typeface="Wingdings" panose="05000000000000000000" pitchFamily="2" charset="2"/>
              </a:rPr>
              <a:t>+ VVSA and VVSB: Q-reduction (damping) options are being looked into</a:t>
            </a:r>
          </a:p>
          <a:p>
            <a:r>
              <a:rPr lang="en-GB" sz="2800" dirty="0" smtClean="0">
                <a:solidFill>
                  <a:srgbClr val="0055A0"/>
                </a:solidFill>
                <a:sym typeface="Wingdings" panose="05000000000000000000" pitchFamily="2" charset="2"/>
              </a:rPr>
              <a:t>+ systematic studies of “missing impedances”</a:t>
            </a:r>
            <a:endParaRPr lang="en-GB" sz="2800" dirty="0" smtClean="0">
              <a:solidFill>
                <a:srgbClr val="0055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610</Words>
  <Application>Microsoft Office PowerPoint</Application>
  <PresentationFormat>Widescreen</PresentationFormat>
  <Paragraphs>148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GreekC</vt:lpstr>
      <vt:lpstr>Wingdings</vt:lpstr>
      <vt:lpstr>CERN(4-3)</vt:lpstr>
      <vt:lpstr>1_CERN(4-3)</vt:lpstr>
      <vt:lpstr>PowerPoint Presentation</vt:lpstr>
      <vt:lpstr>VVSB CAD Model</vt:lpstr>
      <vt:lpstr>VVSB: Impedance Spectrum (prelim.)</vt:lpstr>
      <vt:lpstr>SPS Machine Elements Focus</vt:lpstr>
      <vt:lpstr>BPSH – Simulation Model</vt:lpstr>
      <vt:lpstr>Further SPS Machine Elements</vt:lpstr>
      <vt:lpstr>Further SPS Machine Elements – Pick Ups I/II</vt:lpstr>
      <vt:lpstr>Further SPS Machine Elements – Pick Ups II/II</vt:lpstr>
      <vt:lpstr>Conclusions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Roland Kaltenbacher</dc:creator>
  <cp:lastModifiedBy>Thomas Roland Kaltenbacher</cp:lastModifiedBy>
  <cp:revision>173</cp:revision>
  <dcterms:created xsi:type="dcterms:W3CDTF">2016-08-11T09:54:10Z</dcterms:created>
  <dcterms:modified xsi:type="dcterms:W3CDTF">2016-08-26T06:47:56Z</dcterms:modified>
</cp:coreProperties>
</file>