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53" r:id="rId2"/>
    <p:sldId id="381" r:id="rId3"/>
    <p:sldId id="382" r:id="rId4"/>
    <p:sldId id="383" r:id="rId5"/>
    <p:sldId id="385" r:id="rId6"/>
    <p:sldId id="388" r:id="rId7"/>
    <p:sldId id="386" r:id="rId8"/>
    <p:sldId id="387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00FF"/>
    <a:srgbClr val="A808A8"/>
    <a:srgbClr val="A81F08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32" d="100"/>
          <a:sy n="132" d="100"/>
        </p:scale>
        <p:origin x="46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21.04.2016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21.04.2016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045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526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113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5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8921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239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656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71437"/>
            <a:ext cx="8265984" cy="3163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700" b="0" dirty="0" smtClean="0"/>
              <a:t>LIU-SPS BD-WG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b="0" dirty="0">
                <a:solidFill>
                  <a:srgbClr val="FF0000"/>
                </a:solidFill>
              </a:rPr>
              <a:t/>
            </a:r>
            <a:br>
              <a:rPr lang="en-US" b="0" dirty="0">
                <a:solidFill>
                  <a:srgbClr val="FF0000"/>
                </a:solidFill>
              </a:rPr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LIU-SPS-BD-WG, </a:t>
            </a:r>
            <a:r>
              <a:rPr lang="en-US" dirty="0" smtClean="0"/>
              <a:t>21/04/2016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08265" y="2403446"/>
            <a:ext cx="67840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>
                <a:latin typeface="Calibri Light" panose="020F0302020204030204" pitchFamily="34" charset="0"/>
              </a:rPr>
              <a:t>EM </a:t>
            </a:r>
            <a:r>
              <a:rPr lang="en-GB" sz="5000" b="1" dirty="0" smtClean="0">
                <a:latin typeface="Calibri Light" panose="020F0302020204030204" pitchFamily="34" charset="0"/>
              </a:rPr>
              <a:t>simulations studies </a:t>
            </a:r>
            <a:r>
              <a:rPr lang="en-GB" sz="5000" b="1" dirty="0">
                <a:latin typeface="Calibri Light" panose="020F0302020204030204" pitchFamily="34" charset="0"/>
              </a:rPr>
              <a:t>for shielded vacuum flanges </a:t>
            </a:r>
            <a:endParaRPr lang="en-GB" sz="5000" b="1" dirty="0"/>
          </a:p>
        </p:txBody>
      </p:sp>
      <p:sp>
        <p:nvSpPr>
          <p:cNvPr id="9" name="Rectangle 8"/>
          <p:cNvSpPr/>
          <p:nvPr/>
        </p:nvSpPr>
        <p:spPr>
          <a:xfrm>
            <a:off x="1843314" y="5288486"/>
            <a:ext cx="604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n w="12700">
                  <a:solidFill>
                    <a:srgbClr val="0055A0">
                      <a:satMod val="155000"/>
                    </a:srgbClr>
                  </a:solidFill>
                  <a:prstDash val="solid"/>
                </a:ln>
                <a:solidFill>
                  <a:srgbClr val="0055A0"/>
                </a:solidFill>
                <a:latin typeface="Calibri Light" panose="020F0302020204030204" pitchFamily="34" charset="0"/>
                <a:ea typeface="+mj-ea"/>
                <a:cs typeface="+mj-cs"/>
              </a:rPr>
              <a:t>Thomas Kaltenbacher with help of Christine Vollinger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LIU-SPS-BD-WG, </a:t>
            </a:r>
            <a:r>
              <a:rPr lang="en-US" dirty="0" smtClean="0"/>
              <a:t>21</a:t>
            </a:r>
            <a:r>
              <a:rPr lang="en-US" dirty="0" smtClean="0"/>
              <a:t>/04/2016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Outline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7" y="2251556"/>
            <a:ext cx="83384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Which shielded </a:t>
            </a:r>
            <a:r>
              <a:rPr lang="en-GB" sz="2400" dirty="0" smtClean="0">
                <a:solidFill>
                  <a:srgbClr val="002060"/>
                </a:solidFill>
              </a:rPr>
              <a:t>VF design </a:t>
            </a:r>
            <a:r>
              <a:rPr lang="en-GB" sz="2400" dirty="0">
                <a:solidFill>
                  <a:srgbClr val="002060"/>
                </a:solidFill>
              </a:rPr>
              <a:t>is in the current impedance model?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Study of </a:t>
            </a:r>
            <a:r>
              <a:rPr lang="en-GB" sz="2400" dirty="0">
                <a:solidFill>
                  <a:srgbClr val="002060"/>
                </a:solidFill>
              </a:rPr>
              <a:t>double tube </a:t>
            </a:r>
            <a:r>
              <a:rPr lang="en-GB" sz="2400" dirty="0" smtClean="0">
                <a:solidFill>
                  <a:srgbClr val="002060"/>
                </a:solidFill>
              </a:rPr>
              <a:t>shielding performance</a:t>
            </a:r>
          </a:p>
          <a:p>
            <a:pPr marL="800100" lvl="1" indent="-342900">
              <a:buSzPct val="8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</a:rPr>
              <a:t>VF gap fill</a:t>
            </a:r>
          </a:p>
          <a:p>
            <a:pPr marL="800100" lvl="1" indent="-342900">
              <a:buSzPct val="8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</a:rPr>
              <a:t>RF-fingers at (weld)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Conclusions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4" r="40017"/>
          <a:stretch/>
        </p:blipFill>
        <p:spPr>
          <a:xfrm>
            <a:off x="8218161" y="1078706"/>
            <a:ext cx="848829" cy="167702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LIU-SPS-BD-WG, 21/04/2016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31762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Current Status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145" y="113837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Shielding for VF with 4-convolution bellows with MBA &amp; QF beam pipes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The </a:t>
            </a:r>
            <a:r>
              <a:rPr lang="en-GB" dirty="0">
                <a:solidFill>
                  <a:srgbClr val="002060"/>
                </a:solidFill>
              </a:rPr>
              <a:t>shielded </a:t>
            </a:r>
            <a:r>
              <a:rPr lang="en-GB" dirty="0" smtClean="0">
                <a:solidFill>
                  <a:srgbClr val="002060"/>
                </a:solidFill>
              </a:rPr>
              <a:t>VF with gap fill and RF-fingers is currently </a:t>
            </a:r>
            <a:r>
              <a:rPr lang="en-GB" dirty="0">
                <a:solidFill>
                  <a:srgbClr val="002060"/>
                </a:solidFill>
              </a:rPr>
              <a:t>in the impedance model (J.E. Varela</a:t>
            </a:r>
            <a:r>
              <a:rPr lang="en-GB" dirty="0" smtClean="0">
                <a:solidFill>
                  <a:srgbClr val="002060"/>
                </a:solidFill>
              </a:rPr>
              <a:t>) and NOT the double tube shield</a:t>
            </a:r>
            <a:endParaRPr lang="en-GB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Shielding was referred to as ”shield II”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Shown values are given per element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0" y="3724364"/>
            <a:ext cx="3312920" cy="242500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09051"/>
              </p:ext>
            </p:extLst>
          </p:nvPr>
        </p:nvGraphicFramePr>
        <p:xfrm>
          <a:off x="5417011" y="2915382"/>
          <a:ext cx="2279015" cy="695320"/>
        </p:xfrm>
        <a:graphic>
          <a:graphicData uri="http://schemas.openxmlformats.org/drawingml/2006/table">
            <a:tbl>
              <a:tblPr firstRow="1" bandRow="1"/>
              <a:tblGrid>
                <a:gridCol w="813118"/>
                <a:gridCol w="578167"/>
                <a:gridCol w="887730"/>
              </a:tblGrid>
              <a:tr h="31864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/>
                        <a:t>f [GHz]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/>
                        <a:t>Q</a:t>
                      </a:r>
                      <a:r>
                        <a:rPr lang="en-GB" sz="1600" baseline="-25000" dirty="0" smtClean="0"/>
                        <a:t>0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/>
                        <a:t>R/Q [</a:t>
                      </a:r>
                      <a:r>
                        <a:rPr lang="el-GR" sz="1600" dirty="0" smtClean="0"/>
                        <a:t>Ω</a:t>
                      </a:r>
                      <a:r>
                        <a:rPr lang="en-GB" sz="1600" dirty="0" smtClean="0"/>
                        <a:t>]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582021" y="2625777"/>
            <a:ext cx="1803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w/o VF gap filling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560135" y="2586029"/>
            <a:ext cx="1847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with VF gap filling</a:t>
            </a:r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515" y="3724364"/>
            <a:ext cx="2613154" cy="2425007"/>
          </a:xfrm>
          <a:prstGeom prst="rect">
            <a:avLst/>
          </a:prstGeom>
        </p:spPr>
      </p:pic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81438"/>
              </p:ext>
            </p:extLst>
          </p:nvPr>
        </p:nvGraphicFramePr>
        <p:xfrm>
          <a:off x="1397566" y="2957251"/>
          <a:ext cx="2279015" cy="695320"/>
        </p:xfrm>
        <a:graphic>
          <a:graphicData uri="http://schemas.openxmlformats.org/drawingml/2006/table">
            <a:tbl>
              <a:tblPr firstRow="1" bandRow="1"/>
              <a:tblGrid>
                <a:gridCol w="813118"/>
                <a:gridCol w="578167"/>
                <a:gridCol w="887730"/>
              </a:tblGrid>
              <a:tr h="31864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/>
                        <a:t>f [GHz]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/>
                        <a:t>Q</a:t>
                      </a:r>
                      <a:r>
                        <a:rPr lang="en-GB" sz="1600" baseline="-25000" dirty="0" smtClean="0"/>
                        <a:t>0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/>
                        <a:t>R/Q [</a:t>
                      </a:r>
                      <a:r>
                        <a:rPr lang="el-GR" sz="1600" dirty="0" smtClean="0"/>
                        <a:t>Ω</a:t>
                      </a:r>
                      <a:r>
                        <a:rPr lang="en-GB" sz="1600" dirty="0" smtClean="0"/>
                        <a:t>]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9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LIU-SPS-BD-WG, 21/04/2016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32427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Unshielded Vs. Shielded VF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4898" r="7365" b="4222"/>
          <a:stretch/>
        </p:blipFill>
        <p:spPr>
          <a:xfrm>
            <a:off x="2489197" y="2089318"/>
            <a:ext cx="6647543" cy="382451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98127"/>
              </p:ext>
            </p:extLst>
          </p:nvPr>
        </p:nvGraphicFramePr>
        <p:xfrm>
          <a:off x="112669" y="1894522"/>
          <a:ext cx="2472153" cy="670560"/>
        </p:xfrm>
        <a:graphic>
          <a:graphicData uri="http://schemas.openxmlformats.org/drawingml/2006/table">
            <a:tbl>
              <a:tblPr firstRow="1" bandRow="1"/>
              <a:tblGrid>
                <a:gridCol w="879505"/>
                <a:gridCol w="716379"/>
                <a:gridCol w="876269"/>
              </a:tblGrid>
              <a:tr h="18367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/>
                        <a:t>f [GHz]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Q</a:t>
                      </a:r>
                      <a:r>
                        <a:rPr lang="en-GB" sz="1600" baseline="-25000" dirty="0" smtClean="0"/>
                        <a:t>0 </a:t>
                      </a:r>
                      <a:r>
                        <a:rPr lang="en-GB" sz="1600" dirty="0" smtClean="0"/>
                        <a:t>[-]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R/Q [</a:t>
                      </a:r>
                      <a:r>
                        <a:rPr lang="el-GR" sz="1600" dirty="0" smtClean="0"/>
                        <a:t>Ω</a:t>
                      </a:r>
                      <a:r>
                        <a:rPr lang="en-GB" sz="1600" dirty="0" smtClean="0"/>
                        <a:t>]</a:t>
                      </a:r>
                      <a:endParaRPr lang="en-GB" sz="16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468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1.41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1900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80.5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28307" y="1462898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Unshielded VF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27699"/>
              </p:ext>
            </p:extLst>
          </p:nvPr>
        </p:nvGraphicFramePr>
        <p:xfrm>
          <a:off x="112669" y="3171325"/>
          <a:ext cx="2472153" cy="670560"/>
        </p:xfrm>
        <a:graphic>
          <a:graphicData uri="http://schemas.openxmlformats.org/drawingml/2006/table">
            <a:tbl>
              <a:tblPr firstRow="1" bandRow="1"/>
              <a:tblGrid>
                <a:gridCol w="879505"/>
                <a:gridCol w="716379"/>
                <a:gridCol w="876269"/>
              </a:tblGrid>
              <a:tr h="18367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/>
                        <a:t>f [GHz]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Q</a:t>
                      </a:r>
                      <a:r>
                        <a:rPr lang="en-GB" sz="1600" baseline="-25000" dirty="0" smtClean="0"/>
                        <a:t>0 </a:t>
                      </a:r>
                      <a:r>
                        <a:rPr lang="en-GB" sz="1600" dirty="0" smtClean="0"/>
                        <a:t>[-]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R/Q [</a:t>
                      </a:r>
                      <a:r>
                        <a:rPr lang="el-GR" sz="1600" dirty="0" smtClean="0"/>
                        <a:t>Ω</a:t>
                      </a:r>
                      <a:r>
                        <a:rPr lang="en-GB" sz="1600" dirty="0" smtClean="0"/>
                        <a:t>]</a:t>
                      </a:r>
                      <a:endParaRPr lang="en-GB" sz="16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468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1.55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2801993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Shielded VF &amp; </a:t>
            </a:r>
            <a:r>
              <a:rPr lang="en-GB" dirty="0" smtClean="0"/>
              <a:t>gap </a:t>
            </a:r>
            <a:r>
              <a:rPr lang="en-GB" dirty="0"/>
              <a:t>filled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5148"/>
              </p:ext>
            </p:extLst>
          </p:nvPr>
        </p:nvGraphicFramePr>
        <p:xfrm>
          <a:off x="64857" y="4699099"/>
          <a:ext cx="2472153" cy="670560"/>
        </p:xfrm>
        <a:graphic>
          <a:graphicData uri="http://schemas.openxmlformats.org/drawingml/2006/table">
            <a:tbl>
              <a:tblPr firstRow="1" bandRow="1"/>
              <a:tblGrid>
                <a:gridCol w="879505"/>
                <a:gridCol w="716379"/>
                <a:gridCol w="876269"/>
              </a:tblGrid>
              <a:tr h="18367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/>
                        <a:t>f [GHz]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Q</a:t>
                      </a:r>
                      <a:r>
                        <a:rPr lang="en-GB" sz="1600" baseline="-25000" dirty="0" smtClean="0"/>
                        <a:t>0 </a:t>
                      </a:r>
                      <a:r>
                        <a:rPr lang="en-GB" sz="1600" dirty="0" smtClean="0"/>
                        <a:t>[-]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R/Q [</a:t>
                      </a:r>
                      <a:r>
                        <a:rPr lang="el-GR" sz="1600" dirty="0" smtClean="0"/>
                        <a:t>Ω</a:t>
                      </a:r>
                      <a:r>
                        <a:rPr lang="en-GB" sz="1600" dirty="0" smtClean="0"/>
                        <a:t>]</a:t>
                      </a:r>
                      <a:endParaRPr lang="en-GB" sz="16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468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1.62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540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13.5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12669" y="4309737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Shielded </a:t>
            </a:r>
            <a:r>
              <a:rPr lang="en-GB" dirty="0" smtClean="0"/>
              <a:t>VF; no gap </a:t>
            </a:r>
            <a:r>
              <a:rPr lang="en-GB" dirty="0"/>
              <a:t>fill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0" r="28938"/>
          <a:stretch/>
        </p:blipFill>
        <p:spPr>
          <a:xfrm>
            <a:off x="7605486" y="509967"/>
            <a:ext cx="1088571" cy="16770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4" r="40017"/>
          <a:stretch/>
        </p:blipFill>
        <p:spPr>
          <a:xfrm>
            <a:off x="6424748" y="509967"/>
            <a:ext cx="848829" cy="1677022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988629" y="2089318"/>
            <a:ext cx="108857" cy="6175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008255" y="2063882"/>
            <a:ext cx="54428" cy="8123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66268" y="2477397"/>
            <a:ext cx="1746519" cy="2988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40638" y="3479908"/>
            <a:ext cx="1915248" cy="637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513424" y="4166857"/>
            <a:ext cx="2080347" cy="80047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900583" y="653143"/>
            <a:ext cx="284948" cy="142345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187973" y="653143"/>
            <a:ext cx="284948" cy="1423457"/>
          </a:xfrm>
          <a:prstGeom prst="ellipse">
            <a:avLst/>
          </a:prstGeom>
          <a:noFill/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LIU-SPS-BD-WG, 21/04/2016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Shielded VF with &amp; w/o gap fill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5284" r="7019" b="4014"/>
          <a:stretch/>
        </p:blipFill>
        <p:spPr>
          <a:xfrm>
            <a:off x="1933454" y="1782413"/>
            <a:ext cx="7210546" cy="415316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57006"/>
              </p:ext>
            </p:extLst>
          </p:nvPr>
        </p:nvGraphicFramePr>
        <p:xfrm>
          <a:off x="18327" y="2634297"/>
          <a:ext cx="2125027" cy="609600"/>
        </p:xfrm>
        <a:graphic>
          <a:graphicData uri="http://schemas.openxmlformats.org/drawingml/2006/table">
            <a:tbl>
              <a:tblPr firstRow="1" bandRow="1"/>
              <a:tblGrid>
                <a:gridCol w="728980"/>
                <a:gridCol w="600392"/>
                <a:gridCol w="795655"/>
              </a:tblGrid>
              <a:tr h="18367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/>
                        <a:t>f [GHz]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Q</a:t>
                      </a:r>
                      <a:r>
                        <a:rPr lang="en-GB" sz="1400" baseline="-25000" dirty="0" smtClean="0"/>
                        <a:t>0 </a:t>
                      </a:r>
                      <a:r>
                        <a:rPr lang="en-GB" sz="1400" dirty="0" smtClean="0"/>
                        <a:t>[-]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R/Q [</a:t>
                      </a:r>
                      <a:r>
                        <a:rPr lang="el-GR" sz="1400" dirty="0" smtClean="0"/>
                        <a:t>Ω</a:t>
                      </a:r>
                      <a:r>
                        <a:rPr lang="en-GB" sz="1400" dirty="0" smtClean="0"/>
                        <a:t>]</a:t>
                      </a:r>
                      <a:endParaRPr lang="en-GB" sz="14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468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1.55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-58057" y="2264965"/>
            <a:ext cx="2369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Shielded VF &amp; </a:t>
            </a:r>
            <a:r>
              <a:rPr lang="en-GB" sz="1600" dirty="0" smtClean="0"/>
              <a:t>gap </a:t>
            </a:r>
            <a:r>
              <a:rPr lang="en-GB" sz="1600" dirty="0"/>
              <a:t>filled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86529"/>
              </p:ext>
            </p:extLst>
          </p:nvPr>
        </p:nvGraphicFramePr>
        <p:xfrm>
          <a:off x="18326" y="4414501"/>
          <a:ext cx="2125027" cy="609600"/>
        </p:xfrm>
        <a:graphic>
          <a:graphicData uri="http://schemas.openxmlformats.org/drawingml/2006/table">
            <a:tbl>
              <a:tblPr firstRow="1" bandRow="1"/>
              <a:tblGrid>
                <a:gridCol w="728980"/>
                <a:gridCol w="600392"/>
                <a:gridCol w="795655"/>
              </a:tblGrid>
              <a:tr h="18367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/>
                        <a:t>f [GHz]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Q</a:t>
                      </a:r>
                      <a:r>
                        <a:rPr lang="en-GB" sz="1400" baseline="-25000" dirty="0" smtClean="0"/>
                        <a:t>0 </a:t>
                      </a:r>
                      <a:r>
                        <a:rPr lang="en-GB" sz="1400" dirty="0" smtClean="0"/>
                        <a:t>[-]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R/Q [</a:t>
                      </a:r>
                      <a:r>
                        <a:rPr lang="el-GR" sz="1400" dirty="0" smtClean="0"/>
                        <a:t>Ω</a:t>
                      </a:r>
                      <a:r>
                        <a:rPr lang="en-GB" sz="1400" dirty="0" smtClean="0"/>
                        <a:t>]</a:t>
                      </a:r>
                      <a:endParaRPr lang="en-GB" sz="14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468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1.62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540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13.5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-18784" y="4072219"/>
            <a:ext cx="2291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Shielded </a:t>
            </a:r>
            <a:r>
              <a:rPr lang="en-GB" sz="1600" dirty="0" smtClean="0"/>
              <a:t>VF; no gap </a:t>
            </a:r>
            <a:r>
              <a:rPr lang="en-GB" sz="1600" dirty="0"/>
              <a:t>fill</a:t>
            </a:r>
          </a:p>
        </p:txBody>
      </p:sp>
    </p:spTree>
    <p:extLst>
      <p:ext uri="{BB962C8B-B14F-4D97-AF65-F5344CB8AC3E}">
        <p14:creationId xmlns:p14="http://schemas.microsoft.com/office/powerpoint/2010/main" val="35280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LIU-SPS-BD-WG, 21/04/2016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144428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Shielded VF with &amp; w/o RF-fingers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t="4939" r="7152" b="2907"/>
          <a:stretch/>
        </p:blipFill>
        <p:spPr>
          <a:xfrm>
            <a:off x="831098" y="2202749"/>
            <a:ext cx="7363326" cy="4323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 r="46970"/>
          <a:stretch/>
        </p:blipFill>
        <p:spPr>
          <a:xfrm>
            <a:off x="1461670" y="762584"/>
            <a:ext cx="1074822" cy="163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r="33352"/>
          <a:stretch/>
        </p:blipFill>
        <p:spPr>
          <a:xfrm>
            <a:off x="3943109" y="762584"/>
            <a:ext cx="1036061" cy="1607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5" r="38118"/>
          <a:stretch/>
        </p:blipFill>
        <p:spPr>
          <a:xfrm>
            <a:off x="2861544" y="762584"/>
            <a:ext cx="843211" cy="166221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277320" y="2369951"/>
            <a:ext cx="288000" cy="934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8142" y="2369951"/>
            <a:ext cx="346605" cy="1039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84624" y="2331288"/>
            <a:ext cx="259613" cy="7269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733755" y="703404"/>
            <a:ext cx="1310627" cy="2061567"/>
            <a:chOff x="7401263" y="703404"/>
            <a:chExt cx="1310627" cy="2061567"/>
          </a:xfrm>
          <a:effectLst/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0" r="41722"/>
            <a:stretch/>
          </p:blipFill>
          <p:spPr>
            <a:xfrm>
              <a:off x="7401263" y="703404"/>
              <a:ext cx="1310627" cy="2061567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 rot="2346148">
              <a:off x="7555669" y="1451428"/>
              <a:ext cx="399142" cy="631371"/>
            </a:xfrm>
            <a:prstGeom prst="ellips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46489" y="703404"/>
            <a:ext cx="1087266" cy="2166193"/>
            <a:chOff x="6646489" y="703404"/>
            <a:chExt cx="1087266" cy="21661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27" r="40000"/>
            <a:stretch/>
          </p:blipFill>
          <p:spPr>
            <a:xfrm>
              <a:off x="6646489" y="703404"/>
              <a:ext cx="1087266" cy="2166193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 rot="930168">
              <a:off x="6729880" y="1487067"/>
              <a:ext cx="283029" cy="685777"/>
            </a:xfrm>
            <a:prstGeom prst="ellipse">
              <a:avLst/>
            </a:prstGeom>
            <a:noFill/>
            <a:ln w="317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789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LIU-SPS-BD-WG, 21/04/2016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Conclusions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1963619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Use RF-fingers or even better to close the gap (weld) structurally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VF gap filling is </a:t>
            </a:r>
            <a:r>
              <a:rPr lang="en-GB" sz="2400" dirty="0" smtClean="0">
                <a:solidFill>
                  <a:srgbClr val="002060"/>
                </a:solidFill>
              </a:rPr>
              <a:t>important to exploit shielding performance (R/Q </a:t>
            </a:r>
            <a:r>
              <a:rPr lang="en-GB" sz="2400" dirty="0">
                <a:solidFill>
                  <a:srgbClr val="002060"/>
                </a:solidFill>
              </a:rPr>
              <a:t>scaling</a:t>
            </a:r>
            <a:r>
              <a:rPr lang="en-GB" sz="24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Reliable and robust shielding design needed: </a:t>
            </a:r>
            <a:r>
              <a:rPr lang="en-GB" sz="2400" dirty="0">
                <a:solidFill>
                  <a:srgbClr val="002060"/>
                </a:solidFill>
              </a:rPr>
              <a:t>gap </a:t>
            </a:r>
            <a:r>
              <a:rPr lang="en-GB" sz="2400" dirty="0" smtClean="0">
                <a:solidFill>
                  <a:srgbClr val="002060"/>
                </a:solidFill>
              </a:rPr>
              <a:t>at weld, RF-fingers fixation and offsets, VF gap filling, etc.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LIU-SPS-BD-WG, 17/03/2016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The End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7020" y="2861156"/>
            <a:ext cx="461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THANK YOU!</a:t>
            </a:r>
            <a:endParaRPr lang="en-GB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44471</TotalTime>
  <Words>347</Words>
  <Application>Microsoft Office PowerPoint</Application>
  <PresentationFormat>On-screen Show (4:3)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CERN(4-3)</vt:lpstr>
      <vt:lpstr>LIU-SPS BD-WG         </vt:lpstr>
      <vt:lpstr>Outline</vt:lpstr>
      <vt:lpstr>Current Status</vt:lpstr>
      <vt:lpstr>Unshielded Vs. Shielded VF</vt:lpstr>
      <vt:lpstr>Shielded VF with &amp; w/o gap fill</vt:lpstr>
      <vt:lpstr>Shielded VF with &amp; w/o RF-fingers</vt:lpstr>
      <vt:lpstr>Conclusions</vt:lpstr>
      <vt:lpstr>The End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Thomas Roland Kaltenbacher</cp:lastModifiedBy>
  <cp:revision>853</cp:revision>
  <cp:lastPrinted>2015-11-23T08:56:58Z</cp:lastPrinted>
  <dcterms:created xsi:type="dcterms:W3CDTF">2012-11-30T11:04:26Z</dcterms:created>
  <dcterms:modified xsi:type="dcterms:W3CDTF">2016-04-21T13:25:24Z</dcterms:modified>
</cp:coreProperties>
</file>