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20"/>
  </p:notesMasterIdLst>
  <p:handoutMasterIdLst>
    <p:handoutMasterId r:id="rId21"/>
  </p:handoutMasterIdLst>
  <p:sldIdLst>
    <p:sldId id="275" r:id="rId2"/>
    <p:sldId id="463" r:id="rId3"/>
    <p:sldId id="464" r:id="rId4"/>
    <p:sldId id="467" r:id="rId5"/>
    <p:sldId id="444" r:id="rId6"/>
    <p:sldId id="450" r:id="rId7"/>
    <p:sldId id="466" r:id="rId8"/>
    <p:sldId id="469" r:id="rId9"/>
    <p:sldId id="454" r:id="rId10"/>
    <p:sldId id="458" r:id="rId11"/>
    <p:sldId id="453" r:id="rId12"/>
    <p:sldId id="456" r:id="rId13"/>
    <p:sldId id="455" r:id="rId14"/>
    <p:sldId id="457" r:id="rId15"/>
    <p:sldId id="460" r:id="rId16"/>
    <p:sldId id="451" r:id="rId17"/>
    <p:sldId id="465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48584"/>
    <a:srgbClr val="22B6FF"/>
    <a:srgbClr val="E23FDD"/>
    <a:srgbClr val="DE33E6"/>
    <a:srgbClr val="0055A0"/>
    <a:srgbClr val="0E5396"/>
    <a:srgbClr val="6E0A49"/>
    <a:srgbClr val="3F062A"/>
    <a:srgbClr val="FFB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1" autoAdjust="0"/>
    <p:restoredTop sz="99647" autoAdjust="0"/>
  </p:normalViewPr>
  <p:slideViewPr>
    <p:cSldViewPr snapToGrid="0" snapToObjects="1">
      <p:cViewPr>
        <p:scale>
          <a:sx n="103" d="100"/>
          <a:sy n="103" d="100"/>
        </p:scale>
        <p:origin x="-928" y="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-4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C69A-03FB-6E4A-B7EB-FF30DF587EB5}" type="datetime1">
              <a:rPr lang="en-US" smtClean="0"/>
              <a:pPr/>
              <a:t>21/04/16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3C35-583F-AA47-BA24-3A8046631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3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C1ED-C620-F147-804C-8EF761D1A9C8}" type="datetime1">
              <a:rPr lang="en-US" smtClean="0"/>
              <a:pPr/>
              <a:t>21/04/16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11AB-0296-3E4F-BC81-E4B843AB5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0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ligh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82" y="2029633"/>
            <a:ext cx="8717280" cy="382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667" y="2563159"/>
            <a:ext cx="8701471" cy="1344706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667" y="4474881"/>
            <a:ext cx="8701471" cy="137458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E53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Subtitle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203200" y="6373168"/>
            <a:ext cx="4405399" cy="317480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000">
                <a:solidFill>
                  <a:srgbClr val="0E5396"/>
                </a:solidFill>
              </a:defRPr>
            </a:lvl1pPr>
          </a:lstStyle>
          <a:p>
            <a:r>
              <a:rPr lang="en-US" dirty="0" smtClean="0"/>
              <a:t>Name of the lecturer, event, date</a:t>
            </a:r>
          </a:p>
          <a:p>
            <a:r>
              <a:rPr lang="en-US" dirty="0" smtClean="0"/>
              <a:t>2 lines maximum</a:t>
            </a:r>
            <a:endParaRPr lang="en-US" dirty="0"/>
          </a:p>
        </p:txBody>
      </p:sp>
      <p:pic>
        <p:nvPicPr>
          <p:cNvPr id="16" name="Picture 15" descr="logo-presentation-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07" y="326212"/>
            <a:ext cx="2290064" cy="1293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3762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>
            <a:lvl1pPr marL="180000" indent="-187200">
              <a:spcBef>
                <a:spcPts val="1600"/>
              </a:spcBef>
              <a:spcAft>
                <a:spcPts val="400"/>
              </a:spcAft>
              <a:buFont typeface="Arial"/>
              <a:buChar char="•"/>
              <a:defRPr sz="1700" b="1">
                <a:solidFill>
                  <a:srgbClr val="0055A0"/>
                </a:solidFill>
              </a:defRPr>
            </a:lvl1pPr>
            <a:lvl2pPr marL="381600" indent="-194400"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500"/>
            </a:lvl2pPr>
            <a:lvl3pPr>
              <a:spcBef>
                <a:spcPts val="0"/>
              </a:spcBef>
              <a:spcAft>
                <a:spcPts val="200"/>
              </a:spcAft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9526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1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198"/>
            <a:ext cx="8229600" cy="473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 first line</a:t>
            </a:r>
            <a:br>
              <a:rPr lang="fr-CH" dirty="0" smtClean="0"/>
            </a:br>
            <a:r>
              <a:rPr lang="fr-CH" dirty="0" smtClean="0"/>
              <a:t>second line</a:t>
            </a:r>
          </a:p>
          <a:p>
            <a:pPr lvl="2"/>
            <a:r>
              <a:rPr lang="fr-CH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76" r:id="rId3"/>
    <p:sldLayoutId id="2147483692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55A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55A0"/>
        </a:buClr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471600" indent="-284400" algn="l" defTabSz="457200" rtl="0" eaLnBrk="1" latinLnBrk="0" hangingPunct="1">
        <a:lnSpc>
          <a:spcPct val="100000"/>
        </a:lnSpc>
        <a:spcBef>
          <a:spcPts val="1080"/>
        </a:spcBef>
        <a:buClr>
          <a:srgbClr val="0055A0"/>
        </a:buClr>
        <a:buSzPct val="7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694800" indent="-228600" algn="l" defTabSz="457200" rtl="0" eaLnBrk="1" latinLnBrk="0" hangingPunct="1">
        <a:lnSpc>
          <a:spcPct val="100000"/>
        </a:lnSpc>
        <a:spcBef>
          <a:spcPts val="984"/>
        </a:spcBef>
        <a:buClrTx/>
        <a:buSzPct val="100000"/>
        <a:buFont typeface="Lucida Grande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hyperlink" Target="https://cds.cern.ch/record/1020092?ln=en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hyperlink" Target="https://cds.cern.ch/record/1020092?ln=en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hyperlink" Target="http://accelconf.web.cern.ch/AccelConf/p07/PAPERS/FRPMN078.PDF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67" y="2956859"/>
            <a:ext cx="8701471" cy="134470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Improved Methods for the Measurement and Simulation of the CERN SPS Non-Linear Optics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67" y="4301564"/>
            <a:ext cx="8701471" cy="1565835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u="sng" dirty="0" smtClean="0">
                <a:solidFill>
                  <a:srgbClr val="FFFFFF"/>
                </a:solidFill>
              </a:rPr>
              <a:t>H. Bartosik</a:t>
            </a:r>
            <a:r>
              <a:rPr lang="en-US" dirty="0" smtClean="0">
                <a:solidFill>
                  <a:srgbClr val="FFFFFF"/>
                </a:solidFill>
              </a:rPr>
              <a:t>, A. </a:t>
            </a:r>
            <a:r>
              <a:rPr lang="en-US" dirty="0" err="1" smtClean="0">
                <a:solidFill>
                  <a:srgbClr val="FFFFFF"/>
                </a:solidFill>
              </a:rPr>
              <a:t>Oeftiger</a:t>
            </a:r>
            <a:r>
              <a:rPr lang="en-US" dirty="0" smtClean="0">
                <a:solidFill>
                  <a:srgbClr val="FFFFFF"/>
                </a:solidFill>
              </a:rPr>
              <a:t>, M. Schenk, F. Schmidt, M. </a:t>
            </a:r>
            <a:r>
              <a:rPr lang="en-US" dirty="0" err="1" smtClean="0">
                <a:solidFill>
                  <a:srgbClr val="FFFFFF"/>
                </a:solidFill>
              </a:rPr>
              <a:t>Titze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907" y="6273101"/>
            <a:ext cx="1489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</a:t>
            </a:r>
            <a:r>
              <a:rPr lang="en-US" dirty="0" smtClean="0"/>
              <a:t> </a:t>
            </a:r>
            <a:r>
              <a:rPr lang="en-US" dirty="0" smtClean="0"/>
              <a:t>April,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1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for COMBINED fit of both optics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2"/>
            <a:endParaRPr lang="en-US" dirty="0" smtClean="0"/>
          </a:p>
          <a:p>
            <a:r>
              <a:rPr lang="en-US" dirty="0" smtClean="0"/>
              <a:t>Fit result as good as fo</a:t>
            </a:r>
            <a:r>
              <a:rPr lang="en-US" dirty="0" smtClean="0"/>
              <a:t>r individual fits 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8" name="Picture 7" descr="chroma_Q26(1)_combined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9"/>
          <a:stretch/>
        </p:blipFill>
        <p:spPr>
          <a:xfrm>
            <a:off x="4596412" y="2095928"/>
            <a:ext cx="4468462" cy="3387005"/>
          </a:xfrm>
          <a:prstGeom prst="rect">
            <a:avLst/>
          </a:prstGeom>
        </p:spPr>
      </p:pic>
      <p:pic>
        <p:nvPicPr>
          <p:cNvPr id="5" name="Picture 4" descr="chroma_Q20(6)_combined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9"/>
          <a:stretch/>
        </p:blipFill>
        <p:spPr>
          <a:xfrm>
            <a:off x="120176" y="2095928"/>
            <a:ext cx="4468462" cy="338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2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results 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PSnonlinearmodelIPAC201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9" t="25216" r="12546" b="50947"/>
          <a:stretch/>
        </p:blipFill>
        <p:spPr>
          <a:xfrm>
            <a:off x="1814381" y="1945436"/>
            <a:ext cx="4860367" cy="3920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9582" y="3491558"/>
            <a:ext cx="2017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Had to allow for different values in the two optics</a:t>
            </a:r>
            <a:endParaRPr lang="en-US" sz="1600" dirty="0"/>
          </a:p>
        </p:txBody>
      </p:sp>
      <p:sp>
        <p:nvSpPr>
          <p:cNvPr id="6" name="Right Brace 5"/>
          <p:cNvSpPr/>
          <p:nvPr/>
        </p:nvSpPr>
        <p:spPr>
          <a:xfrm>
            <a:off x="6593678" y="3661473"/>
            <a:ext cx="171332" cy="475222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1972" y="2470471"/>
            <a:ext cx="2017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Remanent</a:t>
            </a:r>
            <a:r>
              <a:rPr lang="en-US" sz="1600" dirty="0" smtClean="0"/>
              <a:t> </a:t>
            </a:r>
            <a:r>
              <a:rPr lang="en-US" sz="1600" dirty="0" err="1" smtClean="0"/>
              <a:t>sextupole</a:t>
            </a:r>
            <a:r>
              <a:rPr lang="en-US" sz="1600" dirty="0" smtClean="0"/>
              <a:t> fields in dipoles even change sign!</a:t>
            </a:r>
            <a:endParaRPr lang="en-US" sz="1600" dirty="0"/>
          </a:p>
        </p:txBody>
      </p:sp>
      <p:sp>
        <p:nvSpPr>
          <p:cNvPr id="8" name="Right Brace 7"/>
          <p:cNvSpPr/>
          <p:nvPr/>
        </p:nvSpPr>
        <p:spPr>
          <a:xfrm>
            <a:off x="6593678" y="2654192"/>
            <a:ext cx="171332" cy="475222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90137" y="5893263"/>
            <a:ext cx="536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remanent</a:t>
            </a:r>
            <a:r>
              <a:rPr lang="en-US" b="1" dirty="0" smtClean="0"/>
              <a:t> fields in </a:t>
            </a:r>
            <a:r>
              <a:rPr lang="en-US" b="1" dirty="0" err="1" smtClean="0"/>
              <a:t>sextupoles</a:t>
            </a:r>
            <a:r>
              <a:rPr lang="en-US" b="1" dirty="0" smtClean="0"/>
              <a:t> and </a:t>
            </a:r>
            <a:r>
              <a:rPr lang="en-US" b="1" dirty="0" err="1" smtClean="0"/>
              <a:t>octupoles</a:t>
            </a:r>
            <a:r>
              <a:rPr lang="en-US" b="1" dirty="0" smtClean="0"/>
              <a:t> are about 1% of their peak field </a:t>
            </a:r>
            <a:r>
              <a:rPr lang="is-IS" b="1" dirty="0" smtClean="0"/>
              <a:t>… does this make sense?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867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Sextupole</a:t>
            </a:r>
            <a:r>
              <a:rPr lang="en-US" dirty="0" smtClean="0"/>
              <a:t> currents on LHC Q20 cycle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690934"/>
            <a:ext cx="8728517" cy="4052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3549" y="6000751"/>
            <a:ext cx="6999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Ramped to max. current of 250 A after beam extraction on each cycle, but don’t even go to zero 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1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Sextupole</a:t>
            </a:r>
            <a:r>
              <a:rPr lang="en-US" dirty="0" smtClean="0"/>
              <a:t> currents on LHC Q20 cycle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690934"/>
            <a:ext cx="8728517" cy="405212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43140" y="3472063"/>
            <a:ext cx="5296562" cy="2804413"/>
            <a:chOff x="743140" y="3472063"/>
            <a:chExt cx="5296562" cy="28044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270" y="4093522"/>
              <a:ext cx="4711233" cy="21829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743140" y="3472063"/>
              <a:ext cx="5296562" cy="256689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 flipV="1">
              <a:off x="743140" y="3728752"/>
              <a:ext cx="122130" cy="36477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576503" y="3742262"/>
              <a:ext cx="463199" cy="35126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482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Sextupole</a:t>
            </a:r>
            <a:r>
              <a:rPr lang="en-US" dirty="0" smtClean="0"/>
              <a:t> currents on LHC Q20 cycle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690934"/>
            <a:ext cx="8728517" cy="4052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849" y="4336702"/>
            <a:ext cx="4503868" cy="208730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8224783" y="3472063"/>
            <a:ext cx="463199" cy="25668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427849" y="3742262"/>
            <a:ext cx="3796934" cy="594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8687983" y="3742262"/>
            <a:ext cx="243734" cy="594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7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Remanent</a:t>
            </a:r>
            <a:r>
              <a:rPr lang="en-US" dirty="0" smtClean="0"/>
              <a:t> field measurement OLD </a:t>
            </a:r>
            <a:r>
              <a:rPr lang="en-US" dirty="0" err="1" smtClean="0"/>
              <a:t>sextupoles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CM-P00065140_sextupole_remanenc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4972" r="11246" b="10958"/>
          <a:stretch/>
        </p:blipFill>
        <p:spPr>
          <a:xfrm>
            <a:off x="5948292" y="1523604"/>
            <a:ext cx="3017942" cy="4299195"/>
          </a:xfrm>
          <a:prstGeom prst="rect">
            <a:avLst/>
          </a:prstGeom>
        </p:spPr>
      </p:pic>
      <p:pic>
        <p:nvPicPr>
          <p:cNvPr id="6" name="Picture 5" descr="CM-P00065140_sextupole_remanenc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7" t="10243" r="6622" b="35780"/>
          <a:stretch/>
        </p:blipFill>
        <p:spPr>
          <a:xfrm>
            <a:off x="284272" y="1312790"/>
            <a:ext cx="5150547" cy="46879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1941" y="6232951"/>
            <a:ext cx="809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R. Lauckner, “The chromaticity sextupoles for the SPS main magnet system”, CERN-LabII-MA-Int-75-</a:t>
            </a:r>
            <a:r>
              <a:rPr lang="en-US" sz="1400" dirty="0" smtClean="0">
                <a:hlinkClick r:id="rId4"/>
              </a:rPr>
              <a:t>6 </a:t>
            </a:r>
            <a:r>
              <a:rPr lang="en-US" sz="1400" dirty="0">
                <a:hlinkClick r:id="rId4"/>
              </a:rPr>
              <a:t>(1975</a:t>
            </a:r>
            <a:r>
              <a:rPr lang="en-US" sz="1400" dirty="0" smtClean="0">
                <a:hlinkClick r:id="rId4"/>
              </a:rPr>
              <a:t>)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1907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Remanent</a:t>
            </a:r>
            <a:r>
              <a:rPr lang="en-US" dirty="0" smtClean="0"/>
              <a:t> field measurement OLD </a:t>
            </a:r>
            <a:r>
              <a:rPr lang="en-US" dirty="0" err="1" smtClean="0"/>
              <a:t>sextupoles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CM-P00065140_sextupole_remanenc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4972" r="11246" b="10958"/>
          <a:stretch/>
        </p:blipFill>
        <p:spPr>
          <a:xfrm>
            <a:off x="5948292" y="1523604"/>
            <a:ext cx="3017942" cy="4299195"/>
          </a:xfrm>
          <a:prstGeom prst="rect">
            <a:avLst/>
          </a:prstGeom>
        </p:spPr>
      </p:pic>
      <p:pic>
        <p:nvPicPr>
          <p:cNvPr id="6" name="Picture 5" descr="CM-P00065140_sextupole_remanenc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7" t="10243" r="6622" b="35780"/>
          <a:stretch/>
        </p:blipFill>
        <p:spPr>
          <a:xfrm>
            <a:off x="284272" y="1312790"/>
            <a:ext cx="5150547" cy="46879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1941" y="6232951"/>
            <a:ext cx="8053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R. Lauckner, “The chromaticity sextupoles for the SPS main magnet system”, CERN-LabII-MA-Int-75-</a:t>
            </a:r>
            <a:r>
              <a:rPr lang="en-US" sz="1400" dirty="0" smtClean="0">
                <a:hlinkClick r:id="rId4"/>
              </a:rPr>
              <a:t>6 </a:t>
            </a:r>
            <a:r>
              <a:rPr lang="en-US" sz="1400" dirty="0">
                <a:hlinkClick r:id="rId4"/>
              </a:rPr>
              <a:t>(1975</a:t>
            </a:r>
            <a:r>
              <a:rPr lang="en-US" sz="1400" dirty="0" smtClean="0">
                <a:hlinkClick r:id="rId4"/>
              </a:rPr>
              <a:t>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339072" y="2098472"/>
            <a:ext cx="6681557" cy="24929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/>
              <a:buChar char="•"/>
            </a:pPr>
            <a:r>
              <a:rPr lang="en-US" dirty="0" err="1"/>
              <a:t>Remanent</a:t>
            </a:r>
            <a:r>
              <a:rPr lang="en-US" dirty="0"/>
              <a:t> fields in </a:t>
            </a:r>
            <a:r>
              <a:rPr lang="en-US" dirty="0" err="1"/>
              <a:t>sextupole</a:t>
            </a:r>
            <a:r>
              <a:rPr lang="en-US" dirty="0"/>
              <a:t> magnets are </a:t>
            </a:r>
            <a:r>
              <a:rPr lang="en-US" dirty="0" smtClean="0"/>
              <a:t>expected with a strength of the same order of magnitude as the MADX model </a:t>
            </a:r>
            <a:endParaRPr lang="en-US" dirty="0"/>
          </a:p>
          <a:p>
            <a:pPr marL="285750" indent="-285750">
              <a:spcBef>
                <a:spcPts val="1800"/>
              </a:spcBef>
              <a:buFont typeface="Arial"/>
              <a:buChar char="•"/>
            </a:pPr>
            <a:r>
              <a:rPr lang="en-US" dirty="0"/>
              <a:t>Their impact on linear chromaticity needs to be confirmed in dedicated measurements </a:t>
            </a:r>
            <a:r>
              <a:rPr lang="en-US" dirty="0">
                <a:sym typeface="Wingdings"/>
              </a:rPr>
              <a:t> try to</a:t>
            </a:r>
            <a:r>
              <a:rPr lang="en-US" dirty="0"/>
              <a:t> de-magnetize them</a:t>
            </a:r>
          </a:p>
          <a:p>
            <a:pPr marL="285750" indent="-285750">
              <a:spcBef>
                <a:spcPts val="1800"/>
              </a:spcBef>
              <a:buFont typeface="Arial"/>
              <a:buChar char="•"/>
            </a:pPr>
            <a:r>
              <a:rPr lang="en-US" dirty="0"/>
              <a:t>Landau </a:t>
            </a:r>
            <a:r>
              <a:rPr lang="en-US" dirty="0" err="1"/>
              <a:t>octupoles</a:t>
            </a:r>
            <a:r>
              <a:rPr lang="en-US" dirty="0"/>
              <a:t> are not even ramped to a defined field at the end of a cycle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depending on the cycles and changes in the trims, the </a:t>
            </a:r>
            <a:r>
              <a:rPr lang="en-US" dirty="0" err="1"/>
              <a:t>remanent</a:t>
            </a:r>
            <a:r>
              <a:rPr lang="en-US" dirty="0"/>
              <a:t> fields change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8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0"/>
            <a:ext cx="8763034" cy="5416021"/>
          </a:xfrm>
        </p:spPr>
        <p:txBody>
          <a:bodyPr>
            <a:normAutofit/>
          </a:bodyPr>
          <a:lstStyle/>
          <a:p>
            <a:r>
              <a:rPr lang="en-US" dirty="0" smtClean="0"/>
              <a:t>High precision measurements of non-linear chromaticity at 26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r>
              <a:rPr lang="en-US" dirty="0" smtClean="0"/>
              <a:t>Performed a combined fit of the measurements in both optics </a:t>
            </a:r>
          </a:p>
          <a:p>
            <a:pPr lvl="1"/>
            <a:r>
              <a:rPr lang="en-US" dirty="0" smtClean="0"/>
              <a:t>Leads us to believe that the </a:t>
            </a:r>
            <a:r>
              <a:rPr lang="en-US" dirty="0" err="1" smtClean="0"/>
              <a:t>remanent</a:t>
            </a:r>
            <a:r>
              <a:rPr lang="en-US" dirty="0" smtClean="0"/>
              <a:t> field components in the chromaticity </a:t>
            </a:r>
            <a:r>
              <a:rPr lang="en-US" dirty="0" err="1" smtClean="0"/>
              <a:t>sextupoles</a:t>
            </a:r>
            <a:r>
              <a:rPr lang="en-US" dirty="0" smtClean="0"/>
              <a:t> and Landau </a:t>
            </a:r>
            <a:r>
              <a:rPr lang="en-US" dirty="0" err="1" smtClean="0"/>
              <a:t>octupoles</a:t>
            </a:r>
            <a:r>
              <a:rPr lang="en-US" dirty="0" smtClean="0"/>
              <a:t> are relevant contributions to chromatic behavior at low energy (they are not de-magnetized at the end of a cycle)</a:t>
            </a:r>
          </a:p>
          <a:p>
            <a:pPr lvl="1"/>
            <a:r>
              <a:rPr lang="en-US" dirty="0" smtClean="0"/>
              <a:t>All higher order </a:t>
            </a:r>
            <a:r>
              <a:rPr lang="en-US" dirty="0" err="1" smtClean="0"/>
              <a:t>multipoles</a:t>
            </a:r>
            <a:r>
              <a:rPr lang="en-US" dirty="0" smtClean="0"/>
              <a:t> (i.e. components that are not actively powered or trimmed by knobs) are consistent between the two optics</a:t>
            </a:r>
          </a:p>
          <a:p>
            <a:r>
              <a:rPr lang="en-US" dirty="0" smtClean="0"/>
              <a:t>Next </a:t>
            </a:r>
            <a:r>
              <a:rPr lang="en-US" dirty="0" smtClean="0"/>
              <a:t>steps</a:t>
            </a:r>
          </a:p>
          <a:p>
            <a:pPr lvl="1"/>
            <a:r>
              <a:rPr lang="en-US" dirty="0" smtClean="0"/>
              <a:t>Measure impact of </a:t>
            </a:r>
            <a:r>
              <a:rPr lang="en-US" dirty="0" err="1" smtClean="0"/>
              <a:t>sextupole</a:t>
            </a:r>
            <a:r>
              <a:rPr lang="en-US" dirty="0" smtClean="0"/>
              <a:t> </a:t>
            </a:r>
            <a:r>
              <a:rPr lang="en-US" dirty="0" err="1" smtClean="0"/>
              <a:t>remanent</a:t>
            </a:r>
            <a:r>
              <a:rPr lang="en-US" dirty="0" smtClean="0"/>
              <a:t> field on linear chromaticity by changing current function to different negative values before injection (</a:t>
            </a:r>
            <a:r>
              <a:rPr lang="en-US" dirty="0"/>
              <a:t>or try to de-magnetize </a:t>
            </a:r>
            <a:r>
              <a:rPr lang="en-US" dirty="0" smtClean="0"/>
              <a:t>them)</a:t>
            </a:r>
          </a:p>
          <a:p>
            <a:pPr lvl="1"/>
            <a:r>
              <a:rPr lang="en-US" dirty="0" smtClean="0"/>
              <a:t>Re</a:t>
            </a:r>
            <a:r>
              <a:rPr lang="en-US" dirty="0" smtClean="0"/>
              <a:t>-measure non-linear chromaticity once these </a:t>
            </a:r>
            <a:r>
              <a:rPr lang="en-US" dirty="0" err="1" smtClean="0"/>
              <a:t>remanent</a:t>
            </a:r>
            <a:r>
              <a:rPr lang="en-US" dirty="0" smtClean="0"/>
              <a:t> fields are minimized</a:t>
            </a:r>
          </a:p>
          <a:p>
            <a:pPr lvl="1"/>
            <a:r>
              <a:rPr lang="en-US" dirty="0" smtClean="0"/>
              <a:t>If confirmed, deploy de-magnetization on operational cycles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3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03200" y="4889500"/>
            <a:ext cx="8763034" cy="111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000" marR="0" lvl="0" indent="-18720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A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Thank you for your attention!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81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5301256"/>
          </a:xfrm>
        </p:spPr>
        <p:txBody>
          <a:bodyPr>
            <a:normAutofit/>
          </a:bodyPr>
          <a:lstStyle/>
          <a:p>
            <a:r>
              <a:rPr lang="en-US" dirty="0" smtClean="0"/>
              <a:t>Motivation </a:t>
            </a:r>
            <a:r>
              <a:rPr lang="en-US" dirty="0"/>
              <a:t>for developing non-linear model</a:t>
            </a:r>
          </a:p>
          <a:p>
            <a:pPr lvl="1"/>
            <a:r>
              <a:rPr lang="en-US" dirty="0"/>
              <a:t>Non-linear model of SPS is basic ingredient for studying incoherent (and coherent!) effects for LHC beams</a:t>
            </a:r>
          </a:p>
          <a:p>
            <a:r>
              <a:rPr lang="en-US" dirty="0"/>
              <a:t>Measurements in the past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SPS non</a:t>
            </a:r>
            <a:r>
              <a:rPr lang="en-US" dirty="0"/>
              <a:t>-linear chromaticity was observed to depend on the magnetic history of the machine (measurements from 2000-2007)</a:t>
            </a:r>
          </a:p>
          <a:p>
            <a:endParaRPr lang="en-US" dirty="0" smtClean="0"/>
          </a:p>
        </p:txBody>
      </p:sp>
      <p:pic>
        <p:nvPicPr>
          <p:cNvPr id="6" name="Picture 5" descr="ab-2007-065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2" t="29794" r="9742" b="49471"/>
          <a:stretch/>
        </p:blipFill>
        <p:spPr>
          <a:xfrm>
            <a:off x="96635" y="4112301"/>
            <a:ext cx="3772602" cy="260807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ab-2007-06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9" t="44750" r="49297" b="27268"/>
          <a:stretch/>
        </p:blipFill>
        <p:spPr>
          <a:xfrm>
            <a:off x="5606683" y="3109762"/>
            <a:ext cx="3359550" cy="2937151"/>
          </a:xfrm>
          <a:prstGeom prst="rect">
            <a:avLst/>
          </a:prstGeom>
        </p:spPr>
      </p:pic>
      <p:pic>
        <p:nvPicPr>
          <p:cNvPr id="14" name="Picture 13" descr="ab-2007-065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5" t="57081" r="10094" b="22748"/>
          <a:stretch/>
        </p:blipFill>
        <p:spPr>
          <a:xfrm>
            <a:off x="876813" y="3610759"/>
            <a:ext cx="3461786" cy="241243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</p:pic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1614076" y="3109762"/>
            <a:ext cx="3728408" cy="2680915"/>
            <a:chOff x="2138661" y="3300670"/>
            <a:chExt cx="3267881" cy="2349773"/>
          </a:xfrm>
        </p:grpSpPr>
        <p:pic>
          <p:nvPicPr>
            <p:cNvPr id="15" name="Picture 14" descr="ab-2007-065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6" t="15642" r="50111" b="61199"/>
            <a:stretch/>
          </p:blipFill>
          <p:spPr>
            <a:xfrm>
              <a:off x="2138661" y="3300670"/>
              <a:ext cx="3267881" cy="234977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</p:pic>
        <p:sp>
          <p:nvSpPr>
            <p:cNvPr id="18" name="Rectangle 17"/>
            <p:cNvSpPr/>
            <p:nvPr/>
          </p:nvSpPr>
          <p:spPr>
            <a:xfrm>
              <a:off x="2926632" y="3305308"/>
              <a:ext cx="2479910" cy="192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72602" y="3300670"/>
              <a:ext cx="522649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2006</a:t>
              </a:r>
              <a:endParaRPr lang="en-US" sz="13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52644" y="6087647"/>
            <a:ext cx="48054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/>
              </a:rPr>
              <a:t>R. </a:t>
            </a:r>
            <a:r>
              <a:rPr lang="en-US" sz="1400" dirty="0" err="1">
                <a:hlinkClick r:id="rId5"/>
              </a:rPr>
              <a:t>Tomás</a:t>
            </a:r>
            <a:r>
              <a:rPr lang="en-US" sz="1400" dirty="0">
                <a:hlinkClick r:id="rId5"/>
              </a:rPr>
              <a:t> </a:t>
            </a:r>
            <a:r>
              <a:rPr lang="en-US" sz="1400" i="1" dirty="0">
                <a:hlinkClick r:id="rId5"/>
              </a:rPr>
              <a:t>et al.</a:t>
            </a:r>
            <a:r>
              <a:rPr lang="en-US" sz="1400" dirty="0">
                <a:hlinkClick r:id="rId5"/>
              </a:rPr>
              <a:t>, “Improved Algorithms to determine the Non-Linear Optics Model of the SPS from Non-Linear </a:t>
            </a:r>
            <a:r>
              <a:rPr lang="en-US" sz="1400" dirty="0" smtClean="0">
                <a:hlinkClick r:id="rId5"/>
              </a:rPr>
              <a:t>Chromaticity</a:t>
            </a:r>
            <a:r>
              <a:rPr lang="en-US" sz="1400" dirty="0">
                <a:hlinkClick r:id="rId5"/>
              </a:rPr>
              <a:t>”, Proceedings of the 22nd Particle Accelerator </a:t>
            </a:r>
            <a:r>
              <a:rPr lang="en-US" sz="1400" dirty="0" smtClean="0">
                <a:hlinkClick r:id="rId5"/>
              </a:rPr>
              <a:t>Conference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450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5301256"/>
          </a:xfrm>
        </p:spPr>
        <p:txBody>
          <a:bodyPr>
            <a:normAutofit/>
          </a:bodyPr>
          <a:lstStyle/>
          <a:p>
            <a:r>
              <a:rPr lang="en-US" dirty="0" smtClean="0"/>
              <a:t>Motivation </a:t>
            </a:r>
            <a:r>
              <a:rPr lang="en-US" dirty="0"/>
              <a:t>for developing non-linear model</a:t>
            </a:r>
          </a:p>
          <a:p>
            <a:pPr lvl="1"/>
            <a:r>
              <a:rPr lang="en-US" dirty="0"/>
              <a:t>Non-linear model of SPS is basic ingredient for studying incoherent (and coherent!) effects for LHC beams</a:t>
            </a:r>
          </a:p>
          <a:p>
            <a:r>
              <a:rPr lang="en-US" dirty="0"/>
              <a:t>Measurements in the past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SPS non</a:t>
            </a:r>
            <a:r>
              <a:rPr lang="en-US" dirty="0"/>
              <a:t>-linear chromaticity was observed to depend on the magnetic history of the machine (measurements from 2000-2007</a:t>
            </a:r>
            <a:r>
              <a:rPr lang="en-US" dirty="0" smtClean="0"/>
              <a:t>)</a:t>
            </a:r>
          </a:p>
          <a:p>
            <a:r>
              <a:rPr lang="en-US" dirty="0"/>
              <a:t>Measurements in 2015</a:t>
            </a:r>
          </a:p>
          <a:p>
            <a:pPr lvl="1"/>
            <a:r>
              <a:rPr lang="en-US" dirty="0"/>
              <a:t>Also at 26 </a:t>
            </a:r>
            <a:r>
              <a:rPr lang="en-US" dirty="0" err="1"/>
              <a:t>GeV</a:t>
            </a:r>
            <a:r>
              <a:rPr lang="en-US" dirty="0"/>
              <a:t>/c but with both optics (Q20 and Q26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 maximum machine reproducibility: use same super cycle composition in both optics (SFTPRO + measurement cycle)</a:t>
            </a:r>
            <a:endParaRPr lang="en-US" dirty="0"/>
          </a:p>
          <a:p>
            <a:pPr lvl="1"/>
            <a:r>
              <a:rPr lang="en-US" dirty="0"/>
              <a:t>Using BBQ pickup with chirp excitation to measure tune</a:t>
            </a:r>
          </a:p>
          <a:p>
            <a:pPr lvl="1"/>
            <a:r>
              <a:rPr lang="en-US" dirty="0"/>
              <a:t>Precision of tune measurement significantly improved by averaging over flat bottom</a:t>
            </a:r>
          </a:p>
          <a:p>
            <a:pPr lvl="1"/>
            <a:r>
              <a:rPr lang="en-US" dirty="0"/>
              <a:t>Spread in vertical tune measurement due to impedance and intensity variation </a:t>
            </a:r>
            <a:r>
              <a:rPr lang="en-US" dirty="0" smtClean="0"/>
              <a:t>(corrected)</a:t>
            </a:r>
            <a:endParaRPr lang="en-US" dirty="0"/>
          </a:p>
          <a:p>
            <a:pPr lvl="1"/>
            <a:r>
              <a:rPr lang="en-US" dirty="0"/>
              <a:t>Very clean results also in vertical when correcting for detuning with intensity </a:t>
            </a:r>
            <a:r>
              <a:rPr lang="en-US" dirty="0" smtClean="0"/>
              <a:t>(fit </a:t>
            </a:r>
            <a:r>
              <a:rPr lang="en-US" dirty="0"/>
              <a:t>up to 5th </a:t>
            </a:r>
            <a:r>
              <a:rPr lang="en-US" dirty="0" smtClean="0"/>
              <a:t>order)</a:t>
            </a:r>
          </a:p>
          <a:p>
            <a:pPr lvl="1"/>
            <a:r>
              <a:rPr lang="en-US" dirty="0" smtClean="0"/>
              <a:t>NEW: performed combined fit for both optics at the same time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7842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optics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Multipolar components sampled differently due to different dispersion function</a:t>
            </a:r>
          </a:p>
          <a:p>
            <a:endParaRPr lang="en-US" dirty="0" smtClean="0"/>
          </a:p>
        </p:txBody>
      </p:sp>
      <p:pic>
        <p:nvPicPr>
          <p:cNvPr id="4" name="Picture 3" descr="Q2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030" y="1772462"/>
            <a:ext cx="4406320" cy="3075552"/>
          </a:xfrm>
          <a:prstGeom prst="rect">
            <a:avLst/>
          </a:prstGeom>
        </p:spPr>
      </p:pic>
      <p:pic>
        <p:nvPicPr>
          <p:cNvPr id="5" name="Picture 4" descr="Q2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0" y="1772462"/>
            <a:ext cx="4406320" cy="3075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4397" y="1403130"/>
            <a:ext cx="57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Q20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11790" y="1403130"/>
            <a:ext cx="57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62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 for detuning due to impedance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chroma_1439221220-1439223300_intensitycorrec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4" y="1516423"/>
            <a:ext cx="6593678" cy="49452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90834" y="2242656"/>
            <a:ext cx="256721" cy="5268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655651" y="2499345"/>
            <a:ext cx="1580861" cy="135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290834" y="4016252"/>
            <a:ext cx="256721" cy="5268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655651" y="4272941"/>
            <a:ext cx="1580861" cy="135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72782" y="4590478"/>
            <a:ext cx="1651325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No correction in horizontal needed </a:t>
            </a:r>
            <a:endParaRPr lang="en-US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7372782" y="2222554"/>
            <a:ext cx="1607257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data normalized to 4e10 p/b based on SPS impedance model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584560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considered in MADX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530125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Systematic </a:t>
            </a:r>
            <a:r>
              <a:rPr lang="en-US" dirty="0" err="1" smtClean="0"/>
              <a:t>mulitpole</a:t>
            </a:r>
            <a:r>
              <a:rPr lang="en-US" dirty="0" smtClean="0"/>
              <a:t> errors on SPS main magnets </a:t>
            </a:r>
          </a:p>
          <a:p>
            <a:pPr lvl="1"/>
            <a:r>
              <a:rPr lang="en-US" dirty="0" smtClean="0"/>
              <a:t>These errors are mainly due to </a:t>
            </a:r>
            <a:r>
              <a:rPr lang="en-US" dirty="0" err="1" smtClean="0"/>
              <a:t>remanent</a:t>
            </a:r>
            <a:r>
              <a:rPr lang="en-US" dirty="0" smtClean="0"/>
              <a:t> fields from ramping to top energy</a:t>
            </a:r>
          </a:p>
          <a:p>
            <a:r>
              <a:rPr lang="en-US" dirty="0" smtClean="0"/>
              <a:t>The model is fitted to the data by </a:t>
            </a:r>
          </a:p>
          <a:p>
            <a:pPr lvl="1"/>
            <a:r>
              <a:rPr lang="en-US" dirty="0" smtClean="0"/>
              <a:t>calculate the response matrix for all </a:t>
            </a:r>
            <a:r>
              <a:rPr lang="en-US" dirty="0" err="1" smtClean="0"/>
              <a:t>multipole</a:t>
            </a:r>
            <a:r>
              <a:rPr lang="en-US" dirty="0" smtClean="0"/>
              <a:t> errors on the nonlinear chromaticity in MADX-PTC</a:t>
            </a:r>
          </a:p>
          <a:p>
            <a:pPr lvl="1"/>
            <a:r>
              <a:rPr lang="en-US" dirty="0" smtClean="0"/>
              <a:t>apply an SVD algorithm</a:t>
            </a:r>
          </a:p>
          <a:p>
            <a:pPr lvl="1"/>
            <a:r>
              <a:rPr lang="en-US" dirty="0" smtClean="0"/>
              <a:t>SVD can be applied to one measurement set individually, or to multiple sets at the same time (a good non-linear model should be able to predict the chromaticity for all optics)</a:t>
            </a:r>
            <a:endParaRPr lang="en-US" dirty="0"/>
          </a:p>
        </p:txBody>
      </p:sp>
      <p:pic>
        <p:nvPicPr>
          <p:cNvPr id="4" name="Picture 3" descr="SPSnonlinearmodelIPAC201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" t="9062" r="10252" b="79906"/>
          <a:stretch/>
        </p:blipFill>
        <p:spPr>
          <a:xfrm>
            <a:off x="57964" y="1756294"/>
            <a:ext cx="8962318" cy="1553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6515" y="1546042"/>
            <a:ext cx="37697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accent1"/>
                </a:solidFill>
              </a:rPr>
              <a:t>allowed </a:t>
            </a:r>
            <a:r>
              <a:rPr lang="en-US" sz="1500" dirty="0" err="1" smtClean="0">
                <a:solidFill>
                  <a:schemeClr val="accent1"/>
                </a:solidFill>
              </a:rPr>
              <a:t>multipole</a:t>
            </a:r>
            <a:r>
              <a:rPr lang="en-US" sz="1500" dirty="0" smtClean="0">
                <a:solidFill>
                  <a:schemeClr val="accent1"/>
                </a:solidFill>
              </a:rPr>
              <a:t> errors of dipoles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6384" y="1900431"/>
            <a:ext cx="3672852" cy="472849"/>
          </a:xfrm>
          <a:prstGeom prst="roundRect">
            <a:avLst>
              <a:gd name="adj" fmla="val 0"/>
            </a:avLst>
          </a:prstGeom>
          <a:solidFill>
            <a:schemeClr val="accent1"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512748" y="1898106"/>
            <a:ext cx="1084702" cy="472849"/>
          </a:xfrm>
          <a:prstGeom prst="roundRect">
            <a:avLst>
              <a:gd name="adj" fmla="val 0"/>
            </a:avLst>
          </a:prstGeom>
          <a:solidFill>
            <a:schemeClr val="accent2">
              <a:alpha val="28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94990" y="1307694"/>
            <a:ext cx="22391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accent2"/>
                </a:solidFill>
              </a:rPr>
              <a:t>first allowed </a:t>
            </a:r>
            <a:r>
              <a:rPr lang="en-US" sz="1500" dirty="0" err="1" smtClean="0">
                <a:solidFill>
                  <a:schemeClr val="accent2"/>
                </a:solidFill>
              </a:rPr>
              <a:t>multipole</a:t>
            </a:r>
            <a:r>
              <a:rPr lang="en-US" sz="1500" dirty="0" smtClean="0">
                <a:solidFill>
                  <a:schemeClr val="accent2"/>
                </a:solidFill>
              </a:rPr>
              <a:t> error of </a:t>
            </a:r>
            <a:r>
              <a:rPr lang="en-US" sz="1500" dirty="0" err="1" smtClean="0">
                <a:solidFill>
                  <a:schemeClr val="accent2"/>
                </a:solidFill>
              </a:rPr>
              <a:t>quadrupoles</a:t>
            </a:r>
            <a:endParaRPr lang="en-US" sz="1500" dirty="0">
              <a:solidFill>
                <a:schemeClr val="accent2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 rot="5400000">
            <a:off x="7581913" y="2082268"/>
            <a:ext cx="243210" cy="221213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87584" y="3406159"/>
            <a:ext cx="3043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 smtClean="0"/>
              <a:t>Remanent</a:t>
            </a:r>
            <a:r>
              <a:rPr lang="en-US" sz="1500" dirty="0" smtClean="0"/>
              <a:t> fields of main component in </a:t>
            </a:r>
            <a:r>
              <a:rPr lang="en-US" sz="1500" dirty="0" err="1" smtClean="0"/>
              <a:t>sextupoles</a:t>
            </a:r>
            <a:r>
              <a:rPr lang="en-US" sz="1500" dirty="0" smtClean="0"/>
              <a:t> and </a:t>
            </a:r>
            <a:r>
              <a:rPr lang="en-US" sz="1500" dirty="0" err="1" smtClean="0"/>
              <a:t>octupoels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8167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Individually fitted MADX models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Measured chromaticity can be well reproduced </a:t>
            </a:r>
            <a:endParaRPr lang="en-US" dirty="0"/>
          </a:p>
        </p:txBody>
      </p:sp>
      <p:pic>
        <p:nvPicPr>
          <p:cNvPr id="5" name="Picture 4" descr="chroma_Q20(6)_individual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93"/>
          <a:stretch/>
        </p:blipFill>
        <p:spPr>
          <a:xfrm>
            <a:off x="120176" y="1935651"/>
            <a:ext cx="4468462" cy="3389541"/>
          </a:xfrm>
          <a:prstGeom prst="rect">
            <a:avLst/>
          </a:prstGeom>
        </p:spPr>
      </p:pic>
      <p:pic>
        <p:nvPicPr>
          <p:cNvPr id="7" name="Picture 6" descr="chroma_Q26(1)_individual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82"/>
          <a:stretch/>
        </p:blipFill>
        <p:spPr>
          <a:xfrm>
            <a:off x="4596412" y="1935651"/>
            <a:ext cx="4468462" cy="339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96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Individually fitted MADX models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Measured chromaticity can be well reproduced </a:t>
            </a:r>
          </a:p>
          <a:p>
            <a:r>
              <a:rPr lang="en-US" dirty="0" smtClean="0"/>
              <a:t>Model for one optics cannot predict chromaticity in other optics </a:t>
            </a:r>
          </a:p>
          <a:p>
            <a:pPr lvl="1"/>
            <a:r>
              <a:rPr lang="en-US" dirty="0" smtClean="0"/>
              <a:t>especially linear and quadratic terms</a:t>
            </a:r>
            <a:endParaRPr lang="en-US" dirty="0"/>
          </a:p>
        </p:txBody>
      </p:sp>
      <p:pic>
        <p:nvPicPr>
          <p:cNvPr id="10" name="Picture 9" descr="chroma_Q20(6)_withQ26_model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9"/>
          <a:stretch/>
        </p:blipFill>
        <p:spPr>
          <a:xfrm>
            <a:off x="1374897" y="2288594"/>
            <a:ext cx="5107610" cy="3872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2507" y="3809658"/>
            <a:ext cx="266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Q26 model applied to Q20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6" idx="1"/>
          </p:cNvCxnSpPr>
          <p:nvPr/>
        </p:nvCxnSpPr>
        <p:spPr>
          <a:xfrm flipH="1" flipV="1">
            <a:off x="6029214" y="3711026"/>
            <a:ext cx="453293" cy="2832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1"/>
          </p:cNvCxnSpPr>
          <p:nvPr/>
        </p:nvCxnSpPr>
        <p:spPr>
          <a:xfrm flipH="1">
            <a:off x="6029214" y="3994324"/>
            <a:ext cx="453293" cy="6906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376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results (each optic individually)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PSnonlinearmodelIPAC201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9" t="25216" r="12546" b="50947"/>
          <a:stretch/>
        </p:blipFill>
        <p:spPr>
          <a:xfrm>
            <a:off x="1814381" y="1945436"/>
            <a:ext cx="4860367" cy="39202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96631" y="1783316"/>
            <a:ext cx="2337513" cy="42174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4904724" y="4147858"/>
            <a:ext cx="189163" cy="1580667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9656" y="4621603"/>
            <a:ext cx="30784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relatively good agreement between the two optics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259655" y="3654583"/>
            <a:ext cx="2065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</a:t>
            </a:r>
            <a:r>
              <a:rPr lang="en-US" sz="1600" dirty="0" smtClean="0"/>
              <a:t>nsufficient agreement</a:t>
            </a:r>
            <a:endParaRPr lang="en-US" sz="1600" dirty="0"/>
          </a:p>
        </p:txBody>
      </p:sp>
      <p:sp>
        <p:nvSpPr>
          <p:cNvPr id="9" name="Right Brace 8"/>
          <p:cNvSpPr/>
          <p:nvPr/>
        </p:nvSpPr>
        <p:spPr>
          <a:xfrm>
            <a:off x="4904725" y="3617412"/>
            <a:ext cx="171332" cy="475222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4904725" y="2679158"/>
            <a:ext cx="171332" cy="47522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93887" y="2458501"/>
            <a:ext cx="3741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</a:t>
            </a:r>
            <a:r>
              <a:rPr lang="is-IS" sz="1600" dirty="0" smtClean="0">
                <a:solidFill>
                  <a:srgbClr val="FF0000"/>
                </a:solidFill>
              </a:rPr>
              <a:t>hese values create a Q’ between 3 and 10 (depending on optics and plane)</a:t>
            </a:r>
          </a:p>
          <a:p>
            <a:r>
              <a:rPr lang="is-IS" sz="1600" dirty="0" smtClean="0">
                <a:solidFill>
                  <a:srgbClr val="FF0000"/>
                </a:solidFill>
              </a:rPr>
              <a:t>… </a:t>
            </a:r>
            <a:r>
              <a:rPr lang="en-US" sz="1600" dirty="0" smtClean="0">
                <a:solidFill>
                  <a:srgbClr val="FF0000"/>
                </a:solidFill>
              </a:rPr>
              <a:t>completely </a:t>
            </a:r>
            <a:r>
              <a:rPr lang="en-US" sz="1600" dirty="0">
                <a:solidFill>
                  <a:srgbClr val="FF0000"/>
                </a:solidFill>
              </a:rPr>
              <a:t>different </a:t>
            </a:r>
            <a:r>
              <a:rPr lang="en-US" sz="1600" dirty="0" smtClean="0">
                <a:solidFill>
                  <a:srgbClr val="FF0000"/>
                </a:solidFill>
              </a:rPr>
              <a:t>for the two optics!</a:t>
            </a:r>
            <a:endParaRPr lang="is-IS" sz="1600" dirty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7611" y="2937968"/>
            <a:ext cx="2109957" cy="830997"/>
            <a:chOff x="27611" y="2937968"/>
            <a:chExt cx="2109957" cy="830997"/>
          </a:xfrm>
        </p:grpSpPr>
        <p:sp>
          <p:nvSpPr>
            <p:cNvPr id="13" name="Right Brace 12"/>
            <p:cNvSpPr/>
            <p:nvPr/>
          </p:nvSpPr>
          <p:spPr>
            <a:xfrm rot="10800000">
              <a:off x="1966236" y="3140574"/>
              <a:ext cx="171332" cy="514009"/>
            </a:xfrm>
            <a:prstGeom prst="rightBrac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611" y="2937968"/>
              <a:ext cx="19386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consider </a:t>
              </a:r>
              <a:r>
                <a:rPr lang="en-US" sz="1600" dirty="0" err="1" smtClean="0"/>
                <a:t>remanent</a:t>
              </a:r>
              <a:r>
                <a:rPr lang="en-US" sz="1600" dirty="0" smtClean="0"/>
                <a:t> fields of chromaticity </a:t>
              </a:r>
              <a:r>
                <a:rPr lang="en-US" sz="1600" dirty="0" err="1" smtClean="0"/>
                <a:t>sextupoles</a:t>
              </a:r>
              <a:r>
                <a:rPr lang="en-US" sz="1600" dirty="0" smtClean="0"/>
                <a:t>!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0774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U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LIU_PowerPoint_Template</Template>
  <TotalTime>40209</TotalTime>
  <Words>912</Words>
  <Application>Microsoft Macintosh PowerPoint</Application>
  <PresentationFormat>On-screen Show (4:3)</PresentationFormat>
  <Paragraphs>97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LIU_PowerPoint_Template</vt:lpstr>
      <vt:lpstr>Improved Methods for the Measurement and Simulation of the CERN SPS Non-Linear Optics</vt:lpstr>
      <vt:lpstr>Introduction</vt:lpstr>
      <vt:lpstr>Introduction</vt:lpstr>
      <vt:lpstr>SPS optics </vt:lpstr>
      <vt:lpstr>Correction for detuning due to impedance</vt:lpstr>
      <vt:lpstr>Errors considered in MADX model</vt:lpstr>
      <vt:lpstr>Individually fitted MADX models</vt:lpstr>
      <vt:lpstr>Individually fitted MADX models</vt:lpstr>
      <vt:lpstr>Fitting results (each optic individually)</vt:lpstr>
      <vt:lpstr>Result for COMBINED fit of both optics</vt:lpstr>
      <vt:lpstr>Fitting results summary</vt:lpstr>
      <vt:lpstr>Sextupole currents on LHC Q20 cycle</vt:lpstr>
      <vt:lpstr>Sextupole currents on LHC Q20 cycle</vt:lpstr>
      <vt:lpstr>Sextupole currents on LHC Q20 cycle</vt:lpstr>
      <vt:lpstr>Remanent field measurement OLD sextupoles</vt:lpstr>
      <vt:lpstr>Remanent field measurement OLD sextupoles</vt:lpstr>
      <vt:lpstr>Summary and conclusions</vt:lpstr>
      <vt:lpstr>PowerPoint Presentation</vt:lpstr>
    </vt:vector>
  </TitlesOfParts>
  <Manager/>
  <Company>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Cecile Noels</dc:creator>
  <cp:keywords/>
  <dc:description/>
  <cp:lastModifiedBy>Hannes Bartosik</cp:lastModifiedBy>
  <cp:revision>1221</cp:revision>
  <dcterms:created xsi:type="dcterms:W3CDTF">2013-04-17T22:56:34Z</dcterms:created>
  <dcterms:modified xsi:type="dcterms:W3CDTF">2016-04-21T13:19:55Z</dcterms:modified>
  <cp:category/>
</cp:coreProperties>
</file>