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8" r:id="rId2"/>
    <p:sldId id="322" r:id="rId3"/>
    <p:sldId id="329" r:id="rId4"/>
    <p:sldId id="338" r:id="rId5"/>
    <p:sldId id="330" r:id="rId6"/>
    <p:sldId id="342" r:id="rId7"/>
    <p:sldId id="331" r:id="rId8"/>
    <p:sldId id="333" r:id="rId9"/>
    <p:sldId id="337" r:id="rId10"/>
    <p:sldId id="339" r:id="rId11"/>
    <p:sldId id="336" r:id="rId12"/>
    <p:sldId id="335" r:id="rId13"/>
    <p:sldId id="334" r:id="rId14"/>
    <p:sldId id="340" r:id="rId15"/>
    <p:sldId id="320" r:id="rId16"/>
    <p:sldId id="346" r:id="rId17"/>
    <p:sldId id="345" r:id="rId18"/>
    <p:sldId id="328" r:id="rId19"/>
    <p:sldId id="325" r:id="rId20"/>
    <p:sldId id="323" r:id="rId21"/>
    <p:sldId id="347" r:id="rId22"/>
    <p:sldId id="348" r:id="rId23"/>
    <p:sldId id="343" r:id="rId24"/>
    <p:sldId id="344" r:id="rId25"/>
    <p:sldId id="319" r:id="rId26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03" autoAdjust="0"/>
  </p:normalViewPr>
  <p:slideViewPr>
    <p:cSldViewPr snapToGrid="0">
      <p:cViewPr>
        <p:scale>
          <a:sx n="95" d="100"/>
          <a:sy n="95" d="100"/>
        </p:scale>
        <p:origin x="2046" y="360"/>
      </p:cViewPr>
      <p:guideLst>
        <p:guide orient="horz" pos="2160"/>
        <p:guide pos="2880"/>
        <p:guide pos="29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0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83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03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98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96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1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19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72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3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3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24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65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70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82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8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1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2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6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9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9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6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/>
              <a:t>Beam measurements and simulations for the last ion run (longitudinal plane)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18/02/2015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smtClean="0"/>
              <a:t>Lasheen, T. Bohl, E. </a:t>
            </a:r>
            <a:r>
              <a:rPr lang="en-US" dirty="0" err="1" smtClean="0"/>
              <a:t>Shaposhnikova</a:t>
            </a:r>
            <a:r>
              <a:rPr lang="en-US" dirty="0" smtClean="0"/>
              <a:t>, H. Timko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00" y="2709000"/>
            <a:ext cx="5760000" cy="144000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 smtClean="0"/>
              <a:t>Flat top simulations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9066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Simulations (</a:t>
            </a:r>
            <a:r>
              <a:rPr lang="en-US" b="1" dirty="0" err="1" smtClean="0"/>
              <a:t>BLonD</a:t>
            </a:r>
            <a:r>
              <a:rPr lang="en-US" b="1" dirty="0" smtClean="0"/>
              <a:t>)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855"/>
            <a:ext cx="48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80" y="700061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03362" y="4485714"/>
                <a:ext cx="8607338" cy="223576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n-GB" dirty="0" smtClean="0"/>
                  <a:t>Simulations were done taking flat top parameters (100,000 turns</a:t>
                </a:r>
                <a:r>
                  <a:rPr lang="en-GB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</a:t>
                </a:r>
                <a:r>
                  <a:rPr lang="en-GB" dirty="0" smtClean="0"/>
                  <a:t>Loss of Landau damping was tested by giving a phase kick of +5° to the bunch, and the bunch is considered unstable if </a:t>
                </a:r>
                <a:r>
                  <a:rPr lang="en-GB" dirty="0" smtClean="0">
                    <a:solidFill>
                      <a:schemeClr val="accent6"/>
                    </a:solidFill>
                  </a:rPr>
                  <a:t>oscillations at the end of the simulations </a:t>
                </a:r>
                <a:r>
                  <a:rPr lang="en-GB" dirty="0" smtClean="0"/>
                  <a:t>are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°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485714"/>
                <a:ext cx="8607338" cy="2235761"/>
              </a:xfrm>
              <a:prstGeom prst="rect">
                <a:avLst/>
              </a:prstGeom>
              <a:blipFill>
                <a:blip r:embed="rId5"/>
                <a:stretch>
                  <a:fillRect l="-1133" t="-6812" r="-17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9324" y="700061"/>
            <a:ext cx="36634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intensity effects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90030" y="700061"/>
            <a:ext cx="36634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With intensity effects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72376" y="2346173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Bunch position (ns)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745735" y="2322967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Bunch position (ns)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769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856"/>
            <a:ext cx="4821429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6856"/>
            <a:ext cx="4824121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Simulations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3362" y="4485714"/>
            <a:ext cx="8607338" cy="2235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The loss of Landau damping scaling fits well with the simulations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There is a good agreement between measurements and simulations concerning the instability threshold (more measurement data needed…)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4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3" y="676856"/>
            <a:ext cx="4821429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76" y="630445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Double RF system for 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3362" y="4485714"/>
            <a:ext cx="8607338" cy="2235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The second RF system in bunch shortening mode would give more synchrotron frequency spread, and lead to a better damping of these oscillations.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00" y="2709000"/>
            <a:ext cx="5760000" cy="144000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 smtClean="0"/>
              <a:t>Transition crossing simulations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7166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5" y="540540"/>
            <a:ext cx="4824121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4" y="522354"/>
            <a:ext cx="4824121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Momentum and RF program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3362" y="4485714"/>
            <a:ext cx="8607338" cy="2235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The ramp was simulated using the real momentum program and RF voltage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Fixed frequency acceleration was included in the simulation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47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Impedance &amp; Space charge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63" y="676856"/>
            <a:ext cx="48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9" y="676856"/>
            <a:ext cx="4800000" cy="360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3362" y="4607859"/>
            <a:ext cx="8607338" cy="2113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The latest impedance model was </a:t>
            </a:r>
            <a:r>
              <a:rPr lang="en-GB" dirty="0" smtClean="0"/>
              <a:t>used</a:t>
            </a:r>
            <a:br>
              <a:rPr lang="en-GB" dirty="0" smtClean="0"/>
            </a:b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space charge impedance is much higher than for protons </a:t>
            </a:r>
            <a:r>
              <a:rPr lang="en-GB" dirty="0" smtClean="0"/>
              <a:t>at flat bottom (17.07 Z GeV/c, Z/</a:t>
            </a:r>
            <a:r>
              <a:rPr lang="en-GB" dirty="0" err="1" smtClean="0"/>
              <a:t>n~factor</a:t>
            </a:r>
            <a:r>
              <a:rPr lang="en-GB" dirty="0" smtClean="0"/>
              <a:t> 10 w.r.t. protons at flat bottom)</a:t>
            </a: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043956" y="2211704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Z/n (Ohm)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76793" y="2211704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Abs(Z) (Ohm)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89304" y="4116976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Time (s)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9304" y="4116975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Freq</a:t>
            </a:r>
            <a:r>
              <a:rPr lang="en-GB" sz="1400" dirty="0" smtClean="0"/>
              <a:t> (Hz)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9028" y="2862260"/>
                <a:ext cx="2024272" cy="702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norm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~1.2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μm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~4.7×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028" y="2862260"/>
                <a:ext cx="2024272" cy="702244"/>
              </a:xfrm>
              <a:prstGeom prst="rect">
                <a:avLst/>
              </a:prstGeom>
              <a:blipFill>
                <a:blip r:embed="rId5"/>
                <a:stretch>
                  <a:fillRect b="-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1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Impedance &amp; Space charge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30" y="676856"/>
            <a:ext cx="48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6" y="676856"/>
            <a:ext cx="4800000" cy="360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03362" y="4424752"/>
                <a:ext cx="8607338" cy="229672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b="0" dirty="0" smtClean="0"/>
                  <a:t>Impedance round uniform beam in rectangular chamber:</a:t>
                </a:r>
                <a:br>
                  <a:rPr lang="en-GB" b="0" dirty="0" smtClean="0"/>
                </a:br>
                <a:endParaRPr lang="en-GB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tanh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NB: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was considered constant at the time the simulations were done =&gt; space charge slightly overestimated, but should be small impact (ln)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424752"/>
                <a:ext cx="8607338" cy="2296723"/>
              </a:xfrm>
              <a:prstGeom prst="rect">
                <a:avLst/>
              </a:prstGeom>
              <a:blipFill>
                <a:blip r:embed="rId5"/>
                <a:stretch>
                  <a:fillRect l="-637" b="-4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16200000">
            <a:off x="4043956" y="2211704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Z/n (Ohm)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76793" y="2211704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Abs(Z) (Ohm)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89304" y="4116976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Time (s)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9304" y="4116975"/>
            <a:ext cx="165253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Freq</a:t>
            </a:r>
            <a:r>
              <a:rPr lang="en-GB" sz="1400" dirty="0" smtClean="0"/>
              <a:t> (Hz)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09028" y="2862260"/>
                <a:ext cx="2024272" cy="702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norm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~1.2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μm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~4.7×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028" y="2862260"/>
                <a:ext cx="2024272" cy="702244"/>
              </a:xfrm>
              <a:prstGeom prst="rect">
                <a:avLst/>
              </a:prstGeom>
              <a:blipFill>
                <a:blip r:embed="rId6"/>
                <a:stretch>
                  <a:fillRect b="-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Transition crossing simulations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_vid_transi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65113"/>
            <a:ext cx="480000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00" y="769682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03362" y="4485714"/>
                <a:ext cx="8607338" cy="223576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n-GB" dirty="0" smtClean="0"/>
                  <a:t>A phase jump is applied on the RF phase, so that the bunch stays on the accelerating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Dipole oscillations are observed after transition crossing.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485714"/>
                <a:ext cx="8607338" cy="2235761"/>
              </a:xfrm>
              <a:prstGeom prst="rect">
                <a:avLst/>
              </a:prstGeom>
              <a:blipFill>
                <a:blip r:embed="rId7"/>
                <a:stretch>
                  <a:fillRect l="-1275" t="-6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90030" y="700061"/>
            <a:ext cx="36634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Bunch length during the ramp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4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Intensity effects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_vid_transi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47164"/>
            <a:ext cx="480000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00" y="824753"/>
            <a:ext cx="4800000" cy="3600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3362" y="4485714"/>
            <a:ext cx="8607338" cy="2235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Beam explodes after transition crossing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Very high intensity effects and important dipole oscillations after transition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72100" y="764606"/>
            <a:ext cx="36634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Bunch length during the ramp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131"/>
            <a:ext cx="4800000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94" y="653650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Instability after transition crossing ?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3362" y="4473388"/>
            <a:ext cx="8607338" cy="2248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During the ion run in December 2015, instabilities were observed in the longitudinal plane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The motivation to study the dynamics for ions was to test whether our simulations tools were able to reproduce what was observed in measurements (transition crossing + instabilities for ions)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9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LLRF implementation in </a:t>
            </a:r>
            <a:r>
              <a:rPr lang="en-US" b="1" dirty="0" err="1" smtClean="0"/>
              <a:t>BLonD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Fixed frequency acceleration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but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integer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Next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turn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Phase loop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  <m: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Next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tur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>
                <a:blip r:embed="rId3"/>
                <a:stretch>
                  <a:fillRect l="-1275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ltiply 2"/>
          <p:cNvSpPr/>
          <p:nvPr/>
        </p:nvSpPr>
        <p:spPr>
          <a:xfrm>
            <a:off x="7488721" y="861522"/>
            <a:ext cx="923365" cy="1237129"/>
          </a:xfrm>
          <a:prstGeom prst="mathMultiply">
            <a:avLst>
              <a:gd name="adj1" fmla="val 70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362" y="2260110"/>
                <a:ext cx="81272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Fixed frequency acceleration, RF frequency is adjusted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=200.222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MHz in presence of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beam, but 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2260110"/>
                <a:ext cx="8127214" cy="646331"/>
              </a:xfrm>
              <a:prstGeom prst="rect">
                <a:avLst/>
              </a:prstGeom>
              <a:blipFill>
                <a:blip r:embed="rId4"/>
                <a:stretch>
                  <a:fillRect l="-675" t="-5660" r="-90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70139" y="4961677"/>
                <a:ext cx="1353453" cy="682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𝑃𝐿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139" y="4961677"/>
                <a:ext cx="1353453" cy="682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7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LLRF implementation in </a:t>
            </a:r>
            <a:r>
              <a:rPr lang="en-US" b="1" dirty="0" err="1" smtClean="0"/>
              <a:t>BLonD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Radial loop, LHC model (note from P</a:t>
                </a:r>
                <a:r>
                  <a:rPr lang="en-GB" dirty="0"/>
                  <a:t>. </a:t>
                </a:r>
                <a:r>
                  <a:rPr lang="en-GB" dirty="0" err="1"/>
                  <a:t>Baudrenghien</a:t>
                </a:r>
                <a:r>
                  <a:rPr lang="en-GB" dirty="0"/>
                  <a:t>):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  <a:p>
                <a:pPr marL="0" indent="0">
                  <a:buNone/>
                </a:pPr>
                <a:endParaRPr lang="en-GB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  <m: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Next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turn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 smtClean="0">
                    <a:ea typeface="Cambria Math" panose="02040503050406030204" pitchFamily="18" charset="0"/>
                  </a:rPr>
                  <a:t>is obtained from the average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 smtClean="0">
                    <a:ea typeface="Cambria Math" panose="02040503050406030204" pitchFamily="18" charset="0"/>
                  </a:rPr>
                  <a:t>distribution at each simulation turn (no transverse coordinates in </a:t>
                </a:r>
                <a:r>
                  <a:rPr lang="en-GB" b="0" dirty="0" err="1" smtClean="0">
                    <a:ea typeface="Cambria Math" panose="02040503050406030204" pitchFamily="18" charset="0"/>
                  </a:rPr>
                  <a:t>BLonD</a:t>
                </a:r>
                <a:r>
                  <a:rPr lang="en-GB" b="0" dirty="0" smtClean="0">
                    <a:ea typeface="Cambria Math" panose="02040503050406030204" pitchFamily="18" charset="0"/>
                  </a:rPr>
                  <a:t>) from :</a:t>
                </a:r>
              </a:p>
              <a:p>
                <a:pPr marL="0" indent="0">
                  <a:buNone/>
                </a:pPr>
                <a:endParaRPr lang="en-GB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>
                <a:blip r:embed="rId4"/>
                <a:stretch>
                  <a:fillRect l="-1133" t="-2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634"/>
              </p:ext>
            </p:extLst>
          </p:nvPr>
        </p:nvGraphicFramePr>
        <p:xfrm>
          <a:off x="1990671" y="1442582"/>
          <a:ext cx="5683624" cy="82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r:id="rId5" imgW="3467100" imgH="508000" progId="Equation.DSMT4">
                  <p:embed/>
                </p:oleObj>
              </mc:Choice>
              <mc:Fallback>
                <p:oleObj r:id="rId5" imgW="34671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671" y="1442582"/>
                        <a:ext cx="5683624" cy="827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1036"/>
              </p:ext>
            </p:extLst>
          </p:nvPr>
        </p:nvGraphicFramePr>
        <p:xfrm>
          <a:off x="2826090" y="2488594"/>
          <a:ext cx="4848205" cy="948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r:id="rId7" imgW="2578100" imgH="508000" progId="Equation.DSMT4">
                  <p:embed/>
                </p:oleObj>
              </mc:Choice>
              <mc:Fallback>
                <p:oleObj r:id="rId7" imgW="25781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090" y="2488594"/>
                        <a:ext cx="4848205" cy="948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uble Bracket 13"/>
          <p:cNvSpPr/>
          <p:nvPr/>
        </p:nvSpPr>
        <p:spPr>
          <a:xfrm>
            <a:off x="1828800" y="1408797"/>
            <a:ext cx="6174000" cy="895132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85364" y="2504801"/>
            <a:ext cx="2844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Machine dependent ? Necessity to implement a model that fits better the SPS implementation ?</a:t>
            </a:r>
          </a:p>
        </p:txBody>
      </p:sp>
    </p:spTree>
    <p:extLst>
      <p:ext uri="{BB962C8B-B14F-4D97-AF65-F5344CB8AC3E}">
        <p14:creationId xmlns:p14="http://schemas.microsoft.com/office/powerpoint/2010/main" val="5002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LLRF implementation in </a:t>
            </a:r>
            <a:r>
              <a:rPr lang="en-US" b="1" dirty="0" err="1" smtClean="0"/>
              <a:t>BLonD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Radial steering (the implementation in </a:t>
                </a:r>
                <a:r>
                  <a:rPr lang="en-GB" dirty="0" err="1" smtClean="0"/>
                  <a:t>BLonD</a:t>
                </a:r>
                <a:r>
                  <a:rPr lang="en-GB" dirty="0" smtClean="0"/>
                  <a:t> can be adjusted for slip stacking)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𝑝𝑟𝑜𝑔</m:t>
                        </m:r>
                      </m:sub>
                    </m:sSub>
                  </m:oMath>
                </a14:m>
                <a:r>
                  <a:rPr lang="en-GB" dirty="0" smtClean="0"/>
                  <a:t> is given as an input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𝑅𝑆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RF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𝑝𝑟𝑜𝑔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Next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turn</m:t>
                      </m:r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RS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815110"/>
                <a:ext cx="8607338" cy="5906365"/>
              </a:xfrm>
              <a:prstGeom prst="rect">
                <a:avLst/>
              </a:prstGeom>
              <a:blipFill>
                <a:blip r:embed="rId3"/>
                <a:stretch>
                  <a:fillRect l="-1275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Without intensity effects, with loops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_vid_transi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69682"/>
            <a:ext cx="4800000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00" y="769682"/>
            <a:ext cx="4800000" cy="360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3362" y="4485714"/>
            <a:ext cx="8607338" cy="2235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The phase loop damps the dipole oscillations generated after transition crossing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Realistic gains are needed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90030" y="700061"/>
            <a:ext cx="36634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Bunch length during the ramp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9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With </a:t>
            </a:r>
            <a:r>
              <a:rPr lang="en-US" b="1" dirty="0"/>
              <a:t>intensity </a:t>
            </a:r>
            <a:r>
              <a:rPr lang="en-US" b="1" dirty="0" smtClean="0"/>
              <a:t>effects, </a:t>
            </a:r>
            <a:r>
              <a:rPr lang="en-US" b="1" dirty="0"/>
              <a:t>with loops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_vid_transi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83871"/>
            <a:ext cx="4800000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00" y="807077"/>
            <a:ext cx="4800000" cy="360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3362" y="4485714"/>
            <a:ext cx="8607338" cy="22357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Radial </a:t>
            </a:r>
            <a:r>
              <a:rPr lang="en-GB" smtClean="0"/>
              <a:t>loop </a:t>
            </a:r>
            <a:r>
              <a:rPr lang="en-GB" smtClean="0"/>
              <a:t>has to be </a:t>
            </a:r>
            <a:r>
              <a:rPr lang="en-GB" dirty="0" smtClean="0"/>
              <a:t>implemented to compensate long term drifts in the RF frequency and phase due to the synchronous phase shift due to intensity effects and for transition crossing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Realistic gains are needed for more realistic simulations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90030" y="700061"/>
            <a:ext cx="36634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Bunch length during the ramp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 and future work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25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losses at flat bottom leads to a bunch-to-bunch variability, small bunches then suffer from loss of Landau damping (+ important perturbation due to transition crossing).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Models are ready to be used for future studies (slip stacking, higher intensities, etc.)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Higher orders of momentum compaction factor can be implemented when available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More realistic implementations and values of the gains are needed for the loops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err="1" smtClean="0"/>
              <a:t>Multibunch</a:t>
            </a:r>
            <a:r>
              <a:rPr lang="en-GB" dirty="0" smtClean="0"/>
              <a:t> simulations through the ramp with intensity effects and loops are possible in a reasonable time (~3 days)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9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Outline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3362" y="815110"/>
            <a:ext cx="8607338" cy="5906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Measurements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Flat top simulations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Transition crossing </a:t>
            </a:r>
            <a:r>
              <a:rPr lang="en-GB" dirty="0" smtClean="0"/>
              <a:t>simulations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0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000" y="2709000"/>
            <a:ext cx="5760000" cy="144000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5400" b="1" dirty="0" smtClean="0"/>
              <a:t>Measurements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4802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99" y="676856"/>
            <a:ext cx="4800000" cy="36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9" y="669477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Measurements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68331" y="4392706"/>
                <a:ext cx="8607338" cy="246529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Cycle: LHC_ION_12Inj_Q20_2015_V1 (LHCION2) –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208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82+</m:t>
                            </m:r>
                          </m:sup>
                        </m:sSup>
                      </m:e>
                    </m:sPre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Bunch spacing: 100ns – Batch spacing: 175ns (2 bunches per batch)</a:t>
                </a:r>
                <a:br>
                  <a:rPr lang="en-US" dirty="0" smtClean="0"/>
                </a:b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Important losses during the long flat bottom that leads to bunch-to-bunch variability</a:t>
                </a:r>
                <a:br>
                  <a:rPr lang="en-US" dirty="0" smtClean="0"/>
                </a:b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Data taken for 20 cycles (more data needed…)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31" y="4392706"/>
                <a:ext cx="8607338" cy="2465294"/>
              </a:xfrm>
              <a:prstGeom prst="rect">
                <a:avLst/>
              </a:prstGeom>
              <a:blipFill>
                <a:blip r:embed="rId5"/>
                <a:stretch>
                  <a:fillRect l="-779" t="-4455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497771" y="700062"/>
            <a:ext cx="14924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Beam charges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423516" y="676856"/>
            <a:ext cx="13848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Beam profile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094167" y="2277925"/>
            <a:ext cx="9556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6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15" y="810483"/>
            <a:ext cx="4800000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47" y="810483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Variability in bunch length / intensity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03362" y="4567316"/>
                <a:ext cx="8607338" cy="215416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Important </a:t>
                </a:r>
                <a:r>
                  <a:rPr lang="en-US" dirty="0"/>
                  <a:t>losses during the long flat bottom that leads to bunch-to-bunch </a:t>
                </a:r>
                <a:r>
                  <a:rPr lang="en-US" dirty="0" smtClean="0"/>
                  <a:t>variability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In bunch length and intensity variability through the ramp 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±25%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567316"/>
                <a:ext cx="8607338" cy="2154160"/>
              </a:xfrm>
              <a:prstGeom prst="rect">
                <a:avLst/>
              </a:prstGeom>
              <a:blipFill>
                <a:blip r:embed="rId5"/>
                <a:stretch>
                  <a:fillRect l="-1275" t="-6215" r="-921" b="-36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37741" y="755920"/>
            <a:ext cx="1473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234372" y="755920"/>
            <a:ext cx="16339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intensity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507067" y="1275086"/>
            <a:ext cx="21943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0053A1"/>
                </a:solidFill>
              </a:rPr>
              <a:t>Average</a:t>
            </a:r>
          </a:p>
          <a:p>
            <a:pPr algn="just"/>
            <a:r>
              <a:rPr lang="en-GB" b="1" dirty="0" smtClean="0">
                <a:solidFill>
                  <a:srgbClr val="FF0000"/>
                </a:solidFill>
              </a:rPr>
              <a:t>Minimum/Maximum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3805" y="1275087"/>
            <a:ext cx="21943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0053A1"/>
                </a:solidFill>
              </a:rPr>
              <a:t>Average</a:t>
            </a:r>
          </a:p>
          <a:p>
            <a:pPr algn="just"/>
            <a:r>
              <a:rPr lang="en-GB" b="1" dirty="0" smtClean="0">
                <a:solidFill>
                  <a:srgbClr val="FF0000"/>
                </a:solidFill>
              </a:rPr>
              <a:t>Minimum/Maximum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71" y="917399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Variability in bunch length / intensity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47" y="974227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03362" y="4569905"/>
                <a:ext cx="8607338" cy="215157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Averaged for each bunch over all the acquired data</a:t>
                </a:r>
                <a:br>
                  <a:rPr lang="en-US" dirty="0" smtClean="0"/>
                </a:b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Bunches that stay longer at flat bottom: shorter and less intense</a:t>
                </a:r>
                <a:br>
                  <a:rPr lang="en-US" dirty="0" smtClean="0"/>
                </a:b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Error bars : 4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569905"/>
                <a:ext cx="8607338" cy="2151570"/>
              </a:xfrm>
              <a:prstGeom prst="rect">
                <a:avLst/>
              </a:prstGeom>
              <a:blipFill>
                <a:blip r:embed="rId5"/>
                <a:stretch>
                  <a:fillRect l="-1133" t="-7365" b="-1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53418" y="864893"/>
            <a:ext cx="3000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length before the ramp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81554" y="864893"/>
            <a:ext cx="27490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Bunch intensity after losses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5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Bunch phase oscillations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07694"/>
            <a:ext cx="4800000" cy="3600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3362" y="4485714"/>
            <a:ext cx="8607338" cy="2235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GB" dirty="0" smtClean="0"/>
              <a:t>The two first bunches are stable (phase loop)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first half (low intensity, small bunch length) is more unstable than the second (high intensity, long bunch length)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175"/>
            <a:ext cx="4800000" cy="36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4759" y="738410"/>
            <a:ext cx="22242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Example for Bunch #4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14997" y="738410"/>
            <a:ext cx="33420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Dipole oscillations for each bunch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07" y="507265"/>
            <a:ext cx="480000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265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Loss of Landau damping ?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03362" y="4930588"/>
                <a:ext cx="8607338" cy="179088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Loss of Landau damping threshold for dipole mode in single RF: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930588"/>
                <a:ext cx="8607338" cy="1790887"/>
              </a:xfrm>
              <a:prstGeom prst="rect">
                <a:avLst/>
              </a:prstGeom>
              <a:blipFill>
                <a:blip r:embed="rId5"/>
                <a:stretch>
                  <a:fillRect l="-1275" t="-5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5921" y="4149594"/>
            <a:ext cx="38081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Average bunch length before the ramp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87067" y="4143871"/>
            <a:ext cx="31960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Average bunch length at flat top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6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51559</TotalTime>
  <Words>751</Words>
  <Application>Microsoft Office PowerPoint</Application>
  <PresentationFormat>On-screen Show (4:3)</PresentationFormat>
  <Paragraphs>172</Paragraphs>
  <Slides>25</Slides>
  <Notes>25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Wingdings</vt:lpstr>
      <vt:lpstr>Office Theme</vt:lpstr>
      <vt:lpstr>Equation.DSMT4</vt:lpstr>
      <vt:lpstr>Beam measurements and simulations for the last ion run (longitudinal plane) s LIU-SPS Beam Dynamics Working Group 18/02/2015</vt:lpstr>
      <vt:lpstr>Instability after transition crossing ?</vt:lpstr>
      <vt:lpstr>Outline</vt:lpstr>
      <vt:lpstr>Measurements</vt:lpstr>
      <vt:lpstr>Measurements</vt:lpstr>
      <vt:lpstr>Variability in bunch length / intensity</vt:lpstr>
      <vt:lpstr>Variability in bunch length / intensity</vt:lpstr>
      <vt:lpstr>Bunch phase oscillations</vt:lpstr>
      <vt:lpstr>Loss of Landau damping ?</vt:lpstr>
      <vt:lpstr>Flat top simulations</vt:lpstr>
      <vt:lpstr>Simulations (BLonD)</vt:lpstr>
      <vt:lpstr>Simulations</vt:lpstr>
      <vt:lpstr>Double RF system for ions</vt:lpstr>
      <vt:lpstr>Transition crossing simulations</vt:lpstr>
      <vt:lpstr>Momentum and RF program</vt:lpstr>
      <vt:lpstr>Impedance &amp; Space charge</vt:lpstr>
      <vt:lpstr>Impedance &amp; Space charge</vt:lpstr>
      <vt:lpstr>Transition crossing simulations</vt:lpstr>
      <vt:lpstr>Intensity effects</vt:lpstr>
      <vt:lpstr>LLRF implementation in BLonD</vt:lpstr>
      <vt:lpstr>LLRF implementation in BLonD</vt:lpstr>
      <vt:lpstr>LLRF implementation in BLonD</vt:lpstr>
      <vt:lpstr>Without intensity effects, with loops</vt:lpstr>
      <vt:lpstr>With intensity effects, with loops</vt:lpstr>
      <vt:lpstr>Conclusions and future work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2958</cp:revision>
  <cp:lastPrinted>2015-09-17T13:23:21Z</cp:lastPrinted>
  <dcterms:created xsi:type="dcterms:W3CDTF">2014-07-23T07:54:45Z</dcterms:created>
  <dcterms:modified xsi:type="dcterms:W3CDTF">2016-02-18T14:19:55Z</dcterms:modified>
</cp:coreProperties>
</file>