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88" r:id="rId2"/>
    <p:sldId id="324" r:id="rId3"/>
    <p:sldId id="321" r:id="rId4"/>
    <p:sldId id="322" r:id="rId5"/>
    <p:sldId id="325" r:id="rId6"/>
    <p:sldId id="332" r:id="rId7"/>
    <p:sldId id="327" r:id="rId8"/>
    <p:sldId id="331" r:id="rId9"/>
    <p:sldId id="326" r:id="rId10"/>
    <p:sldId id="328" r:id="rId11"/>
    <p:sldId id="329" r:id="rId12"/>
    <p:sldId id="319" r:id="rId13"/>
  </p:sldIdLst>
  <p:sldSz cx="9144000" cy="6858000" type="screen4x3"/>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403" autoAdjust="0"/>
  </p:normalViewPr>
  <p:slideViewPr>
    <p:cSldViewPr snapToGrid="0">
      <p:cViewPr varScale="1">
        <p:scale>
          <a:sx n="107" d="100"/>
          <a:sy n="107" d="100"/>
        </p:scale>
        <p:origin x="1716" y="114"/>
      </p:cViewPr>
      <p:guideLst>
        <p:guide orient="horz" pos="2160"/>
        <p:guide pos="2880"/>
        <p:guide pos="29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1"/>
            <a:ext cx="4302231" cy="341064"/>
          </a:xfrm>
          <a:prstGeom prst="rect">
            <a:avLst/>
          </a:prstGeom>
        </p:spPr>
        <p:txBody>
          <a:bodyPr vert="horz" lIns="91440" tIns="45720" rIns="91440" bIns="45720" rtlCol="0"/>
          <a:lstStyle>
            <a:lvl1pPr algn="r">
              <a:defRPr sz="1200"/>
            </a:lvl1pPr>
          </a:lstStyle>
          <a:p>
            <a:fld id="{1BC64C58-C7F4-46DF-877F-89F37E80852E}" type="datetimeFigureOut">
              <a:rPr lang="en-US" smtClean="0"/>
              <a:t>2/18/2016</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1440" tIns="45720" rIns="91440" bIns="45720" rtlCol="0" anchor="b"/>
          <a:lstStyle>
            <a:lvl1pPr algn="r">
              <a:defRPr sz="1200"/>
            </a:lvl1pPr>
          </a:lstStyle>
          <a:p>
            <a:fld id="{D27B8596-93B5-45D9-AA7E-794FF3E0F1C1}" type="slidenum">
              <a:rPr lang="en-US" smtClean="0"/>
              <a:t>‹#›</a:t>
            </a:fld>
            <a:endParaRPr lang="en-US"/>
          </a:p>
        </p:txBody>
      </p:sp>
    </p:spTree>
    <p:extLst>
      <p:ext uri="{BB962C8B-B14F-4D97-AF65-F5344CB8AC3E}">
        <p14:creationId xmlns:p14="http://schemas.microsoft.com/office/powerpoint/2010/main" val="30285799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231"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7" y="1"/>
            <a:ext cx="4302231" cy="341064"/>
          </a:xfrm>
          <a:prstGeom prst="rect">
            <a:avLst/>
          </a:prstGeom>
        </p:spPr>
        <p:txBody>
          <a:bodyPr vert="horz" lIns="91440" tIns="45720" rIns="91440" bIns="45720" rtlCol="0"/>
          <a:lstStyle>
            <a:lvl1pPr algn="r">
              <a:defRPr sz="1200"/>
            </a:lvl1pPr>
          </a:lstStyle>
          <a:p>
            <a:fld id="{4529D56E-B78E-4961-B86C-F98E5B945B3E}" type="datetimeFigureOut">
              <a:rPr lang="en-US" smtClean="0"/>
              <a:t>2/18/2016</a:t>
            </a:fld>
            <a:endParaRPr lang="en-US"/>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302231"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1440" tIns="45720" rIns="91440" bIns="45720" rtlCol="0" anchor="b"/>
          <a:lstStyle>
            <a:lvl1pPr algn="r">
              <a:defRPr sz="1200"/>
            </a:lvl1pPr>
          </a:lstStyle>
          <a:p>
            <a:fld id="{593CF955-FC90-41D1-8275-F7A2CC83ED89}" type="slidenum">
              <a:rPr lang="en-US" smtClean="0"/>
              <a:t>‹#›</a:t>
            </a:fld>
            <a:endParaRPr lang="en-US"/>
          </a:p>
        </p:txBody>
      </p:sp>
    </p:spTree>
    <p:extLst>
      <p:ext uri="{BB962C8B-B14F-4D97-AF65-F5344CB8AC3E}">
        <p14:creationId xmlns:p14="http://schemas.microsoft.com/office/powerpoint/2010/main" val="8629696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556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738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372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858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790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751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054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695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163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15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091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814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108911-81DF-40FF-B8C3-F5DDD91B14CE}" type="datetime1">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5564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92B91-5CEF-4B98-A74C-802504CDABF2}" type="datetime1">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64136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3DBE6-FC89-41EE-B231-28A4E3C16F1C}" type="datetime1">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6535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0451E6-15AF-4B42-8DBD-377A1D01E9B6}" type="datetime1">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84845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FF7EF-7F45-4446-8E0A-8A62475A4F52}" type="datetime1">
              <a:rPr lang="en-US" smtClean="0"/>
              <a:t>2/18/2016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20657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DB9D7-AD75-40F7-8E08-8A1773C06D56}" type="datetime1">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73841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157898-A4DE-4853-85A5-4FF8272B33EF}" type="datetime1">
              <a:rPr lang="en-US" smtClean="0"/>
              <a:t>2/18/2016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12904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0ADF0F-7106-431D-A2BE-908BBED6AE24}" type="datetime1">
              <a:rPr lang="en-US" smtClean="0"/>
              <a:t>2/18/2016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365996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E53F6-38FD-464C-B1D2-D4CCB228DC18}" type="datetime1">
              <a:rPr lang="en-US" smtClean="0"/>
              <a:t>2/18/2016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143686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D4CD9-55F3-44E2-8064-A3C11C15E617}" type="datetime1">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08652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12082-693E-4A0E-BD59-95766A750A6C}" type="datetime1">
              <a:rPr lang="en-US" smtClean="0"/>
              <a:t>2/18/2016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3C45-6916-4A09-AEE0-4725868A11C8}" type="slidenum">
              <a:rPr lang="en-US" smtClean="0"/>
              <a:t>‹#›</a:t>
            </a:fld>
            <a:endParaRPr lang="en-US"/>
          </a:p>
        </p:txBody>
      </p:sp>
    </p:spTree>
    <p:extLst>
      <p:ext uri="{BB962C8B-B14F-4D97-AF65-F5344CB8AC3E}">
        <p14:creationId xmlns:p14="http://schemas.microsoft.com/office/powerpoint/2010/main" val="219423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795AC-357D-48FA-AB7B-73D794C89959}" type="datetime1">
              <a:rPr lang="en-US" smtClean="0"/>
              <a:t>2/18/2016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3C45-6916-4A09-AEE0-4725868A11C8}" type="slidenum">
              <a:rPr lang="en-US" smtClean="0"/>
              <a:t>‹#›</a:t>
            </a:fld>
            <a:endParaRPr lang="en-US"/>
          </a:p>
        </p:txBody>
      </p:sp>
    </p:spTree>
    <p:extLst>
      <p:ext uri="{BB962C8B-B14F-4D97-AF65-F5344CB8AC3E}">
        <p14:creationId xmlns:p14="http://schemas.microsoft.com/office/powerpoint/2010/main" val="92704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76795"/>
            <a:ext cx="7772400" cy="3235380"/>
          </a:xfrm>
          <a:ln w="57150" cap="rnd">
            <a:solidFill>
              <a:srgbClr val="0053A1"/>
            </a:solidFill>
            <a:round/>
          </a:ln>
        </p:spPr>
        <p:style>
          <a:lnRef idx="2">
            <a:schemeClr val="accent2"/>
          </a:lnRef>
          <a:fillRef idx="1">
            <a:schemeClr val="lt1"/>
          </a:fillRef>
          <a:effectRef idx="0">
            <a:schemeClr val="accent2"/>
          </a:effectRef>
          <a:fontRef idx="minor">
            <a:schemeClr val="dk1"/>
          </a:fontRef>
        </p:style>
        <p:txBody>
          <a:bodyPr anchor="ctr">
            <a:normAutofit fontScale="90000"/>
          </a:bodyPr>
          <a:lstStyle/>
          <a:p>
            <a:r>
              <a:rPr lang="en-GB" sz="5400" b="1" dirty="0"/>
              <a:t>Preliminary results of simulations with 72 proton bunches </a:t>
            </a:r>
            <a:r>
              <a:rPr lang="en-GB" sz="5400" b="1" dirty="0" smtClean="0"/>
              <a:t/>
            </a:r>
            <a:br>
              <a:rPr lang="en-GB" sz="5400" b="1" dirty="0" smtClean="0"/>
            </a:br>
            <a:r>
              <a:rPr lang="en-GB" sz="2700" b="1" dirty="0" smtClean="0">
                <a:solidFill>
                  <a:schemeClr val="bg1"/>
                </a:solidFill>
              </a:rPr>
              <a:t>s</a:t>
            </a:r>
            <a:r>
              <a:rPr lang="en-GB" sz="5400" dirty="0" smtClean="0"/>
              <a:t/>
            </a:r>
            <a:br>
              <a:rPr lang="en-GB" sz="5400" dirty="0" smtClean="0"/>
            </a:br>
            <a:r>
              <a:rPr lang="en-GB" sz="3100" i="1" dirty="0"/>
              <a:t>LIU-SPS Beam Dynamics Working </a:t>
            </a:r>
            <a:r>
              <a:rPr lang="en-GB" sz="3100" i="1" dirty="0" smtClean="0"/>
              <a:t>Group 18/02/2015</a:t>
            </a:r>
            <a:endParaRPr lang="en-US" sz="4400" i="1" dirty="0"/>
          </a:p>
        </p:txBody>
      </p:sp>
      <p:sp>
        <p:nvSpPr>
          <p:cNvPr id="7" name="TextBox 6"/>
          <p:cNvSpPr txBox="1"/>
          <p:nvPr/>
        </p:nvSpPr>
        <p:spPr>
          <a:xfrm>
            <a:off x="0" y="4774621"/>
            <a:ext cx="9144000" cy="646331"/>
          </a:xfrm>
          <a:prstGeom prst="rect">
            <a:avLst/>
          </a:prstGeom>
          <a:noFill/>
        </p:spPr>
        <p:txBody>
          <a:bodyPr wrap="square" rtlCol="0">
            <a:spAutoFit/>
          </a:bodyPr>
          <a:lstStyle/>
          <a:p>
            <a:pPr algn="ctr"/>
            <a:r>
              <a:rPr lang="en-US" dirty="0"/>
              <a:t/>
            </a:r>
            <a:br>
              <a:rPr lang="en-US" dirty="0"/>
            </a:br>
            <a:r>
              <a:rPr lang="en-US" dirty="0"/>
              <a:t>A. </a:t>
            </a:r>
            <a:r>
              <a:rPr lang="en-US" dirty="0" smtClean="0"/>
              <a:t>Lasheen, </a:t>
            </a:r>
            <a:r>
              <a:rPr lang="en-US" dirty="0" smtClean="0"/>
              <a:t>J. Repond, E</a:t>
            </a:r>
            <a:r>
              <a:rPr lang="en-US" dirty="0" smtClean="0"/>
              <a:t>. </a:t>
            </a:r>
            <a:r>
              <a:rPr lang="en-US" dirty="0" err="1" smtClean="0"/>
              <a:t>Shaposhnikova</a:t>
            </a:r>
            <a:endParaRPr lang="en-US" i="1" dirty="0" smtClean="0"/>
          </a:p>
        </p:txBody>
      </p:sp>
    </p:spTree>
    <p:extLst>
      <p:ext uri="{BB962C8B-B14F-4D97-AF65-F5344CB8AC3E}">
        <p14:creationId xmlns:p14="http://schemas.microsoft.com/office/powerpoint/2010/main" val="4172819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268" y="676856"/>
            <a:ext cx="7315215" cy="5486411"/>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b="1" dirty="0" smtClean="0"/>
              <a:t>Simulations with 72 </a:t>
            </a:r>
            <a:r>
              <a:rPr lang="en-US" b="1" dirty="0" smtClean="0"/>
              <a:t>bunches – Flanges </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10</a:t>
            </a:fld>
            <a:endParaRPr lang="en-US" dirty="0"/>
          </a:p>
        </p:txBody>
      </p:sp>
      <p:sp>
        <p:nvSpPr>
          <p:cNvPr id="7" name="TextBox 6"/>
          <p:cNvSpPr txBox="1"/>
          <p:nvPr/>
        </p:nvSpPr>
        <p:spPr>
          <a:xfrm>
            <a:off x="6651812" y="1813207"/>
            <a:ext cx="2492188" cy="4247317"/>
          </a:xfrm>
          <a:prstGeom prst="rect">
            <a:avLst/>
          </a:prstGeom>
          <a:noFill/>
        </p:spPr>
        <p:txBody>
          <a:bodyPr wrap="square" rtlCol="0">
            <a:spAutoFit/>
          </a:bodyPr>
          <a:lstStyle/>
          <a:p>
            <a:r>
              <a:rPr lang="en-GB" b="1" dirty="0" smtClean="0"/>
              <a:t>Impedance reduction gain (complete removal</a:t>
            </a:r>
            <a:r>
              <a:rPr lang="en-GB" b="1" dirty="0" smtClean="0"/>
              <a:t>):</a:t>
            </a:r>
            <a:endParaRPr lang="en-GB" b="1" dirty="0"/>
          </a:p>
          <a:p>
            <a:endParaRPr lang="en-GB" b="1" dirty="0" smtClean="0"/>
          </a:p>
          <a:p>
            <a:r>
              <a:rPr lang="en-GB" b="1" dirty="0" smtClean="0"/>
              <a:t>BQX = BPV-QD and BPH-QF</a:t>
            </a:r>
          </a:p>
          <a:p>
            <a:endParaRPr lang="en-GB" b="1" dirty="0" smtClean="0"/>
          </a:p>
          <a:p>
            <a:r>
              <a:rPr lang="en-GB" b="1" dirty="0" smtClean="0"/>
              <a:t>MQF = MBA-QF and QF-QF closed with bellow</a:t>
            </a:r>
          </a:p>
          <a:p>
            <a:endParaRPr lang="en-GB" b="1" dirty="0"/>
          </a:p>
          <a:p>
            <a:r>
              <a:rPr lang="en-GB" b="1" dirty="0" smtClean="0"/>
              <a:t>UPP = Unshielded pumping ports</a:t>
            </a:r>
          </a:p>
          <a:p>
            <a:endParaRPr lang="en-GB" b="1" dirty="0">
              <a:solidFill>
                <a:schemeClr val="accent6"/>
              </a:solidFill>
            </a:endParaRPr>
          </a:p>
          <a:p>
            <a:r>
              <a:rPr lang="en-GB" b="1" dirty="0" smtClean="0">
                <a:solidFill>
                  <a:schemeClr val="accent6"/>
                </a:solidFill>
              </a:rPr>
              <a:t>=&gt; All those flanges has to be taken into account</a:t>
            </a:r>
            <a:endParaRPr lang="en-GB" b="1" dirty="0" smtClean="0">
              <a:solidFill>
                <a:schemeClr val="accent6"/>
              </a:solidFill>
            </a:endParaRPr>
          </a:p>
        </p:txBody>
      </p:sp>
      <p:sp>
        <p:nvSpPr>
          <p:cNvPr id="8" name="TextBox 7"/>
          <p:cNvSpPr txBox="1"/>
          <p:nvPr/>
        </p:nvSpPr>
        <p:spPr>
          <a:xfrm>
            <a:off x="6555831" y="1137618"/>
            <a:ext cx="2716006" cy="369332"/>
          </a:xfrm>
          <a:prstGeom prst="rect">
            <a:avLst/>
          </a:prstGeom>
          <a:noFill/>
        </p:spPr>
        <p:txBody>
          <a:bodyPr wrap="square" rtlCol="0">
            <a:spAutoFit/>
          </a:bodyPr>
          <a:lstStyle/>
          <a:p>
            <a:r>
              <a:rPr lang="en-GB" b="1" dirty="0" smtClean="0">
                <a:solidFill>
                  <a:srgbClr val="FF0000"/>
                </a:solidFill>
              </a:rPr>
              <a:t>PRELIMINARY !!</a:t>
            </a:r>
            <a:endParaRPr lang="en-GB" dirty="0">
              <a:solidFill>
                <a:srgbClr val="FF0000"/>
              </a:solidFill>
            </a:endParaRPr>
          </a:p>
        </p:txBody>
      </p:sp>
    </p:spTree>
    <p:extLst>
      <p:ext uri="{BB962C8B-B14F-4D97-AF65-F5344CB8AC3E}">
        <p14:creationId xmlns:p14="http://schemas.microsoft.com/office/powerpoint/2010/main" val="1462916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20" y="630445"/>
            <a:ext cx="7315215" cy="5462027"/>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b="1" dirty="0" smtClean="0"/>
              <a:t>Simulations with 72 </a:t>
            </a:r>
            <a:r>
              <a:rPr lang="en-US" b="1" dirty="0" smtClean="0"/>
              <a:t>bunches – HOMs </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11</a:t>
            </a:fld>
            <a:endParaRPr lang="en-US" dirty="0"/>
          </a:p>
        </p:txBody>
      </p:sp>
      <p:sp>
        <p:nvSpPr>
          <p:cNvPr id="8" name="TextBox 7"/>
          <p:cNvSpPr txBox="1"/>
          <p:nvPr/>
        </p:nvSpPr>
        <p:spPr>
          <a:xfrm>
            <a:off x="6651812" y="1128653"/>
            <a:ext cx="2716006" cy="369332"/>
          </a:xfrm>
          <a:prstGeom prst="rect">
            <a:avLst/>
          </a:prstGeom>
          <a:noFill/>
        </p:spPr>
        <p:txBody>
          <a:bodyPr wrap="square" rtlCol="0">
            <a:spAutoFit/>
          </a:bodyPr>
          <a:lstStyle/>
          <a:p>
            <a:r>
              <a:rPr lang="en-GB" b="1" dirty="0" smtClean="0">
                <a:solidFill>
                  <a:srgbClr val="FF0000"/>
                </a:solidFill>
              </a:rPr>
              <a:t>PRELIMINARY !!</a:t>
            </a:r>
            <a:endParaRPr lang="en-GB" dirty="0">
              <a:solidFill>
                <a:srgbClr val="FF0000"/>
              </a:solidFill>
            </a:endParaRPr>
          </a:p>
        </p:txBody>
      </p:sp>
      <p:sp>
        <p:nvSpPr>
          <p:cNvPr id="9" name="TextBox 8"/>
          <p:cNvSpPr txBox="1"/>
          <p:nvPr/>
        </p:nvSpPr>
        <p:spPr>
          <a:xfrm>
            <a:off x="6651812" y="1813207"/>
            <a:ext cx="2492188" cy="4247317"/>
          </a:xfrm>
          <a:prstGeom prst="rect">
            <a:avLst/>
          </a:prstGeom>
          <a:noFill/>
        </p:spPr>
        <p:txBody>
          <a:bodyPr wrap="square" rtlCol="0">
            <a:spAutoFit/>
          </a:bodyPr>
          <a:lstStyle/>
          <a:p>
            <a:r>
              <a:rPr lang="en-GB" b="1" dirty="0" smtClean="0"/>
              <a:t>Impedance reduction </a:t>
            </a:r>
            <a:r>
              <a:rPr lang="en-GB" b="1" dirty="0" smtClean="0"/>
              <a:t>gain:</a:t>
            </a:r>
            <a:endParaRPr lang="en-GB" b="1" dirty="0"/>
          </a:p>
          <a:p>
            <a:endParaRPr lang="en-GB" b="1" dirty="0" smtClean="0"/>
          </a:p>
          <a:p>
            <a:r>
              <a:rPr lang="en-GB" b="1" dirty="0" smtClean="0"/>
              <a:t>HOM630d3 = damping the 630MHz HOM by a factor 3</a:t>
            </a:r>
          </a:p>
          <a:p>
            <a:endParaRPr lang="en-GB" b="1" dirty="0"/>
          </a:p>
          <a:p>
            <a:r>
              <a:rPr lang="en-GB" b="1" dirty="0" err="1" smtClean="0"/>
              <a:t>noHOM</a:t>
            </a:r>
            <a:r>
              <a:rPr lang="en-GB" b="1" dirty="0" smtClean="0"/>
              <a:t> = removing ALL HOMs (200MHz and 800MHz) </a:t>
            </a:r>
          </a:p>
          <a:p>
            <a:endParaRPr lang="en-GB" b="1" dirty="0"/>
          </a:p>
          <a:p>
            <a:endParaRPr lang="en-GB" b="1" dirty="0">
              <a:solidFill>
                <a:schemeClr val="accent6"/>
              </a:solidFill>
            </a:endParaRPr>
          </a:p>
          <a:p>
            <a:r>
              <a:rPr lang="en-GB" b="1" dirty="0">
                <a:solidFill>
                  <a:schemeClr val="accent6"/>
                </a:solidFill>
              </a:rPr>
              <a:t>=&gt; </a:t>
            </a:r>
            <a:r>
              <a:rPr lang="en-GB" b="1" dirty="0" smtClean="0">
                <a:solidFill>
                  <a:schemeClr val="accent6"/>
                </a:solidFill>
              </a:rPr>
              <a:t>The 630MHz HOM seems to be the most important one</a:t>
            </a:r>
            <a:endParaRPr lang="en-GB" b="1" dirty="0" smtClean="0"/>
          </a:p>
        </p:txBody>
      </p:sp>
    </p:spTree>
    <p:extLst>
      <p:ext uri="{BB962C8B-B14F-4D97-AF65-F5344CB8AC3E}">
        <p14:creationId xmlns:p14="http://schemas.microsoft.com/office/powerpoint/2010/main" val="2218322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120518"/>
            <a:ext cx="9474506" cy="509927"/>
          </a:xfrm>
        </p:spPr>
        <p:txBody>
          <a:bodyPr>
            <a:noAutofit/>
          </a:bodyPr>
          <a:lstStyle/>
          <a:p>
            <a:pPr algn="ctr"/>
            <a:r>
              <a:rPr lang="en-US" b="1" dirty="0" smtClean="0"/>
              <a:t>Conclusions and future work</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12</a:t>
            </a:fld>
            <a:endParaRPr lang="en-US" dirty="0"/>
          </a:p>
        </p:txBody>
      </p:sp>
      <p:sp>
        <p:nvSpPr>
          <p:cNvPr id="13" name="Content Placeholder 2"/>
          <p:cNvSpPr txBox="1">
            <a:spLocks/>
          </p:cNvSpPr>
          <p:nvPr/>
        </p:nvSpPr>
        <p:spPr>
          <a:xfrm>
            <a:off x="303362" y="815110"/>
            <a:ext cx="8607338" cy="590636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GB" dirty="0" smtClean="0"/>
              <a:t> Further </a:t>
            </a:r>
            <a:r>
              <a:rPr lang="en-GB" dirty="0" smtClean="0"/>
              <a:t>simulations to check for </a:t>
            </a:r>
            <a:r>
              <a:rPr lang="en-GB" dirty="0" smtClean="0"/>
              <a:t>the combinations of removing the HOM 630MHz, the different flanges (BPV-QD, BPH-QF, MBA-QF, QF-QF closed with bellow) and the unshielded pumping ports.</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Specifications will be defined for the impedance reduction for the different type of flanges to have an acceptable gain in intensity. (but due to the high number of configurations, another strategy for simulations needs to be taken)</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Simulations will be ran for 10MV and for the cavity configuration after LS2 (4 cavities of 3 sections + 2 cavities of 4 sections, vs 2 cavities of 4 sections + 2 cavities of 5 sections).</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Simulations will be ran for 5MV to check the expected intensity gain if we do bunch rotation at flat top with the reduced impedance. </a:t>
            </a:r>
            <a:endParaRPr lang="en-US" dirty="0" smtClean="0"/>
          </a:p>
        </p:txBody>
      </p:sp>
    </p:spTree>
    <p:extLst>
      <p:ext uri="{BB962C8B-B14F-4D97-AF65-F5344CB8AC3E}">
        <p14:creationId xmlns:p14="http://schemas.microsoft.com/office/powerpoint/2010/main" val="2893929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72" y="536504"/>
            <a:ext cx="7315215" cy="5462027"/>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sz="4000" b="1" dirty="0" smtClean="0"/>
              <a:t>Simulations with </a:t>
            </a:r>
            <a:r>
              <a:rPr lang="en-US" sz="4000" b="1" dirty="0"/>
              <a:t>24 </a:t>
            </a:r>
            <a:r>
              <a:rPr lang="en-US" sz="4000" b="1" dirty="0" smtClean="0"/>
              <a:t>bunches – “unrealistic”</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2</a:t>
            </a:fld>
            <a:endParaRPr lang="en-US" dirty="0"/>
          </a:p>
        </p:txBody>
      </p:sp>
      <p:sp>
        <p:nvSpPr>
          <p:cNvPr id="8" name="TextBox 7"/>
          <p:cNvSpPr txBox="1"/>
          <p:nvPr/>
        </p:nvSpPr>
        <p:spPr>
          <a:xfrm>
            <a:off x="4727120" y="4591464"/>
            <a:ext cx="1258678" cy="338554"/>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GB" sz="1600" i="1" dirty="0" smtClean="0"/>
              <a:t>Nominal LHC</a:t>
            </a:r>
            <a:endParaRPr lang="en-GB" sz="1600" i="1" dirty="0"/>
          </a:p>
        </p:txBody>
      </p:sp>
      <p:sp>
        <p:nvSpPr>
          <p:cNvPr id="10" name="TextBox 9"/>
          <p:cNvSpPr txBox="1"/>
          <p:nvPr/>
        </p:nvSpPr>
        <p:spPr>
          <a:xfrm>
            <a:off x="4424093" y="1439833"/>
            <a:ext cx="1797352" cy="646331"/>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wrap="none" rtlCol="0">
            <a:spAutoFit/>
          </a:bodyPr>
          <a:lstStyle/>
          <a:p>
            <a:r>
              <a:rPr lang="en-GB" b="1" dirty="0" smtClean="0"/>
              <a:t>SPS goal </a:t>
            </a:r>
          </a:p>
          <a:p>
            <a:r>
              <a:rPr lang="en-GB" b="1" dirty="0" smtClean="0"/>
              <a:t>(before scraping)</a:t>
            </a:r>
            <a:endParaRPr lang="en-GB" b="1" dirty="0"/>
          </a:p>
        </p:txBody>
      </p:sp>
      <p:sp>
        <p:nvSpPr>
          <p:cNvPr id="16" name="TextBox 15"/>
          <p:cNvSpPr txBox="1"/>
          <p:nvPr/>
        </p:nvSpPr>
        <p:spPr>
          <a:xfrm>
            <a:off x="6464585" y="3964209"/>
            <a:ext cx="2716006" cy="2862322"/>
          </a:xfrm>
          <a:prstGeom prst="rect">
            <a:avLst/>
          </a:prstGeom>
          <a:noFill/>
        </p:spPr>
        <p:txBody>
          <a:bodyPr wrap="square" rtlCol="0">
            <a:spAutoFit/>
          </a:bodyPr>
          <a:lstStyle/>
          <a:p>
            <a:r>
              <a:rPr lang="en-GB" b="1" dirty="0" smtClean="0">
                <a:solidFill>
                  <a:schemeClr val="accent6">
                    <a:lumMod val="75000"/>
                  </a:schemeClr>
                </a:solidFill>
              </a:rPr>
              <a:t>Impedance reduction gain (complete removal):</a:t>
            </a:r>
            <a:br>
              <a:rPr lang="en-GB" b="1" dirty="0" smtClean="0">
                <a:solidFill>
                  <a:schemeClr val="accent6">
                    <a:lumMod val="75000"/>
                  </a:schemeClr>
                </a:solidFill>
              </a:rPr>
            </a:br>
            <a:endParaRPr lang="en-GB" b="1" dirty="0" smtClean="0">
              <a:solidFill>
                <a:schemeClr val="accent6">
                  <a:lumMod val="75000"/>
                </a:schemeClr>
              </a:solidFill>
            </a:endParaRPr>
          </a:p>
          <a:p>
            <a:r>
              <a:rPr lang="en-GB" b="1" dirty="0" smtClean="0"/>
              <a:t>1</a:t>
            </a:r>
            <a:r>
              <a:rPr lang="en-GB" dirty="0" smtClean="0"/>
              <a:t>: Flanges QF-type</a:t>
            </a:r>
            <a:br>
              <a:rPr lang="en-GB" dirty="0" smtClean="0"/>
            </a:br>
            <a:r>
              <a:rPr lang="en-GB" dirty="0" smtClean="0"/>
              <a:t>    + HOM 630MHz</a:t>
            </a:r>
            <a:br>
              <a:rPr lang="en-GB" dirty="0" smtClean="0"/>
            </a:br>
            <a:endParaRPr lang="en-GB" dirty="0" smtClean="0"/>
          </a:p>
          <a:p>
            <a:r>
              <a:rPr lang="en-GB" b="1" dirty="0" smtClean="0"/>
              <a:t>2</a:t>
            </a:r>
            <a:r>
              <a:rPr lang="en-GB" dirty="0" smtClean="0"/>
              <a:t>: (1) + MKP</a:t>
            </a:r>
            <a:br>
              <a:rPr lang="en-GB" dirty="0" smtClean="0"/>
            </a:br>
            <a:endParaRPr lang="en-GB" dirty="0" smtClean="0"/>
          </a:p>
          <a:p>
            <a:r>
              <a:rPr lang="en-GB" b="1" dirty="0" smtClean="0"/>
              <a:t>3</a:t>
            </a:r>
            <a:r>
              <a:rPr lang="en-GB" dirty="0" smtClean="0"/>
              <a:t>: (2) + Flanges QD-type </a:t>
            </a:r>
            <a:br>
              <a:rPr lang="en-GB" dirty="0" smtClean="0"/>
            </a:br>
            <a:r>
              <a:rPr lang="en-GB" dirty="0" smtClean="0"/>
              <a:t>    + other HOMs</a:t>
            </a:r>
            <a:endParaRPr lang="en-GB" dirty="0"/>
          </a:p>
        </p:txBody>
      </p:sp>
      <p:sp>
        <p:nvSpPr>
          <p:cNvPr id="17" name="TextBox 16"/>
          <p:cNvSpPr txBox="1"/>
          <p:nvPr/>
        </p:nvSpPr>
        <p:spPr>
          <a:xfrm>
            <a:off x="841248" y="4287916"/>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1</a:t>
            </a:r>
            <a:endParaRPr lang="en-GB" dirty="0"/>
          </a:p>
        </p:txBody>
      </p:sp>
      <p:sp>
        <p:nvSpPr>
          <p:cNvPr id="18" name="TextBox 17"/>
          <p:cNvSpPr txBox="1"/>
          <p:nvPr/>
        </p:nvSpPr>
        <p:spPr>
          <a:xfrm>
            <a:off x="841248" y="3219646"/>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2</a:t>
            </a:r>
            <a:endParaRPr lang="en-GB" dirty="0"/>
          </a:p>
        </p:txBody>
      </p:sp>
      <p:sp>
        <p:nvSpPr>
          <p:cNvPr id="19" name="TextBox 18"/>
          <p:cNvSpPr txBox="1"/>
          <p:nvPr/>
        </p:nvSpPr>
        <p:spPr>
          <a:xfrm>
            <a:off x="841248" y="2319224"/>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3</a:t>
            </a:r>
            <a:endParaRPr lang="en-GB" dirty="0"/>
          </a:p>
        </p:txBody>
      </p:sp>
      <p:sp>
        <p:nvSpPr>
          <p:cNvPr id="28" name="TextBox 27"/>
          <p:cNvSpPr txBox="1"/>
          <p:nvPr/>
        </p:nvSpPr>
        <p:spPr>
          <a:xfrm>
            <a:off x="6409414" y="6259822"/>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3</a:t>
            </a:r>
            <a:endParaRPr lang="en-GB" dirty="0"/>
          </a:p>
        </p:txBody>
      </p:sp>
      <p:sp>
        <p:nvSpPr>
          <p:cNvPr id="29" name="TextBox 28"/>
          <p:cNvSpPr txBox="1"/>
          <p:nvPr/>
        </p:nvSpPr>
        <p:spPr>
          <a:xfrm>
            <a:off x="6409414" y="4872060"/>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1</a:t>
            </a:r>
            <a:endParaRPr lang="en-GB" dirty="0"/>
          </a:p>
        </p:txBody>
      </p:sp>
      <p:sp>
        <p:nvSpPr>
          <p:cNvPr id="30" name="TextBox 29"/>
          <p:cNvSpPr txBox="1"/>
          <p:nvPr/>
        </p:nvSpPr>
        <p:spPr>
          <a:xfrm>
            <a:off x="6409414" y="5721514"/>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2</a:t>
            </a:r>
            <a:endParaRPr lang="en-GB" dirty="0"/>
          </a:p>
        </p:txBody>
      </p:sp>
      <p:sp>
        <p:nvSpPr>
          <p:cNvPr id="35" name="Oval 34"/>
          <p:cNvSpPr/>
          <p:nvPr/>
        </p:nvSpPr>
        <p:spPr>
          <a:xfrm>
            <a:off x="4782312" y="3154781"/>
            <a:ext cx="192024" cy="1938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484657" y="1252986"/>
            <a:ext cx="192024" cy="1938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6786971" y="888233"/>
            <a:ext cx="2212897" cy="1200329"/>
          </a:xfrm>
          <a:prstGeom prst="rect">
            <a:avLst/>
          </a:prstGeom>
          <a:noFill/>
        </p:spPr>
        <p:txBody>
          <a:bodyPr wrap="square" rtlCol="0">
            <a:spAutoFit/>
          </a:bodyPr>
          <a:lstStyle/>
          <a:p>
            <a:r>
              <a:rPr lang="en-GB" b="1" dirty="0" smtClean="0">
                <a:solidFill>
                  <a:srgbClr val="FF0000"/>
                </a:solidFill>
              </a:rPr>
              <a:t>Limit after LS2 without impedance reduction (reference point)</a:t>
            </a:r>
            <a:endParaRPr lang="en-GB" dirty="0">
              <a:solidFill>
                <a:srgbClr val="FF0000"/>
              </a:solidFill>
            </a:endParaRPr>
          </a:p>
        </p:txBody>
      </p:sp>
      <p:sp>
        <p:nvSpPr>
          <p:cNvPr id="4" name="Cross 3"/>
          <p:cNvSpPr/>
          <p:nvPr/>
        </p:nvSpPr>
        <p:spPr>
          <a:xfrm>
            <a:off x="1865376" y="4973510"/>
            <a:ext cx="374838" cy="374508"/>
          </a:xfrm>
          <a:prstGeom prst="plus">
            <a:avLst>
              <a:gd name="adj" fmla="val 4190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Cross 21"/>
          <p:cNvSpPr/>
          <p:nvPr/>
        </p:nvSpPr>
        <p:spPr>
          <a:xfrm>
            <a:off x="3264146" y="4404210"/>
            <a:ext cx="374838" cy="374508"/>
          </a:xfrm>
          <a:prstGeom prst="plus">
            <a:avLst>
              <a:gd name="adj" fmla="val 419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TextBox 22"/>
          <p:cNvSpPr txBox="1"/>
          <p:nvPr/>
        </p:nvSpPr>
        <p:spPr>
          <a:xfrm>
            <a:off x="6786971" y="2115456"/>
            <a:ext cx="2357029" cy="923330"/>
          </a:xfrm>
          <a:prstGeom prst="rect">
            <a:avLst/>
          </a:prstGeom>
          <a:noFill/>
        </p:spPr>
        <p:txBody>
          <a:bodyPr wrap="square" rtlCol="0">
            <a:spAutoFit/>
          </a:bodyPr>
          <a:lstStyle/>
          <a:p>
            <a:r>
              <a:rPr lang="en-GB" b="1" dirty="0" smtClean="0">
                <a:solidFill>
                  <a:schemeClr val="accent4">
                    <a:lumMod val="75000"/>
                  </a:schemeClr>
                </a:solidFill>
              </a:rPr>
              <a:t>36 bunches measured instability threshold (2015)</a:t>
            </a:r>
            <a:endParaRPr lang="en-GB" dirty="0">
              <a:solidFill>
                <a:schemeClr val="accent4">
                  <a:lumMod val="75000"/>
                </a:schemeClr>
              </a:solidFill>
            </a:endParaRPr>
          </a:p>
        </p:txBody>
      </p:sp>
      <p:sp>
        <p:nvSpPr>
          <p:cNvPr id="24" name="TextBox 23"/>
          <p:cNvSpPr txBox="1"/>
          <p:nvPr/>
        </p:nvSpPr>
        <p:spPr>
          <a:xfrm>
            <a:off x="6786971" y="3032016"/>
            <a:ext cx="2357029" cy="923330"/>
          </a:xfrm>
          <a:prstGeom prst="rect">
            <a:avLst/>
          </a:prstGeom>
          <a:noFill/>
        </p:spPr>
        <p:txBody>
          <a:bodyPr wrap="square" rtlCol="0">
            <a:spAutoFit/>
          </a:bodyPr>
          <a:lstStyle/>
          <a:p>
            <a:r>
              <a:rPr lang="en-GB" b="1" dirty="0" smtClean="0">
                <a:solidFill>
                  <a:schemeClr val="accent2">
                    <a:lumMod val="75000"/>
                  </a:schemeClr>
                </a:solidFill>
              </a:rPr>
              <a:t>72 bunches measured instability threshold (2012)</a:t>
            </a:r>
            <a:endParaRPr lang="en-GB" dirty="0">
              <a:solidFill>
                <a:schemeClr val="accent2">
                  <a:lumMod val="75000"/>
                </a:schemeClr>
              </a:solidFill>
            </a:endParaRPr>
          </a:p>
        </p:txBody>
      </p:sp>
      <p:sp>
        <p:nvSpPr>
          <p:cNvPr id="25" name="Cross 24"/>
          <p:cNvSpPr/>
          <p:nvPr/>
        </p:nvSpPr>
        <p:spPr>
          <a:xfrm>
            <a:off x="6393251" y="3306427"/>
            <a:ext cx="374838" cy="374508"/>
          </a:xfrm>
          <a:prstGeom prst="plus">
            <a:avLst>
              <a:gd name="adj" fmla="val 419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Cross 25"/>
          <p:cNvSpPr/>
          <p:nvPr/>
        </p:nvSpPr>
        <p:spPr>
          <a:xfrm>
            <a:off x="6393251" y="2372233"/>
            <a:ext cx="374838" cy="374508"/>
          </a:xfrm>
          <a:prstGeom prst="plus">
            <a:avLst>
              <a:gd name="adj" fmla="val 4190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728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0445"/>
          </a:xfrm>
        </p:spPr>
        <p:txBody>
          <a:bodyPr>
            <a:noAutofit/>
          </a:bodyPr>
          <a:lstStyle/>
          <a:p>
            <a:pPr algn="ctr"/>
            <a:r>
              <a:rPr lang="en-US" sz="4000" b="1" dirty="0"/>
              <a:t>Simulations with 24 bunches – </a:t>
            </a:r>
            <a:r>
              <a:rPr lang="en-US" sz="4000" b="1" dirty="0" smtClean="0"/>
              <a:t>“realistic</a:t>
            </a:r>
            <a:r>
              <a:rPr lang="en-US" sz="4000" b="1" dirty="0"/>
              <a:t>”</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35" y="921890"/>
            <a:ext cx="5607322" cy="4186800"/>
          </a:xfrm>
          <a:prstGeom prst="rect">
            <a:avLst/>
          </a:prstGeom>
        </p:spPr>
      </p:pic>
      <p:sp>
        <p:nvSpPr>
          <p:cNvPr id="8" name="Rectangle 7"/>
          <p:cNvSpPr/>
          <p:nvPr/>
        </p:nvSpPr>
        <p:spPr>
          <a:xfrm>
            <a:off x="1210235" y="1109376"/>
            <a:ext cx="3733800" cy="22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02515" y="1882789"/>
            <a:ext cx="228600" cy="21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429435" y="4839350"/>
            <a:ext cx="1371600" cy="220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588185" y="4877480"/>
            <a:ext cx="2863600" cy="307777"/>
          </a:xfrm>
          <a:prstGeom prst="rect">
            <a:avLst/>
          </a:prstGeom>
          <a:noFill/>
        </p:spPr>
        <p:txBody>
          <a:bodyPr wrap="square" rtlCol="0">
            <a:spAutoFit/>
          </a:bodyPr>
          <a:lstStyle/>
          <a:p>
            <a:r>
              <a:rPr lang="en-US" sz="1400" b="1" dirty="0" smtClean="0">
                <a:latin typeface="Constantia" panose="02030602050306030303" pitchFamily="18" charset="0"/>
              </a:rPr>
              <a:t>Bunch length [ns]</a:t>
            </a:r>
            <a:endParaRPr lang="en-GB" sz="1400" b="1" dirty="0">
              <a:latin typeface="Constantia" panose="02030602050306030303" pitchFamily="18" charset="0"/>
            </a:endParaRPr>
          </a:p>
        </p:txBody>
      </p:sp>
      <p:sp>
        <p:nvSpPr>
          <p:cNvPr id="12" name="TextBox 11"/>
          <p:cNvSpPr txBox="1"/>
          <p:nvPr/>
        </p:nvSpPr>
        <p:spPr>
          <a:xfrm rot="16200000">
            <a:off x="-954573" y="2862375"/>
            <a:ext cx="2863600" cy="307777"/>
          </a:xfrm>
          <a:prstGeom prst="rect">
            <a:avLst/>
          </a:prstGeom>
          <a:noFill/>
        </p:spPr>
        <p:txBody>
          <a:bodyPr wrap="square" rtlCol="0">
            <a:spAutoFit/>
          </a:bodyPr>
          <a:lstStyle/>
          <a:p>
            <a:r>
              <a:rPr lang="en-US" sz="1400" b="1" dirty="0" smtClean="0">
                <a:latin typeface="Constantia" panose="02030602050306030303" pitchFamily="18" charset="0"/>
              </a:rPr>
              <a:t>Intensity threshold [10</a:t>
            </a:r>
            <a:r>
              <a:rPr lang="en-US" sz="1400" b="1" baseline="30000" dirty="0" smtClean="0">
                <a:latin typeface="Constantia" panose="02030602050306030303" pitchFamily="18" charset="0"/>
              </a:rPr>
              <a:t>11</a:t>
            </a:r>
            <a:r>
              <a:rPr lang="en-US" sz="1400" b="1" dirty="0" smtClean="0">
                <a:latin typeface="Constantia" panose="02030602050306030303" pitchFamily="18" charset="0"/>
              </a:rPr>
              <a:t> ppb]</a:t>
            </a:r>
            <a:endParaRPr lang="en-GB" sz="1400" b="1" dirty="0">
              <a:latin typeface="Constantia" panose="02030602050306030303" pitchFamily="18" charset="0"/>
            </a:endParaRPr>
          </a:p>
        </p:txBody>
      </p:sp>
      <p:sp>
        <p:nvSpPr>
          <p:cNvPr id="13" name="TextBox 12"/>
          <p:cNvSpPr txBox="1"/>
          <p:nvPr/>
        </p:nvSpPr>
        <p:spPr>
          <a:xfrm>
            <a:off x="631115" y="752270"/>
            <a:ext cx="4712970" cy="584775"/>
          </a:xfrm>
          <a:prstGeom prst="rect">
            <a:avLst/>
          </a:prstGeom>
          <a:noFill/>
        </p:spPr>
        <p:txBody>
          <a:bodyPr wrap="square" rtlCol="0">
            <a:spAutoFit/>
          </a:bodyPr>
          <a:lstStyle/>
          <a:p>
            <a:pPr algn="ctr"/>
            <a:r>
              <a:rPr lang="en-US" sz="1600" b="1" dirty="0" smtClean="0">
                <a:latin typeface="Constantia" panose="02030602050306030303" pitchFamily="18" charset="0"/>
              </a:rPr>
              <a:t>24 bunches at flat-top, bunch shortening mode                                            </a:t>
            </a:r>
            <a:r>
              <a:rPr lang="en-US" sz="1600" b="1" i="1" dirty="0" smtClean="0">
                <a:latin typeface="Constantia" panose="02030602050306030303" pitchFamily="18" charset="0"/>
              </a:rPr>
              <a:t>V</a:t>
            </a:r>
            <a:r>
              <a:rPr lang="en-US" sz="1600" b="1" baseline="-25000" dirty="0" smtClean="0">
                <a:latin typeface="Constantia" panose="02030602050306030303" pitchFamily="18" charset="0"/>
              </a:rPr>
              <a:t>200MHz</a:t>
            </a:r>
            <a:r>
              <a:rPr lang="en-US" sz="1600" b="1" dirty="0" smtClean="0">
                <a:latin typeface="Constantia" panose="02030602050306030303" pitchFamily="18" charset="0"/>
              </a:rPr>
              <a:t> = 7 MV, </a:t>
            </a:r>
            <a:r>
              <a:rPr lang="en-US" sz="1600" b="1" i="1" dirty="0" smtClean="0">
                <a:latin typeface="Constantia" panose="02030602050306030303" pitchFamily="18" charset="0"/>
              </a:rPr>
              <a:t>V</a:t>
            </a:r>
            <a:r>
              <a:rPr lang="en-US" sz="1600" b="1" baseline="-25000" dirty="0" smtClean="0">
                <a:latin typeface="Constantia" panose="02030602050306030303" pitchFamily="18" charset="0"/>
              </a:rPr>
              <a:t>800MHz</a:t>
            </a:r>
            <a:r>
              <a:rPr lang="en-US" sz="1600" b="1" dirty="0" smtClean="0">
                <a:latin typeface="Constantia" panose="02030602050306030303" pitchFamily="18" charset="0"/>
              </a:rPr>
              <a:t> = 0.7 MV</a:t>
            </a:r>
            <a:endParaRPr lang="en-US" sz="1600" b="1" dirty="0">
              <a:latin typeface="Constantia" panose="02030602050306030303" pitchFamily="18" charset="0"/>
            </a:endParaRPr>
          </a:p>
        </p:txBody>
      </p:sp>
      <p:sp>
        <p:nvSpPr>
          <p:cNvPr id="14" name="Oval 13"/>
          <p:cNvSpPr/>
          <p:nvPr/>
        </p:nvSpPr>
        <p:spPr>
          <a:xfrm>
            <a:off x="1873175" y="4334667"/>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997000" y="4256978"/>
            <a:ext cx="1025275" cy="307777"/>
          </a:xfrm>
          <a:prstGeom prst="rect">
            <a:avLst/>
          </a:prstGeom>
          <a:noFill/>
        </p:spPr>
        <p:txBody>
          <a:bodyPr wrap="square" rtlCol="0">
            <a:spAutoFit/>
          </a:bodyPr>
          <a:lstStyle/>
          <a:p>
            <a:pPr algn="l"/>
            <a:r>
              <a:rPr lang="en-US" sz="1400" b="1" dirty="0" smtClean="0">
                <a:solidFill>
                  <a:srgbClr val="0000FF"/>
                </a:solidFill>
                <a:latin typeface="Constantia" panose="02030602050306030303" pitchFamily="18" charset="0"/>
              </a:rPr>
              <a:t>Achieved</a:t>
            </a:r>
            <a:endParaRPr lang="en-GB" sz="1400" b="1" dirty="0">
              <a:solidFill>
                <a:srgbClr val="0000FF"/>
              </a:solidFill>
              <a:latin typeface="Constantia" panose="02030602050306030303" pitchFamily="18" charset="0"/>
            </a:endParaRPr>
          </a:p>
        </p:txBody>
      </p:sp>
      <p:sp>
        <p:nvSpPr>
          <p:cNvPr id="16" name="Rectangle 15"/>
          <p:cNvSpPr>
            <a:spLocks noChangeArrowheads="1"/>
          </p:cNvSpPr>
          <p:nvPr/>
        </p:nvSpPr>
        <p:spPr bwMode="auto">
          <a:xfrm>
            <a:off x="5292734" y="1339885"/>
            <a:ext cx="3932303" cy="673669"/>
          </a:xfrm>
          <a:prstGeom prst="rect">
            <a:avLst/>
          </a:prstGeom>
          <a:noFill/>
          <a:ln w="9525">
            <a:noFill/>
            <a:miter lim="800000"/>
            <a:headEnd/>
            <a:tailEnd/>
          </a:ln>
          <a:effectLst/>
        </p:spPr>
        <p:txBody>
          <a:bodyPr/>
          <a:lstStyle/>
          <a:p>
            <a:pPr>
              <a:spcBef>
                <a:spcPct val="20000"/>
              </a:spcBef>
            </a:pPr>
            <a:r>
              <a:rPr lang="en-GB" sz="2000" b="1" dirty="0">
                <a:solidFill>
                  <a:schemeClr val="accent6">
                    <a:lumMod val="75000"/>
                  </a:schemeClr>
                </a:solidFill>
              </a:rPr>
              <a:t>Impedance reduction gain </a:t>
            </a:r>
            <a:r>
              <a:rPr lang="en-GB" sz="2000" b="1" dirty="0" smtClean="0">
                <a:solidFill>
                  <a:schemeClr val="accent6">
                    <a:lumMod val="75000"/>
                  </a:schemeClr>
                </a:solidFill>
              </a:rPr>
              <a:t>(“realistic” impedance reduction):</a:t>
            </a:r>
            <a:endParaRPr lang="en-US" sz="2000" b="1" dirty="0" smtClean="0">
              <a:latin typeface="Constantia" pitchFamily="18" charset="0"/>
              <a:cs typeface="Times New Roman" pitchFamily="18" charset="0"/>
              <a:sym typeface="Wingdings" pitchFamily="2" charset="2"/>
            </a:endParaRPr>
          </a:p>
          <a:p>
            <a:pPr marL="266700" indent="-266700" algn="l">
              <a:spcBef>
                <a:spcPct val="20000"/>
              </a:spcBef>
              <a:buFont typeface="+mj-lt"/>
              <a:buAutoNum type="arabicPeriod"/>
            </a:pPr>
            <a:r>
              <a:rPr lang="en-US" sz="2000" b="1" dirty="0" smtClean="0">
                <a:latin typeface="Constantia" pitchFamily="18" charset="0"/>
                <a:cs typeface="Times New Roman" pitchFamily="18" charset="0"/>
                <a:sym typeface="Wingdings" pitchFamily="2" charset="2"/>
              </a:rPr>
              <a:t>No impedance reduction</a:t>
            </a:r>
          </a:p>
          <a:p>
            <a:pPr marL="266700" indent="-266700" algn="l">
              <a:spcBef>
                <a:spcPct val="20000"/>
              </a:spcBef>
              <a:buFont typeface="+mj-lt"/>
              <a:buAutoNum type="arabicPeriod"/>
            </a:pPr>
            <a:r>
              <a:rPr lang="en-US" sz="2000" b="1" dirty="0">
                <a:solidFill>
                  <a:srgbClr val="65B265"/>
                </a:solidFill>
                <a:latin typeface="Constantia" pitchFamily="18" charset="0"/>
                <a:cs typeface="Times New Roman" pitchFamily="18" charset="0"/>
                <a:sym typeface="Wingdings" pitchFamily="2" charset="2"/>
              </a:rPr>
              <a:t>Impedance reduction</a:t>
            </a:r>
          </a:p>
          <a:p>
            <a:pPr marL="542925" lvl="1" indent="-276225" algn="l">
              <a:spcBef>
                <a:spcPct val="20000"/>
              </a:spcBef>
              <a:buFont typeface="Arial" panose="020B0604020202020204" pitchFamily="34" charset="0"/>
              <a:buChar char="•"/>
            </a:pPr>
            <a:r>
              <a:rPr lang="en-US" sz="1800" b="1" dirty="0">
                <a:solidFill>
                  <a:srgbClr val="65B265"/>
                </a:solidFill>
                <a:latin typeface="Constantia" pitchFamily="18" charset="0"/>
                <a:cs typeface="Times New Roman" pitchFamily="18" charset="0"/>
                <a:sym typeface="Wingdings" pitchFamily="2" charset="2"/>
              </a:rPr>
              <a:t>QF flanges</a:t>
            </a:r>
          </a:p>
          <a:p>
            <a:pPr marL="542925" lvl="1" indent="-276225" algn="l">
              <a:spcBef>
                <a:spcPct val="20000"/>
              </a:spcBef>
              <a:buFont typeface="Arial" panose="020B0604020202020204" pitchFamily="34" charset="0"/>
              <a:buChar char="•"/>
            </a:pPr>
            <a:r>
              <a:rPr lang="en-US" sz="1800" b="1" dirty="0">
                <a:solidFill>
                  <a:srgbClr val="65B265"/>
                </a:solidFill>
                <a:latin typeface="Constantia" pitchFamily="18" charset="0"/>
                <a:cs typeface="Times New Roman" pitchFamily="18" charset="0"/>
                <a:sym typeface="Wingdings" pitchFamily="2" charset="2"/>
              </a:rPr>
              <a:t>Main cavity higher order mode at 630 MHz divided by 3</a:t>
            </a:r>
          </a:p>
          <a:p>
            <a:pPr marL="266700" indent="-266700" algn="l">
              <a:spcBef>
                <a:spcPct val="20000"/>
              </a:spcBef>
              <a:buFont typeface="+mj-lt"/>
              <a:buAutoNum type="arabicPeriod"/>
            </a:pPr>
            <a:r>
              <a:rPr lang="en-GB" sz="2000" b="1" dirty="0">
                <a:solidFill>
                  <a:srgbClr val="3F7D3F"/>
                </a:solidFill>
                <a:latin typeface="Constantia" pitchFamily="18" charset="0"/>
                <a:cs typeface="Times New Roman" pitchFamily="18" charset="0"/>
                <a:sym typeface="Wingdings" pitchFamily="2" charset="2"/>
              </a:rPr>
              <a:t>Additional reduction of injection kicker (MKP) by 2</a:t>
            </a:r>
          </a:p>
          <a:p>
            <a:pPr marL="266700" indent="-266700" algn="l">
              <a:spcBef>
                <a:spcPct val="20000"/>
              </a:spcBef>
              <a:buFont typeface="+mj-lt"/>
              <a:buAutoNum type="arabicPeriod"/>
            </a:pPr>
            <a:r>
              <a:rPr lang="en-US" sz="2000" b="1" dirty="0" smtClean="0">
                <a:solidFill>
                  <a:srgbClr val="D0351E"/>
                </a:solidFill>
                <a:latin typeface="Constantia" pitchFamily="18" charset="0"/>
                <a:cs typeface="Times New Roman" pitchFamily="18" charset="0"/>
                <a:sym typeface="Wingdings" pitchFamily="2" charset="2"/>
              </a:rPr>
              <a:t>Not accessible</a:t>
            </a:r>
          </a:p>
        </p:txBody>
      </p:sp>
      <p:sp>
        <p:nvSpPr>
          <p:cNvPr id="17" name="Rectangle 16"/>
          <p:cNvSpPr/>
          <p:nvPr/>
        </p:nvSpPr>
        <p:spPr>
          <a:xfrm>
            <a:off x="3599103" y="1337045"/>
            <a:ext cx="535307" cy="3357675"/>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3589772" y="1337045"/>
            <a:ext cx="0" cy="3357675"/>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Oval 18"/>
          <p:cNvSpPr>
            <a:spLocks noChangeAspect="1"/>
          </p:cNvSpPr>
          <p:nvPr/>
        </p:nvSpPr>
        <p:spPr>
          <a:xfrm>
            <a:off x="3514172" y="2945354"/>
            <a:ext cx="151200" cy="151200"/>
          </a:xfrm>
          <a:prstGeom prst="ellipse">
            <a:avLst/>
          </a:prstGeom>
          <a:solidFill>
            <a:srgbClr val="FF0000">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p:cNvSpPr txBox="1"/>
          <p:nvPr/>
        </p:nvSpPr>
        <p:spPr>
          <a:xfrm rot="16200000">
            <a:off x="2912670" y="3559022"/>
            <a:ext cx="1842750" cy="523220"/>
          </a:xfrm>
          <a:prstGeom prst="rect">
            <a:avLst/>
          </a:prstGeom>
          <a:noFill/>
        </p:spPr>
        <p:txBody>
          <a:bodyPr wrap="square" rtlCol="0">
            <a:spAutoFit/>
          </a:bodyPr>
          <a:lstStyle/>
          <a:p>
            <a:pPr algn="l"/>
            <a:r>
              <a:rPr lang="en-US" sz="1400" b="1" dirty="0" smtClean="0">
                <a:solidFill>
                  <a:srgbClr val="0000FF"/>
                </a:solidFill>
                <a:latin typeface="Constantia" panose="02030602050306030303" pitchFamily="18" charset="0"/>
              </a:rPr>
              <a:t>Longest bunch for transfer to LHC</a:t>
            </a:r>
            <a:endParaRPr lang="en-GB" sz="1400" b="1" dirty="0">
              <a:solidFill>
                <a:srgbClr val="0000FF"/>
              </a:solidFill>
              <a:latin typeface="Constantia" panose="02030602050306030303" pitchFamily="18" charset="0"/>
            </a:endParaRPr>
          </a:p>
        </p:txBody>
      </p:sp>
      <p:sp>
        <p:nvSpPr>
          <p:cNvPr id="21" name="TextBox 20"/>
          <p:cNvSpPr txBox="1"/>
          <p:nvPr/>
        </p:nvSpPr>
        <p:spPr>
          <a:xfrm>
            <a:off x="3562223" y="2741921"/>
            <a:ext cx="699337" cy="307777"/>
          </a:xfrm>
          <a:prstGeom prst="rect">
            <a:avLst/>
          </a:prstGeom>
          <a:noFill/>
        </p:spPr>
        <p:txBody>
          <a:bodyPr wrap="square" rtlCol="0">
            <a:spAutoFit/>
          </a:bodyPr>
          <a:lstStyle/>
          <a:p>
            <a:pPr algn="l"/>
            <a:r>
              <a:rPr lang="en-US" sz="1400" b="1" dirty="0" smtClean="0">
                <a:solidFill>
                  <a:srgbClr val="FF0000"/>
                </a:solidFill>
                <a:latin typeface="Constantia" panose="02030602050306030303" pitchFamily="18" charset="0"/>
              </a:rPr>
              <a:t>LIU</a:t>
            </a:r>
            <a:endParaRPr lang="en-GB" sz="1400" b="1" dirty="0">
              <a:solidFill>
                <a:srgbClr val="FF0000"/>
              </a:solidFill>
              <a:latin typeface="Constantia" panose="02030602050306030303" pitchFamily="18" charset="0"/>
            </a:endParaRPr>
          </a:p>
        </p:txBody>
      </p:sp>
      <p:sp>
        <p:nvSpPr>
          <p:cNvPr id="22" name="Oval 21"/>
          <p:cNvSpPr>
            <a:spLocks noChangeAspect="1"/>
          </p:cNvSpPr>
          <p:nvPr/>
        </p:nvSpPr>
        <p:spPr>
          <a:xfrm>
            <a:off x="3517073" y="2403713"/>
            <a:ext cx="151200" cy="151200"/>
          </a:xfrm>
          <a:prstGeom prst="ellipse">
            <a:avLst/>
          </a:prstGeom>
          <a:solidFill>
            <a:srgbClr val="FF0000">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3" name="TextBox 22"/>
          <p:cNvSpPr txBox="1"/>
          <p:nvPr/>
        </p:nvSpPr>
        <p:spPr>
          <a:xfrm>
            <a:off x="3572435" y="2182972"/>
            <a:ext cx="1066800" cy="307777"/>
          </a:xfrm>
          <a:prstGeom prst="rect">
            <a:avLst/>
          </a:prstGeom>
          <a:noFill/>
        </p:spPr>
        <p:txBody>
          <a:bodyPr wrap="square" rtlCol="0">
            <a:spAutoFit/>
          </a:bodyPr>
          <a:lstStyle/>
          <a:p>
            <a:pPr algn="l"/>
            <a:r>
              <a:rPr lang="en-US" sz="1400" b="1" dirty="0" smtClean="0">
                <a:solidFill>
                  <a:srgbClr val="FF0000"/>
                </a:solidFill>
                <a:latin typeface="Constantia" panose="02030602050306030303" pitchFamily="18" charset="0"/>
              </a:rPr>
              <a:t>HL-LHC</a:t>
            </a:r>
            <a:endParaRPr lang="en-GB" sz="1400" b="1" dirty="0">
              <a:solidFill>
                <a:srgbClr val="FF0000"/>
              </a:solidFill>
              <a:latin typeface="Constantia" panose="02030602050306030303" pitchFamily="18" charset="0"/>
            </a:endParaRPr>
          </a:p>
        </p:txBody>
      </p:sp>
      <p:sp>
        <p:nvSpPr>
          <p:cNvPr id="24" name="TextBox 23"/>
          <p:cNvSpPr txBox="1"/>
          <p:nvPr/>
        </p:nvSpPr>
        <p:spPr>
          <a:xfrm>
            <a:off x="2704928" y="3541835"/>
            <a:ext cx="377026" cy="446276"/>
          </a:xfrm>
          <a:prstGeom prst="rect">
            <a:avLst/>
          </a:prstGeom>
          <a:noFill/>
        </p:spPr>
        <p:txBody>
          <a:bodyPr wrap="none" rtlCol="0">
            <a:spAutoFit/>
          </a:bodyPr>
          <a:lstStyle/>
          <a:p>
            <a:r>
              <a:rPr lang="en-GB" b="1" dirty="0" smtClean="0">
                <a:latin typeface="Constantia" panose="02030602050306030303" pitchFamily="18" charset="0"/>
              </a:rPr>
              <a:t>1.</a:t>
            </a:r>
            <a:endParaRPr lang="en-GB" b="1" dirty="0">
              <a:latin typeface="Constantia" panose="02030602050306030303" pitchFamily="18" charset="0"/>
            </a:endParaRPr>
          </a:p>
        </p:txBody>
      </p:sp>
      <p:sp>
        <p:nvSpPr>
          <p:cNvPr id="25" name="TextBox 24"/>
          <p:cNvSpPr txBox="1"/>
          <p:nvPr/>
        </p:nvSpPr>
        <p:spPr>
          <a:xfrm>
            <a:off x="2303491" y="3124010"/>
            <a:ext cx="412292" cy="446276"/>
          </a:xfrm>
          <a:prstGeom prst="rect">
            <a:avLst/>
          </a:prstGeom>
          <a:noFill/>
        </p:spPr>
        <p:txBody>
          <a:bodyPr wrap="none" rtlCol="0">
            <a:spAutoFit/>
          </a:bodyPr>
          <a:lstStyle/>
          <a:p>
            <a:r>
              <a:rPr lang="en-GB" b="1" dirty="0">
                <a:latin typeface="Constantia" panose="02030602050306030303" pitchFamily="18" charset="0"/>
              </a:rPr>
              <a:t>2</a:t>
            </a:r>
            <a:r>
              <a:rPr lang="en-GB" b="1" dirty="0" smtClean="0">
                <a:latin typeface="Constantia" panose="02030602050306030303" pitchFamily="18" charset="0"/>
              </a:rPr>
              <a:t>.</a:t>
            </a:r>
            <a:endParaRPr lang="en-GB" b="1" dirty="0">
              <a:latin typeface="Constantia" panose="02030602050306030303" pitchFamily="18" charset="0"/>
            </a:endParaRPr>
          </a:p>
        </p:txBody>
      </p:sp>
      <p:sp>
        <p:nvSpPr>
          <p:cNvPr id="26" name="TextBox 25"/>
          <p:cNvSpPr txBox="1"/>
          <p:nvPr/>
        </p:nvSpPr>
        <p:spPr>
          <a:xfrm>
            <a:off x="1903809" y="2726451"/>
            <a:ext cx="404278" cy="446276"/>
          </a:xfrm>
          <a:prstGeom prst="rect">
            <a:avLst/>
          </a:prstGeom>
          <a:noFill/>
        </p:spPr>
        <p:txBody>
          <a:bodyPr wrap="none" rtlCol="0">
            <a:spAutoFit/>
          </a:bodyPr>
          <a:lstStyle/>
          <a:p>
            <a:r>
              <a:rPr lang="en-GB" b="1" dirty="0" smtClean="0">
                <a:latin typeface="Constantia" panose="02030602050306030303" pitchFamily="18" charset="0"/>
              </a:rPr>
              <a:t>3.</a:t>
            </a:r>
            <a:endParaRPr lang="en-GB" b="1" dirty="0">
              <a:latin typeface="Constantia" panose="02030602050306030303" pitchFamily="18" charset="0"/>
            </a:endParaRPr>
          </a:p>
        </p:txBody>
      </p:sp>
      <p:sp>
        <p:nvSpPr>
          <p:cNvPr id="27" name="TextBox 26"/>
          <p:cNvSpPr txBox="1"/>
          <p:nvPr/>
        </p:nvSpPr>
        <p:spPr>
          <a:xfrm>
            <a:off x="1449771" y="2216302"/>
            <a:ext cx="423514" cy="446276"/>
          </a:xfrm>
          <a:prstGeom prst="rect">
            <a:avLst/>
          </a:prstGeom>
          <a:noFill/>
        </p:spPr>
        <p:txBody>
          <a:bodyPr wrap="none" rtlCol="0">
            <a:spAutoFit/>
          </a:bodyPr>
          <a:lstStyle/>
          <a:p>
            <a:r>
              <a:rPr lang="en-GB" b="1" dirty="0" smtClean="0">
                <a:latin typeface="Constantia" panose="02030602050306030303" pitchFamily="18" charset="0"/>
              </a:rPr>
              <a:t>4.</a:t>
            </a:r>
            <a:endParaRPr lang="en-GB" b="1" dirty="0">
              <a:latin typeface="Constantia" panose="02030602050306030303" pitchFamily="18" charset="0"/>
            </a:endParaRPr>
          </a:p>
        </p:txBody>
      </p:sp>
      <p:sp>
        <p:nvSpPr>
          <p:cNvPr id="3" name="Rectangle 2"/>
          <p:cNvSpPr/>
          <p:nvPr/>
        </p:nvSpPr>
        <p:spPr>
          <a:xfrm>
            <a:off x="323338" y="5264600"/>
            <a:ext cx="8727365" cy="1477328"/>
          </a:xfrm>
          <a:prstGeom prst="rect">
            <a:avLst/>
          </a:prstGeom>
        </p:spPr>
        <p:txBody>
          <a:bodyPr wrap="square">
            <a:spAutoFit/>
          </a:bodyPr>
          <a:lstStyle/>
          <a:p>
            <a:pPr>
              <a:buFont typeface="Wingdings" panose="05000000000000000000" pitchFamily="2" charset="2"/>
              <a:buChar char="q"/>
            </a:pPr>
            <a:r>
              <a:rPr lang="en-GB" dirty="0"/>
              <a:t> In order to have more realistic results for impedance reduction, simulations using 72 bunches were </a:t>
            </a:r>
            <a:r>
              <a:rPr lang="en-GB" dirty="0" smtClean="0"/>
              <a:t>foreseen</a:t>
            </a:r>
            <a:endParaRPr lang="en-GB" dirty="0"/>
          </a:p>
          <a:p>
            <a:pPr>
              <a:buFont typeface="Wingdings" panose="05000000000000000000" pitchFamily="2" charset="2"/>
              <a:buChar char="q"/>
            </a:pPr>
            <a:endParaRPr lang="en-GB" dirty="0"/>
          </a:p>
          <a:p>
            <a:pPr>
              <a:buFont typeface="Wingdings" panose="05000000000000000000" pitchFamily="2" charset="2"/>
              <a:buChar char="q"/>
            </a:pPr>
            <a:r>
              <a:rPr lang="en-GB" dirty="0"/>
              <a:t> Further development in </a:t>
            </a:r>
            <a:r>
              <a:rPr lang="en-GB" dirty="0" err="1"/>
              <a:t>BLonD</a:t>
            </a:r>
            <a:r>
              <a:rPr lang="en-GB" dirty="0"/>
              <a:t> allowed to lower the simulation time to ~1-3 days for 72 bunches</a:t>
            </a:r>
            <a:endParaRPr lang="en-US" dirty="0"/>
          </a:p>
        </p:txBody>
      </p:sp>
    </p:spTree>
    <p:extLst>
      <p:ext uri="{BB962C8B-B14F-4D97-AF65-F5344CB8AC3E}">
        <p14:creationId xmlns:p14="http://schemas.microsoft.com/office/powerpoint/2010/main" val="419666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057" y="554551"/>
            <a:ext cx="7315215" cy="5462027"/>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b="1" dirty="0" smtClean="0"/>
              <a:t>Simulations with 72 bunches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4</a:t>
            </a:fld>
            <a:endParaRPr lang="en-US" dirty="0"/>
          </a:p>
        </p:txBody>
      </p:sp>
      <p:sp>
        <p:nvSpPr>
          <p:cNvPr id="7" name="TextBox 6"/>
          <p:cNvSpPr txBox="1"/>
          <p:nvPr/>
        </p:nvSpPr>
        <p:spPr>
          <a:xfrm>
            <a:off x="4637470" y="4591464"/>
            <a:ext cx="1258678" cy="338554"/>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GB" sz="1600" i="1" dirty="0" smtClean="0"/>
              <a:t>Nominal LHC</a:t>
            </a:r>
            <a:endParaRPr lang="en-GB" sz="1600" i="1" dirty="0"/>
          </a:p>
        </p:txBody>
      </p:sp>
      <p:sp>
        <p:nvSpPr>
          <p:cNvPr id="9" name="TextBox 8"/>
          <p:cNvSpPr txBox="1"/>
          <p:nvPr/>
        </p:nvSpPr>
        <p:spPr>
          <a:xfrm>
            <a:off x="6573761" y="2089065"/>
            <a:ext cx="2716006" cy="3970318"/>
          </a:xfrm>
          <a:prstGeom prst="rect">
            <a:avLst/>
          </a:prstGeom>
          <a:noFill/>
        </p:spPr>
        <p:txBody>
          <a:bodyPr wrap="square" rtlCol="0">
            <a:spAutoFit/>
          </a:bodyPr>
          <a:lstStyle/>
          <a:p>
            <a:r>
              <a:rPr lang="en-GB" b="1" dirty="0" smtClean="0">
                <a:solidFill>
                  <a:schemeClr val="accent6">
                    <a:lumMod val="75000"/>
                  </a:schemeClr>
                </a:solidFill>
              </a:rPr>
              <a:t>Impedance reduction gain (“realistic” impedance reduction):</a:t>
            </a:r>
            <a:br>
              <a:rPr lang="en-GB" b="1" dirty="0" smtClean="0">
                <a:solidFill>
                  <a:schemeClr val="accent6">
                    <a:lumMod val="75000"/>
                  </a:schemeClr>
                </a:solidFill>
              </a:rPr>
            </a:br>
            <a:endParaRPr lang="en-GB" b="1" dirty="0" smtClean="0">
              <a:solidFill>
                <a:schemeClr val="accent6">
                  <a:lumMod val="75000"/>
                </a:schemeClr>
              </a:solidFill>
            </a:endParaRPr>
          </a:p>
          <a:p>
            <a:r>
              <a:rPr lang="en-GB" b="1" dirty="0" smtClean="0"/>
              <a:t>1</a:t>
            </a:r>
            <a:r>
              <a:rPr lang="en-GB" dirty="0" smtClean="0"/>
              <a:t>: LIU baseline (Shielded QF type flanges and HOM 630MHz damping by a factor 3)</a:t>
            </a:r>
            <a:br>
              <a:rPr lang="en-GB" dirty="0" smtClean="0"/>
            </a:br>
            <a:endParaRPr lang="en-GB" dirty="0" smtClean="0"/>
          </a:p>
          <a:p>
            <a:r>
              <a:rPr lang="en-GB" b="1" dirty="0" smtClean="0"/>
              <a:t>2</a:t>
            </a:r>
            <a:r>
              <a:rPr lang="en-GB" dirty="0" smtClean="0"/>
              <a:t>: (1) + additional reduction of MKP (R divided by 2)</a:t>
            </a:r>
            <a:br>
              <a:rPr lang="en-GB" dirty="0" smtClean="0"/>
            </a:br>
            <a:endParaRPr lang="en-GB" b="1" dirty="0" smtClean="0"/>
          </a:p>
          <a:p>
            <a:endParaRPr lang="en-GB" dirty="0"/>
          </a:p>
        </p:txBody>
      </p:sp>
      <p:sp>
        <p:nvSpPr>
          <p:cNvPr id="10" name="TextBox 9"/>
          <p:cNvSpPr txBox="1"/>
          <p:nvPr/>
        </p:nvSpPr>
        <p:spPr>
          <a:xfrm>
            <a:off x="5770152" y="3167490"/>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1</a:t>
            </a:r>
            <a:endParaRPr lang="en-GB" dirty="0"/>
          </a:p>
        </p:txBody>
      </p:sp>
      <p:sp>
        <p:nvSpPr>
          <p:cNvPr id="11" name="TextBox 10"/>
          <p:cNvSpPr txBox="1"/>
          <p:nvPr/>
        </p:nvSpPr>
        <p:spPr>
          <a:xfrm>
            <a:off x="5782426" y="2545976"/>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2</a:t>
            </a:r>
            <a:endParaRPr lang="en-GB" dirty="0"/>
          </a:p>
        </p:txBody>
      </p:sp>
      <p:sp>
        <p:nvSpPr>
          <p:cNvPr id="13" name="TextBox 12"/>
          <p:cNvSpPr txBox="1"/>
          <p:nvPr/>
        </p:nvSpPr>
        <p:spPr>
          <a:xfrm>
            <a:off x="6482899" y="3138845"/>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1</a:t>
            </a:r>
            <a:endParaRPr lang="en-GB" dirty="0"/>
          </a:p>
        </p:txBody>
      </p:sp>
      <p:sp>
        <p:nvSpPr>
          <p:cNvPr id="14" name="TextBox 13"/>
          <p:cNvSpPr txBox="1"/>
          <p:nvPr/>
        </p:nvSpPr>
        <p:spPr>
          <a:xfrm>
            <a:off x="6479040" y="4554563"/>
            <a:ext cx="30168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2</a:t>
            </a:r>
            <a:endParaRPr lang="en-GB" dirty="0"/>
          </a:p>
        </p:txBody>
      </p:sp>
      <p:sp>
        <p:nvSpPr>
          <p:cNvPr id="15" name="Cross 14"/>
          <p:cNvSpPr/>
          <p:nvPr/>
        </p:nvSpPr>
        <p:spPr>
          <a:xfrm>
            <a:off x="3321341" y="4469994"/>
            <a:ext cx="374838" cy="374508"/>
          </a:xfrm>
          <a:prstGeom prst="plus">
            <a:avLst>
              <a:gd name="adj" fmla="val 419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6" name="TextBox 15"/>
          <p:cNvSpPr txBox="1"/>
          <p:nvPr/>
        </p:nvSpPr>
        <p:spPr>
          <a:xfrm>
            <a:off x="6787919" y="941172"/>
            <a:ext cx="2357029" cy="923330"/>
          </a:xfrm>
          <a:prstGeom prst="rect">
            <a:avLst/>
          </a:prstGeom>
          <a:noFill/>
        </p:spPr>
        <p:txBody>
          <a:bodyPr wrap="square" rtlCol="0">
            <a:spAutoFit/>
          </a:bodyPr>
          <a:lstStyle/>
          <a:p>
            <a:r>
              <a:rPr lang="en-GB" b="1" dirty="0" smtClean="0">
                <a:solidFill>
                  <a:schemeClr val="accent2">
                    <a:lumMod val="75000"/>
                  </a:schemeClr>
                </a:solidFill>
              </a:rPr>
              <a:t>72 bunches measured instability threshold (2012)</a:t>
            </a:r>
            <a:endParaRPr lang="en-GB" dirty="0">
              <a:solidFill>
                <a:schemeClr val="accent2">
                  <a:lumMod val="75000"/>
                </a:schemeClr>
              </a:solidFill>
            </a:endParaRPr>
          </a:p>
        </p:txBody>
      </p:sp>
      <p:sp>
        <p:nvSpPr>
          <p:cNvPr id="17" name="Cross 16"/>
          <p:cNvSpPr/>
          <p:nvPr/>
        </p:nvSpPr>
        <p:spPr>
          <a:xfrm>
            <a:off x="6422953" y="1205989"/>
            <a:ext cx="374838" cy="374508"/>
          </a:xfrm>
          <a:prstGeom prst="plus">
            <a:avLst>
              <a:gd name="adj" fmla="val 4190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TextBox 17"/>
          <p:cNvSpPr txBox="1"/>
          <p:nvPr/>
        </p:nvSpPr>
        <p:spPr>
          <a:xfrm>
            <a:off x="4424093" y="1439833"/>
            <a:ext cx="17973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b="1" dirty="0" smtClean="0"/>
              <a:t>SPS goal </a:t>
            </a:r>
          </a:p>
          <a:p>
            <a:r>
              <a:rPr lang="en-GB" b="1" dirty="0" smtClean="0"/>
              <a:t>(before scraping)</a:t>
            </a:r>
            <a:endParaRPr lang="en-GB" b="1" dirty="0"/>
          </a:p>
        </p:txBody>
      </p:sp>
    </p:spTree>
    <p:extLst>
      <p:ext uri="{BB962C8B-B14F-4D97-AF65-F5344CB8AC3E}">
        <p14:creationId xmlns:p14="http://schemas.microsoft.com/office/powerpoint/2010/main" val="1151239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0" y="120518"/>
            <a:ext cx="9474506" cy="509927"/>
          </a:xfrm>
        </p:spPr>
        <p:txBody>
          <a:bodyPr>
            <a:noAutofit/>
          </a:bodyPr>
          <a:lstStyle/>
          <a:p>
            <a:pPr algn="ctr"/>
            <a:r>
              <a:rPr lang="en-US" b="1" dirty="0" smtClean="0"/>
              <a:t>Questions after 72 bunches simulations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5</a:t>
            </a:fld>
            <a:endParaRPr lang="en-US" dirty="0"/>
          </a:p>
        </p:txBody>
      </p:sp>
      <p:sp>
        <p:nvSpPr>
          <p:cNvPr id="13" name="Content Placeholder 2"/>
          <p:cNvSpPr txBox="1">
            <a:spLocks/>
          </p:cNvSpPr>
          <p:nvPr/>
        </p:nvSpPr>
        <p:spPr>
          <a:xfrm>
            <a:off x="303362" y="1165412"/>
            <a:ext cx="8607338" cy="55560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GB" dirty="0" smtClean="0"/>
              <a:t> Is there an impedance in the model that was overlooked, but that is dominant for 72 bunches ?</a:t>
            </a:r>
          </a:p>
          <a:p>
            <a:pPr>
              <a:buFont typeface="Wingdings" panose="05000000000000000000" pitchFamily="2" charset="2"/>
              <a:buChar char="q"/>
            </a:pPr>
            <a:endParaRPr lang="en-GB" dirty="0"/>
          </a:p>
          <a:p>
            <a:pPr>
              <a:buFont typeface="Wingdings" panose="05000000000000000000" pitchFamily="2" charset="2"/>
              <a:buChar char="q"/>
            </a:pPr>
            <a:r>
              <a:rPr lang="en-GB" dirty="0" smtClean="0"/>
              <a:t> Is the “realistic” considerations (shielding model for the vacuum flanges, further damping of the HOM 630MHz by a factor 3), while already challenging, not enough to have an important gain in intensity ?</a:t>
            </a:r>
          </a:p>
          <a:p>
            <a:pPr>
              <a:buFont typeface="Wingdings" panose="05000000000000000000" pitchFamily="2" charset="2"/>
              <a:buChar char="q"/>
            </a:pPr>
            <a:endParaRPr lang="en-GB" dirty="0"/>
          </a:p>
          <a:p>
            <a:pPr>
              <a:buFont typeface="Wingdings" panose="05000000000000000000" pitchFamily="2" charset="2"/>
              <a:buChar char="q"/>
            </a:pPr>
            <a:r>
              <a:rPr lang="en-GB" dirty="0"/>
              <a:t> </a:t>
            </a:r>
            <a:r>
              <a:rPr lang="en-GB" dirty="0" smtClean="0"/>
              <a:t>A new round of simulations to test as many assumptions as possible was started.</a:t>
            </a:r>
            <a:endParaRPr lang="en-US" dirty="0" smtClean="0"/>
          </a:p>
          <a:p>
            <a:pPr marL="0" indent="0">
              <a:buNone/>
            </a:pPr>
            <a:endParaRPr lang="en-US" dirty="0" smtClean="0"/>
          </a:p>
        </p:txBody>
      </p:sp>
    </p:spTree>
    <p:extLst>
      <p:ext uri="{BB962C8B-B14F-4D97-AF65-F5344CB8AC3E}">
        <p14:creationId xmlns:p14="http://schemas.microsoft.com/office/powerpoint/2010/main" val="4176494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74" y="321693"/>
            <a:ext cx="7881170" cy="5910877"/>
          </a:xfrm>
          <a:prstGeom prst="rect">
            <a:avLst/>
          </a:prstGeom>
          <a:ln w="38100">
            <a:solidFill>
              <a:schemeClr val="bg1"/>
            </a:solidFill>
          </a:ln>
        </p:spPr>
      </p:pic>
      <p:sp>
        <p:nvSpPr>
          <p:cNvPr id="2" name="Title 1"/>
          <p:cNvSpPr>
            <a:spLocks noGrp="1"/>
          </p:cNvSpPr>
          <p:nvPr>
            <p:ph type="title"/>
          </p:nvPr>
        </p:nvSpPr>
        <p:spPr>
          <a:xfrm>
            <a:off x="-110170" y="120518"/>
            <a:ext cx="9474506" cy="509927"/>
          </a:xfrm>
        </p:spPr>
        <p:txBody>
          <a:bodyPr>
            <a:noAutofit/>
          </a:bodyPr>
          <a:lstStyle/>
          <a:p>
            <a:pPr algn="ctr"/>
            <a:r>
              <a:rPr lang="en-US" sz="4000" b="1" dirty="0" smtClean="0"/>
              <a:t>Main contributions to the impedance model</a:t>
            </a:r>
            <a:endParaRPr lang="en-US" sz="24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6</a:t>
            </a:fld>
            <a:endParaRPr lang="en-US" dirty="0"/>
          </a:p>
        </p:txBody>
      </p:sp>
      <p:sp>
        <p:nvSpPr>
          <p:cNvPr id="4" name="TextBox 3"/>
          <p:cNvSpPr txBox="1"/>
          <p:nvPr/>
        </p:nvSpPr>
        <p:spPr>
          <a:xfrm>
            <a:off x="1983849" y="999777"/>
            <a:ext cx="210891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HOM 200MHz cavity</a:t>
            </a:r>
            <a:endParaRPr lang="en-GB" dirty="0"/>
          </a:p>
        </p:txBody>
      </p:sp>
      <p:cxnSp>
        <p:nvCxnSpPr>
          <p:cNvPr id="8" name="Straight Arrow Connector 7"/>
          <p:cNvCxnSpPr>
            <a:stCxn id="4" idx="2"/>
          </p:cNvCxnSpPr>
          <p:nvPr/>
        </p:nvCxnSpPr>
        <p:spPr>
          <a:xfrm flipH="1">
            <a:off x="2810378" y="1369109"/>
            <a:ext cx="227927" cy="3518230"/>
          </a:xfrm>
          <a:prstGeom prst="straightConnector1">
            <a:avLst/>
          </a:prstGeom>
          <a:ln w="38100">
            <a:tailEnd type="triangle"/>
          </a:ln>
        </p:spPr>
        <p:style>
          <a:lnRef idx="2">
            <a:schemeClr val="dk1">
              <a:shade val="50000"/>
            </a:schemeClr>
          </a:lnRef>
          <a:fillRef idx="1">
            <a:schemeClr val="dk1"/>
          </a:fillRef>
          <a:effectRef idx="0">
            <a:schemeClr val="dk1"/>
          </a:effectRef>
          <a:fontRef idx="minor">
            <a:schemeClr val="lt1"/>
          </a:fontRef>
        </p:style>
      </p:cxnSp>
      <p:cxnSp>
        <p:nvCxnSpPr>
          <p:cNvPr id="14" name="Straight Arrow Connector 13"/>
          <p:cNvCxnSpPr>
            <a:stCxn id="4" idx="2"/>
          </p:cNvCxnSpPr>
          <p:nvPr/>
        </p:nvCxnSpPr>
        <p:spPr>
          <a:xfrm>
            <a:off x="3038305" y="1369109"/>
            <a:ext cx="338915" cy="2557432"/>
          </a:xfrm>
          <a:prstGeom prst="straightConnector1">
            <a:avLst/>
          </a:prstGeom>
          <a:ln w="38100">
            <a:tailEnd type="triangle"/>
          </a:ln>
        </p:spPr>
        <p:style>
          <a:lnRef idx="2">
            <a:schemeClr val="dk1">
              <a:shade val="50000"/>
            </a:schemeClr>
          </a:lnRef>
          <a:fillRef idx="1">
            <a:schemeClr val="dk1"/>
          </a:fillRef>
          <a:effectRef idx="0">
            <a:schemeClr val="dk1"/>
          </a:effectRef>
          <a:fontRef idx="minor">
            <a:schemeClr val="lt1"/>
          </a:fontRef>
        </p:style>
      </p:cxnSp>
      <p:cxnSp>
        <p:nvCxnSpPr>
          <p:cNvPr id="16" name="Straight Arrow Connector 15"/>
          <p:cNvCxnSpPr>
            <a:stCxn id="4" idx="2"/>
          </p:cNvCxnSpPr>
          <p:nvPr/>
        </p:nvCxnSpPr>
        <p:spPr>
          <a:xfrm>
            <a:off x="3038305" y="1369109"/>
            <a:ext cx="788082" cy="3559689"/>
          </a:xfrm>
          <a:prstGeom prst="straightConnector1">
            <a:avLst/>
          </a:prstGeom>
          <a:ln w="38100">
            <a:tailEnd type="triangle"/>
          </a:ln>
        </p:spPr>
        <p:style>
          <a:lnRef idx="2">
            <a:schemeClr val="dk1">
              <a:shade val="50000"/>
            </a:schemeClr>
          </a:lnRef>
          <a:fillRef idx="1">
            <a:schemeClr val="dk1"/>
          </a:fillRef>
          <a:effectRef idx="0">
            <a:schemeClr val="dk1"/>
          </a:effectRef>
          <a:fontRef idx="minor">
            <a:schemeClr val="lt1"/>
          </a:fontRef>
        </p:style>
      </p:cxnSp>
      <p:sp>
        <p:nvSpPr>
          <p:cNvPr id="24" name="TextBox 23"/>
          <p:cNvSpPr txBox="1"/>
          <p:nvPr/>
        </p:nvSpPr>
        <p:spPr>
          <a:xfrm>
            <a:off x="3268592" y="1407025"/>
            <a:ext cx="16483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BPV-QD flanges</a:t>
            </a:r>
            <a:endParaRPr lang="en-GB" dirty="0"/>
          </a:p>
        </p:txBody>
      </p:sp>
      <p:cxnSp>
        <p:nvCxnSpPr>
          <p:cNvPr id="25" name="Straight Arrow Connector 24"/>
          <p:cNvCxnSpPr>
            <a:stCxn id="24" idx="2"/>
          </p:cNvCxnSpPr>
          <p:nvPr/>
        </p:nvCxnSpPr>
        <p:spPr>
          <a:xfrm flipH="1">
            <a:off x="3964968" y="1776357"/>
            <a:ext cx="127792" cy="29659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66771" y="1860545"/>
            <a:ext cx="1625445" cy="369332"/>
          </a:xfrm>
          <a:prstGeom prst="rect">
            <a:avLst/>
          </a:prstGeom>
          <a:solidFill>
            <a:srgbClr val="0053A1"/>
          </a:solidFill>
          <a:ln>
            <a:solidFill>
              <a:srgbClr val="0053A1"/>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BPH-QF flanges</a:t>
            </a:r>
            <a:endParaRPr lang="en-GB" dirty="0"/>
          </a:p>
        </p:txBody>
      </p:sp>
      <p:cxnSp>
        <p:nvCxnSpPr>
          <p:cNvPr id="29" name="Straight Arrow Connector 28"/>
          <p:cNvCxnSpPr>
            <a:stCxn id="28" idx="2"/>
          </p:cNvCxnSpPr>
          <p:nvPr/>
        </p:nvCxnSpPr>
        <p:spPr>
          <a:xfrm flipH="1">
            <a:off x="4162532" y="2229877"/>
            <a:ext cx="916962" cy="2449699"/>
          </a:xfrm>
          <a:prstGeom prst="straightConnector1">
            <a:avLst/>
          </a:prstGeom>
          <a:ln w="57150">
            <a:solidFill>
              <a:srgbClr val="0053A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57161" y="2384152"/>
            <a:ext cx="362958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GB" dirty="0" smtClean="0"/>
              <a:t>MBA-QF &amp; QF-QF closed with bellow</a:t>
            </a:r>
            <a:endParaRPr lang="en-GB" dirty="0"/>
          </a:p>
        </p:txBody>
      </p:sp>
      <p:cxnSp>
        <p:nvCxnSpPr>
          <p:cNvPr id="36" name="Straight Arrow Connector 35"/>
          <p:cNvCxnSpPr>
            <a:stCxn id="35" idx="2"/>
          </p:cNvCxnSpPr>
          <p:nvPr/>
        </p:nvCxnSpPr>
        <p:spPr>
          <a:xfrm flipH="1">
            <a:off x="4426047" y="2753484"/>
            <a:ext cx="2645906" cy="2080367"/>
          </a:xfrm>
          <a:prstGeom prst="straightConnector1">
            <a:avLst/>
          </a:prstGeom>
          <a:ln w="57150">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44" name="TextBox 43"/>
          <p:cNvSpPr txBox="1"/>
          <p:nvPr/>
        </p:nvSpPr>
        <p:spPr>
          <a:xfrm>
            <a:off x="4659495" y="6255775"/>
            <a:ext cx="26757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GB" dirty="0" smtClean="0"/>
              <a:t>Unshielded pumping ports</a:t>
            </a:r>
            <a:endParaRPr lang="en-GB" dirty="0"/>
          </a:p>
        </p:txBody>
      </p:sp>
      <p:sp>
        <p:nvSpPr>
          <p:cNvPr id="58" name="TextBox 57"/>
          <p:cNvSpPr txBox="1"/>
          <p:nvPr/>
        </p:nvSpPr>
        <p:spPr>
          <a:xfrm>
            <a:off x="3709303" y="5886443"/>
            <a:ext cx="165253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err="1" smtClean="0"/>
              <a:t>Freq</a:t>
            </a:r>
            <a:r>
              <a:rPr lang="en-GB" sz="1400" dirty="0" smtClean="0"/>
              <a:t> (Hz)</a:t>
            </a:r>
            <a:endParaRPr lang="en-GB" sz="1400" dirty="0"/>
          </a:p>
        </p:txBody>
      </p:sp>
      <p:cxnSp>
        <p:nvCxnSpPr>
          <p:cNvPr id="53" name="Straight Arrow Connector 52"/>
          <p:cNvCxnSpPr>
            <a:stCxn id="44" idx="0"/>
          </p:cNvCxnSpPr>
          <p:nvPr/>
        </p:nvCxnSpPr>
        <p:spPr>
          <a:xfrm flipH="1" flipV="1">
            <a:off x="4659495" y="5558118"/>
            <a:ext cx="1337866" cy="69765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16200000">
            <a:off x="-340540" y="2599596"/>
            <a:ext cx="165253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Abs(Z) (Ohm)</a:t>
            </a:r>
            <a:endParaRPr lang="en-GB" sz="1400" dirty="0"/>
          </a:p>
        </p:txBody>
      </p:sp>
    </p:spTree>
    <p:extLst>
      <p:ext uri="{BB962C8B-B14F-4D97-AF65-F5344CB8AC3E}">
        <p14:creationId xmlns:p14="http://schemas.microsoft.com/office/powerpoint/2010/main" val="9200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8" grpId="0" animBg="1"/>
      <p:bldP spid="35"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931" y="372394"/>
            <a:ext cx="8494585" cy="6339084"/>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Main impedances at high </a:t>
            </a:r>
            <a:r>
              <a:rPr lang="en-US" b="1" dirty="0" err="1" smtClean="0"/>
              <a:t>freq</a:t>
            </a:r>
            <a:r>
              <a:rPr lang="en-US" b="1" dirty="0" smtClean="0"/>
              <a:t> (flanges)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7</a:t>
            </a:fld>
            <a:endParaRPr lang="en-US" dirty="0"/>
          </a:p>
        </p:txBody>
      </p:sp>
      <p:sp>
        <p:nvSpPr>
          <p:cNvPr id="8" name="TextBox 7"/>
          <p:cNvSpPr txBox="1"/>
          <p:nvPr/>
        </p:nvSpPr>
        <p:spPr>
          <a:xfrm>
            <a:off x="1619086" y="4169233"/>
            <a:ext cx="16483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BPV-QD flanges</a:t>
            </a:r>
            <a:endParaRPr lang="en-GB" dirty="0"/>
          </a:p>
        </p:txBody>
      </p:sp>
      <p:sp>
        <p:nvSpPr>
          <p:cNvPr id="9" name="TextBox 8"/>
          <p:cNvSpPr txBox="1"/>
          <p:nvPr/>
        </p:nvSpPr>
        <p:spPr>
          <a:xfrm>
            <a:off x="1890088" y="5048441"/>
            <a:ext cx="1625445" cy="369332"/>
          </a:xfrm>
          <a:prstGeom prst="rect">
            <a:avLst/>
          </a:prstGeom>
          <a:solidFill>
            <a:srgbClr val="0053A1"/>
          </a:solidFill>
          <a:ln>
            <a:solidFill>
              <a:srgbClr val="0053A1"/>
            </a:solid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BPH-QF flanges</a:t>
            </a:r>
            <a:endParaRPr lang="en-GB" dirty="0"/>
          </a:p>
        </p:txBody>
      </p:sp>
      <p:sp>
        <p:nvSpPr>
          <p:cNvPr id="10" name="TextBox 9"/>
          <p:cNvSpPr txBox="1"/>
          <p:nvPr/>
        </p:nvSpPr>
        <p:spPr>
          <a:xfrm>
            <a:off x="4871679" y="1640081"/>
            <a:ext cx="96949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GB" dirty="0" smtClean="0"/>
              <a:t>MBA-QF</a:t>
            </a:r>
            <a:endParaRPr lang="en-GB" dirty="0"/>
          </a:p>
        </p:txBody>
      </p:sp>
      <p:sp>
        <p:nvSpPr>
          <p:cNvPr id="11" name="TextBox 10"/>
          <p:cNvSpPr txBox="1"/>
          <p:nvPr/>
        </p:nvSpPr>
        <p:spPr>
          <a:xfrm>
            <a:off x="5079116" y="2999540"/>
            <a:ext cx="26757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GB" dirty="0" smtClean="0"/>
              <a:t>Unshielded pumping ports</a:t>
            </a:r>
            <a:endParaRPr lang="en-GB" dirty="0"/>
          </a:p>
        </p:txBody>
      </p:sp>
      <p:sp>
        <p:nvSpPr>
          <p:cNvPr id="7" name="Rectangle 6"/>
          <p:cNvSpPr/>
          <p:nvPr/>
        </p:nvSpPr>
        <p:spPr>
          <a:xfrm>
            <a:off x="1306884" y="3290026"/>
            <a:ext cx="2791855"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GB" dirty="0"/>
              <a:t>&amp; QF-QF closed with bellow</a:t>
            </a:r>
            <a:endParaRPr lang="en-GB" dirty="0"/>
          </a:p>
        </p:txBody>
      </p:sp>
      <p:cxnSp>
        <p:nvCxnSpPr>
          <p:cNvPr id="14" name="Straight Arrow Connector 13"/>
          <p:cNvCxnSpPr>
            <a:stCxn id="9" idx="3"/>
          </p:cNvCxnSpPr>
          <p:nvPr/>
        </p:nvCxnSpPr>
        <p:spPr>
          <a:xfrm>
            <a:off x="3515533" y="5233107"/>
            <a:ext cx="482726" cy="184666"/>
          </a:xfrm>
          <a:prstGeom prst="straightConnector1">
            <a:avLst/>
          </a:prstGeom>
          <a:ln w="57150">
            <a:solidFill>
              <a:srgbClr val="0053A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flipV="1">
            <a:off x="3515533" y="4831976"/>
            <a:ext cx="482726" cy="401131"/>
          </a:xfrm>
          <a:prstGeom prst="straightConnector1">
            <a:avLst/>
          </a:prstGeom>
          <a:ln w="57150">
            <a:solidFill>
              <a:srgbClr val="0053A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67422" y="4365812"/>
            <a:ext cx="479825" cy="268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3"/>
          </p:cNvCxnSpPr>
          <p:nvPr/>
        </p:nvCxnSpPr>
        <p:spPr>
          <a:xfrm>
            <a:off x="4098739" y="3474692"/>
            <a:ext cx="204320" cy="918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670612" y="3191435"/>
            <a:ext cx="408505"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1"/>
          </p:cNvCxnSpPr>
          <p:nvPr/>
        </p:nvCxnSpPr>
        <p:spPr>
          <a:xfrm flipH="1" flipV="1">
            <a:off x="4500282" y="1810871"/>
            <a:ext cx="371397" cy="13876"/>
          </a:xfrm>
          <a:prstGeom prst="straightConnector1">
            <a:avLst/>
          </a:prstGeom>
          <a:ln w="57150">
            <a:tailEnd type="triangle"/>
          </a:ln>
        </p:spPr>
        <p:style>
          <a:lnRef idx="2">
            <a:schemeClr val="accent6">
              <a:shade val="50000"/>
            </a:schemeClr>
          </a:lnRef>
          <a:fillRef idx="1">
            <a:schemeClr val="accent6"/>
          </a:fillRef>
          <a:effectRef idx="0">
            <a:schemeClr val="accent6"/>
          </a:effectRef>
          <a:fontRef idx="minor">
            <a:schemeClr val="lt1"/>
          </a:fontRef>
        </p:style>
      </p:cxnSp>
    </p:spTree>
    <p:extLst>
      <p:ext uri="{BB962C8B-B14F-4D97-AF65-F5344CB8AC3E}">
        <p14:creationId xmlns:p14="http://schemas.microsoft.com/office/powerpoint/2010/main" val="332028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886" y="375481"/>
            <a:ext cx="7936690" cy="5922755"/>
          </a:xfrm>
          <a:prstGeom prst="rect">
            <a:avLst/>
          </a:prstGeom>
        </p:spPr>
      </p:pic>
      <p:sp>
        <p:nvSpPr>
          <p:cNvPr id="2" name="Title 1"/>
          <p:cNvSpPr>
            <a:spLocks noGrp="1"/>
          </p:cNvSpPr>
          <p:nvPr>
            <p:ph type="title"/>
          </p:nvPr>
        </p:nvSpPr>
        <p:spPr>
          <a:xfrm>
            <a:off x="-110170" y="120518"/>
            <a:ext cx="9474506" cy="509927"/>
          </a:xfrm>
        </p:spPr>
        <p:txBody>
          <a:bodyPr>
            <a:noAutofit/>
          </a:bodyPr>
          <a:lstStyle/>
          <a:p>
            <a:pPr algn="ctr"/>
            <a:r>
              <a:rPr lang="en-US" b="1" dirty="0" smtClean="0"/>
              <a:t>Kickers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8</a:t>
            </a:fld>
            <a:endParaRPr lang="en-US" dirty="0"/>
          </a:p>
        </p:txBody>
      </p:sp>
      <p:sp>
        <p:nvSpPr>
          <p:cNvPr id="7" name="TextBox 6"/>
          <p:cNvSpPr txBox="1"/>
          <p:nvPr/>
        </p:nvSpPr>
        <p:spPr>
          <a:xfrm>
            <a:off x="3747535" y="6068054"/>
            <a:ext cx="165253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err="1" smtClean="0"/>
              <a:t>Freq</a:t>
            </a:r>
            <a:r>
              <a:rPr lang="en-GB" sz="1400" dirty="0" smtClean="0"/>
              <a:t> (Hz)</a:t>
            </a:r>
            <a:endParaRPr lang="en-GB" sz="1400" dirty="0"/>
          </a:p>
        </p:txBody>
      </p:sp>
      <p:sp>
        <p:nvSpPr>
          <p:cNvPr id="8" name="TextBox 7"/>
          <p:cNvSpPr txBox="1"/>
          <p:nvPr/>
        </p:nvSpPr>
        <p:spPr>
          <a:xfrm rot="16200000">
            <a:off x="-205241" y="2841644"/>
            <a:ext cx="165253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smtClean="0"/>
              <a:t>Abs(Z) (Ohm)</a:t>
            </a:r>
            <a:endParaRPr lang="en-GB" sz="1400" dirty="0"/>
          </a:p>
        </p:txBody>
      </p:sp>
    </p:spTree>
    <p:extLst>
      <p:ext uri="{BB962C8B-B14F-4D97-AF65-F5344CB8AC3E}">
        <p14:creationId xmlns:p14="http://schemas.microsoft.com/office/powerpoint/2010/main" val="3438092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13" y="630445"/>
            <a:ext cx="7315215" cy="5462027"/>
          </a:xfrm>
          <a:prstGeom prst="rect">
            <a:avLst/>
          </a:prstGeom>
        </p:spPr>
      </p:pic>
      <p:sp>
        <p:nvSpPr>
          <p:cNvPr id="2" name="Title 1"/>
          <p:cNvSpPr>
            <a:spLocks noGrp="1"/>
          </p:cNvSpPr>
          <p:nvPr>
            <p:ph type="title"/>
          </p:nvPr>
        </p:nvSpPr>
        <p:spPr>
          <a:xfrm>
            <a:off x="0" y="0"/>
            <a:ext cx="9144000" cy="630445"/>
          </a:xfrm>
        </p:spPr>
        <p:txBody>
          <a:bodyPr>
            <a:noAutofit/>
          </a:bodyPr>
          <a:lstStyle/>
          <a:p>
            <a:pPr algn="ctr"/>
            <a:r>
              <a:rPr lang="en-US" b="1" dirty="0" smtClean="0"/>
              <a:t>Simulations with 72 bunches</a:t>
            </a:r>
            <a:endParaRPr lang="en-US" sz="2800" dirty="0"/>
          </a:p>
        </p:txBody>
      </p:sp>
      <p:cxnSp>
        <p:nvCxnSpPr>
          <p:cNvPr id="5" name="Straight Connector 4"/>
          <p:cNvCxnSpPr/>
          <p:nvPr/>
        </p:nvCxnSpPr>
        <p:spPr>
          <a:xfrm>
            <a:off x="1144800" y="653650"/>
            <a:ext cx="6858000" cy="0"/>
          </a:xfrm>
          <a:prstGeom prst="line">
            <a:avLst/>
          </a:prstGeom>
          <a:ln w="38100" cap="rnd">
            <a:solidFill>
              <a:srgbClr val="0053A1"/>
            </a:solidFill>
            <a:round/>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6546866" y="6453426"/>
            <a:ext cx="1883710" cy="329010"/>
          </a:xfrm>
        </p:spPr>
        <p:txBody>
          <a:bodyPr/>
          <a:lstStyle/>
          <a:p>
            <a:fld id="{B4BB3C45-6916-4A09-AEE0-4725868A11C8}" type="slidenum">
              <a:rPr lang="en-US" smtClean="0"/>
              <a:t>9</a:t>
            </a:fld>
            <a:endParaRPr lang="en-US" dirty="0"/>
          </a:p>
        </p:txBody>
      </p:sp>
      <p:sp>
        <p:nvSpPr>
          <p:cNvPr id="7" name="TextBox 6"/>
          <p:cNvSpPr txBox="1"/>
          <p:nvPr/>
        </p:nvSpPr>
        <p:spPr>
          <a:xfrm>
            <a:off x="6546866" y="1822172"/>
            <a:ext cx="2716006" cy="3416320"/>
          </a:xfrm>
          <a:prstGeom prst="rect">
            <a:avLst/>
          </a:prstGeom>
          <a:noFill/>
        </p:spPr>
        <p:txBody>
          <a:bodyPr wrap="square" rtlCol="0">
            <a:spAutoFit/>
          </a:bodyPr>
          <a:lstStyle/>
          <a:p>
            <a:r>
              <a:rPr lang="en-GB" b="1" dirty="0" smtClean="0"/>
              <a:t>Impedance reduction gain (complete removal):</a:t>
            </a:r>
            <a:r>
              <a:rPr lang="en-GB" b="1" dirty="0" smtClean="0">
                <a:solidFill>
                  <a:schemeClr val="accent6">
                    <a:lumMod val="75000"/>
                  </a:schemeClr>
                </a:solidFill>
              </a:rPr>
              <a:t/>
            </a:r>
            <a:br>
              <a:rPr lang="en-GB" b="1" dirty="0" smtClean="0">
                <a:solidFill>
                  <a:schemeClr val="accent6">
                    <a:lumMod val="75000"/>
                  </a:schemeClr>
                </a:solidFill>
              </a:rPr>
            </a:br>
            <a:endParaRPr lang="en-GB" b="1" dirty="0" smtClean="0">
              <a:solidFill>
                <a:schemeClr val="accent6">
                  <a:lumMod val="75000"/>
                </a:schemeClr>
              </a:solidFill>
            </a:endParaRPr>
          </a:p>
          <a:p>
            <a:r>
              <a:rPr lang="en-GB" b="1" dirty="0" smtClean="0">
                <a:solidFill>
                  <a:srgbClr val="0070C0"/>
                </a:solidFill>
              </a:rPr>
              <a:t>1</a:t>
            </a:r>
            <a:r>
              <a:rPr lang="en-GB" dirty="0" smtClean="0">
                <a:solidFill>
                  <a:srgbClr val="0070C0"/>
                </a:solidFill>
              </a:rPr>
              <a:t>: Full</a:t>
            </a:r>
          </a:p>
          <a:p>
            <a:r>
              <a:rPr lang="en-GB" b="1" dirty="0" smtClean="0">
                <a:solidFill>
                  <a:srgbClr val="FF0000"/>
                </a:solidFill>
              </a:rPr>
              <a:t>2</a:t>
            </a:r>
            <a:r>
              <a:rPr lang="en-GB" dirty="0" smtClean="0">
                <a:solidFill>
                  <a:srgbClr val="FF0000"/>
                </a:solidFill>
              </a:rPr>
              <a:t>: All HOMs</a:t>
            </a:r>
            <a:endParaRPr lang="en-GB" dirty="0">
              <a:solidFill>
                <a:srgbClr val="FF0000"/>
              </a:solidFill>
            </a:endParaRPr>
          </a:p>
          <a:p>
            <a:r>
              <a:rPr lang="en-GB" b="1" dirty="0" smtClean="0">
                <a:solidFill>
                  <a:schemeClr val="accent6"/>
                </a:solidFill>
              </a:rPr>
              <a:t>3</a:t>
            </a:r>
            <a:r>
              <a:rPr lang="en-GB" dirty="0" smtClean="0">
                <a:solidFill>
                  <a:schemeClr val="accent6"/>
                </a:solidFill>
              </a:rPr>
              <a:t>: All Flanges</a:t>
            </a:r>
            <a:endParaRPr lang="en-GB" dirty="0">
              <a:solidFill>
                <a:schemeClr val="accent6"/>
              </a:solidFill>
            </a:endParaRPr>
          </a:p>
          <a:p>
            <a:r>
              <a:rPr lang="en-GB" b="1" dirty="0" smtClean="0">
                <a:solidFill>
                  <a:srgbClr val="00B0F0"/>
                </a:solidFill>
              </a:rPr>
              <a:t>4</a:t>
            </a:r>
            <a:r>
              <a:rPr lang="en-GB" dirty="0" smtClean="0">
                <a:solidFill>
                  <a:srgbClr val="00B0F0"/>
                </a:solidFill>
              </a:rPr>
              <a:t>: All Kickers</a:t>
            </a:r>
            <a:endParaRPr lang="en-GB" dirty="0">
              <a:solidFill>
                <a:srgbClr val="00B0F0"/>
              </a:solidFill>
            </a:endParaRPr>
          </a:p>
          <a:p>
            <a:r>
              <a:rPr lang="en-GB" b="1" dirty="0" smtClean="0"/>
              <a:t>5</a:t>
            </a:r>
            <a:r>
              <a:rPr lang="en-GB" dirty="0" smtClean="0"/>
              <a:t>: 2+3</a:t>
            </a:r>
            <a:endParaRPr lang="en-GB" dirty="0"/>
          </a:p>
          <a:p>
            <a:r>
              <a:rPr lang="en-GB" b="1" dirty="0" smtClean="0">
                <a:solidFill>
                  <a:schemeClr val="accent4"/>
                </a:solidFill>
              </a:rPr>
              <a:t>6</a:t>
            </a:r>
            <a:r>
              <a:rPr lang="en-GB" dirty="0" smtClean="0">
                <a:solidFill>
                  <a:schemeClr val="accent4"/>
                </a:solidFill>
              </a:rPr>
              <a:t>: 2+4</a:t>
            </a:r>
          </a:p>
          <a:p>
            <a:r>
              <a:rPr lang="en-GB" b="1" dirty="0">
                <a:solidFill>
                  <a:srgbClr val="7030A0"/>
                </a:solidFill>
              </a:rPr>
              <a:t>7</a:t>
            </a:r>
            <a:r>
              <a:rPr lang="en-GB" dirty="0">
                <a:solidFill>
                  <a:srgbClr val="7030A0"/>
                </a:solidFill>
              </a:rPr>
              <a:t>: </a:t>
            </a:r>
            <a:r>
              <a:rPr lang="en-GB" dirty="0" smtClean="0">
                <a:solidFill>
                  <a:srgbClr val="7030A0"/>
                </a:solidFill>
              </a:rPr>
              <a:t>3+4</a:t>
            </a:r>
            <a:endParaRPr lang="en-GB" dirty="0">
              <a:solidFill>
                <a:srgbClr val="7030A0"/>
              </a:solidFill>
            </a:endParaRPr>
          </a:p>
          <a:p>
            <a:r>
              <a:rPr lang="en-GB" b="1" dirty="0">
                <a:solidFill>
                  <a:srgbClr val="0070C0"/>
                </a:solidFill>
              </a:rPr>
              <a:t>8</a:t>
            </a:r>
            <a:r>
              <a:rPr lang="en-GB" dirty="0" smtClean="0">
                <a:solidFill>
                  <a:srgbClr val="0070C0"/>
                </a:solidFill>
              </a:rPr>
              <a:t>: 2+3+4</a:t>
            </a:r>
            <a:endParaRPr lang="en-GB" dirty="0">
              <a:solidFill>
                <a:srgbClr val="0070C0"/>
              </a:solidFill>
            </a:endParaRPr>
          </a:p>
          <a:p>
            <a:endParaRPr lang="en-GB" dirty="0"/>
          </a:p>
        </p:txBody>
      </p:sp>
    </p:spTree>
    <p:extLst>
      <p:ext uri="{BB962C8B-B14F-4D97-AF65-F5344CB8AC3E}">
        <p14:creationId xmlns:p14="http://schemas.microsoft.com/office/powerpoint/2010/main" val="1832830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26187</TotalTime>
  <Words>622</Words>
  <Application>Microsoft Office PowerPoint</Application>
  <PresentationFormat>On-screen Show (4:3)</PresentationFormat>
  <Paragraphs>126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Constantia</vt:lpstr>
      <vt:lpstr>Times New Roman</vt:lpstr>
      <vt:lpstr>Wingdings</vt:lpstr>
      <vt:lpstr>Office Theme</vt:lpstr>
      <vt:lpstr>Preliminary results of simulations with 72 proton bunches  s LIU-SPS Beam Dynamics Working Group 18/02/2015</vt:lpstr>
      <vt:lpstr>Simulations with 24 bunches – “unrealistic”</vt:lpstr>
      <vt:lpstr>Simulations with 24 bunches – “realistic”</vt:lpstr>
      <vt:lpstr>Simulations with 72 bunches</vt:lpstr>
      <vt:lpstr>Questions after 72 bunches simulations</vt:lpstr>
      <vt:lpstr>Main contributions to the impedance model</vt:lpstr>
      <vt:lpstr>Main impedances at high freq (flanges)</vt:lpstr>
      <vt:lpstr>Kickers</vt:lpstr>
      <vt:lpstr>Simulations with 72 bunches</vt:lpstr>
      <vt:lpstr>Simulations with 72 bunches – Flanges </vt:lpstr>
      <vt:lpstr>Simulations with 72 bunches – HOMs </vt:lpstr>
      <vt:lpstr>Conclusions and future work</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Intensity effects in the longitudinal plane</dc:title>
  <dc:creator>Alexandre Lasheen</dc:creator>
  <cp:lastModifiedBy>Alexandre Lasheen</cp:lastModifiedBy>
  <cp:revision>2812</cp:revision>
  <cp:lastPrinted>2015-09-17T13:23:21Z</cp:lastPrinted>
  <dcterms:created xsi:type="dcterms:W3CDTF">2014-07-23T07:54:45Z</dcterms:created>
  <dcterms:modified xsi:type="dcterms:W3CDTF">2016-02-18T14:26:51Z</dcterms:modified>
</cp:coreProperties>
</file>