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17"/>
  </p:notesMasterIdLst>
  <p:handoutMasterIdLst>
    <p:handoutMasterId r:id="rId18"/>
  </p:handoutMasterIdLst>
  <p:sldIdLst>
    <p:sldId id="260" r:id="rId2"/>
    <p:sldId id="284" r:id="rId3"/>
    <p:sldId id="286" r:id="rId4"/>
    <p:sldId id="297" r:id="rId5"/>
    <p:sldId id="298" r:id="rId6"/>
    <p:sldId id="299" r:id="rId7"/>
    <p:sldId id="301" r:id="rId8"/>
    <p:sldId id="303" r:id="rId9"/>
    <p:sldId id="293" r:id="rId10"/>
    <p:sldId id="278" r:id="rId11"/>
    <p:sldId id="281" r:id="rId12"/>
    <p:sldId id="304" r:id="rId13"/>
    <p:sldId id="305" r:id="rId14"/>
    <p:sldId id="291" r:id="rId15"/>
    <p:sldId id="28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062A"/>
    <a:srgbClr val="0055A0"/>
    <a:srgbClr val="6E0A49"/>
    <a:srgbClr val="FFB2EB"/>
    <a:srgbClr val="163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9" autoAdjust="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95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3" d="100"/>
          <a:sy n="113" d="100"/>
        </p:scale>
        <p:origin x="-42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21B26-9659-8D44-A5C9-F7CE912C5589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3C35-583F-AA47-BA24-3A8046631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93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EDFFC-A7F5-9646-BF44-6505053A4CCB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E11AB-0296-3E4F-BC81-E4B843AB54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30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81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33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06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31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26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03BF2-FD0A-42C6-BA19-FBFED81C03F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306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04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72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49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15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54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82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19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65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5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n logo - Open present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ndscapeligh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582" y="2029633"/>
            <a:ext cx="8717280" cy="3822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2667" y="2398059"/>
            <a:ext cx="8701471" cy="1344706"/>
          </a:xfrm>
        </p:spPr>
        <p:txBody>
          <a:bodyPr>
            <a:normAutofit/>
          </a:bodyPr>
          <a:lstStyle>
            <a:lvl1pPr algn="ctr">
              <a:defRPr sz="26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2667" y="4474881"/>
            <a:ext cx="8701471" cy="137458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Subtitle</a:t>
            </a:r>
            <a:endParaRPr lang="en-US" dirty="0"/>
          </a:p>
        </p:txBody>
      </p:sp>
      <p:sp>
        <p:nvSpPr>
          <p:cNvPr id="14" name="Content Placeholder 19"/>
          <p:cNvSpPr>
            <a:spLocks noGrp="1"/>
          </p:cNvSpPr>
          <p:nvPr>
            <p:ph sz="quarter" idx="18" hasCustomPrompt="1"/>
          </p:nvPr>
        </p:nvSpPr>
        <p:spPr>
          <a:xfrm>
            <a:off x="203200" y="6373168"/>
            <a:ext cx="4405399" cy="317480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Name of the lecturer, event, date</a:t>
            </a:r>
          </a:p>
          <a:p>
            <a:r>
              <a:rPr lang="en-US" dirty="0" smtClean="0"/>
              <a:t>2 lines maximum</a:t>
            </a:r>
            <a:endParaRPr lang="en-US" dirty="0"/>
          </a:p>
        </p:txBody>
      </p:sp>
      <p:pic>
        <p:nvPicPr>
          <p:cNvPr id="16" name="Picture 15" descr="logo-presentation-smal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4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407" y="326212"/>
            <a:ext cx="2290064" cy="12936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1058" y="274638"/>
            <a:ext cx="7965175" cy="747654"/>
          </a:xfrm>
        </p:spPr>
        <p:txBody>
          <a:bodyPr anchor="t">
            <a:normAutofit/>
          </a:bodyPr>
          <a:lstStyle>
            <a:lvl1pPr algn="l">
              <a:defRPr sz="2800" b="1" baseline="0">
                <a:solidFill>
                  <a:srgbClr val="0055A0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5" name="Picture 4" descr="logo-presentation-sm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619098" cy="747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ern logo - Open present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86441" y="4811058"/>
            <a:ext cx="797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495267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A855CFE-E069-4D4A-81ED-7C605A4B8C44}" type="datetimeFigureOut">
              <a:rPr lang="en-GB" smtClean="0"/>
              <a:t>18/02/2016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C57FE1-4031-4B35-9A2C-B239082BE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47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15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874"/>
            <a:ext cx="8229600" cy="4548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 first line</a:t>
            </a:r>
            <a:br>
              <a:rPr lang="fr-CH" dirty="0" smtClean="0"/>
            </a:br>
            <a:r>
              <a:rPr lang="fr-CH" dirty="0" smtClean="0"/>
              <a:t>second line</a:t>
            </a:r>
          </a:p>
          <a:p>
            <a:pPr lvl="2"/>
            <a:r>
              <a:rPr lang="fr-CH" dirty="0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1" r:id="rId2"/>
    <p:sldLayoutId id="2147483676" r:id="rId3"/>
    <p:sldLayoutId id="2147483692" r:id="rId4"/>
    <p:sldLayoutId id="2147483693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055A0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rgbClr val="0055A0"/>
        </a:buClr>
        <a:buFontTx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471600" indent="-284400" algn="l" defTabSz="457200" rtl="0" eaLnBrk="1" latinLnBrk="0" hangingPunct="1">
        <a:lnSpc>
          <a:spcPct val="100000"/>
        </a:lnSpc>
        <a:spcBef>
          <a:spcPts val="1080"/>
        </a:spcBef>
        <a:buClr>
          <a:srgbClr val="0055A0"/>
        </a:buClr>
        <a:buSzPct val="70000"/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694800" indent="-228600" algn="l" defTabSz="457200" rtl="0" eaLnBrk="1" latinLnBrk="0" hangingPunct="1">
        <a:lnSpc>
          <a:spcPct val="100000"/>
        </a:lnSpc>
        <a:spcBef>
          <a:spcPts val="984"/>
        </a:spcBef>
        <a:buClrTx/>
        <a:buSzPct val="100000"/>
        <a:buFont typeface="Lucida Grande"/>
        <a:buChar char="−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2667" y="2020389"/>
            <a:ext cx="8701471" cy="3829081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Update on </a:t>
            </a:r>
            <a:br>
              <a:rPr lang="en-US" sz="3200" dirty="0" smtClean="0"/>
            </a:br>
            <a:r>
              <a:rPr lang="en-US" sz="3200" dirty="0" smtClean="0"/>
              <a:t>Studies of the 200 MHz HOMs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203199" y="6373168"/>
            <a:ext cx="8191863" cy="317480"/>
          </a:xfrm>
        </p:spPr>
        <p:txBody>
          <a:bodyPr/>
          <a:lstStyle/>
          <a:p>
            <a:r>
              <a:rPr lang="en-US" sz="1800" b="1" dirty="0" smtClean="0"/>
              <a:t>			LIU-SPS	</a:t>
            </a:r>
            <a:r>
              <a:rPr lang="en-US" sz="1800" b="1" dirty="0" smtClean="0"/>
              <a:t>-BD-WG</a:t>
            </a:r>
            <a:r>
              <a:rPr lang="en-US" sz="1800" b="1" dirty="0" smtClean="0"/>
              <a:t>									18/02/2016</a:t>
            </a:r>
            <a:endParaRPr lang="en-US" sz="18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2666" y="4766613"/>
            <a:ext cx="8701471" cy="13447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000" dirty="0" smtClean="0"/>
              <a:t>R. </a:t>
            </a:r>
            <a:r>
              <a:rPr lang="en-US" sz="2000" dirty="0" err="1" smtClean="0"/>
              <a:t>Calaga</a:t>
            </a:r>
            <a:r>
              <a:rPr lang="en-US" sz="2000" dirty="0" smtClean="0"/>
              <a:t>, </a:t>
            </a:r>
            <a:r>
              <a:rPr lang="en-US" sz="2000" dirty="0"/>
              <a:t>F. </a:t>
            </a:r>
            <a:r>
              <a:rPr lang="en-US" sz="2000" dirty="0" smtClean="0"/>
              <a:t>Caspers, </a:t>
            </a:r>
            <a:r>
              <a:rPr lang="en-US" sz="2000" dirty="0"/>
              <a:t>A. </a:t>
            </a:r>
            <a:r>
              <a:rPr lang="en-US" sz="2000" dirty="0" smtClean="0"/>
              <a:t>Grudiev</a:t>
            </a:r>
            <a:r>
              <a:rPr lang="en-US" sz="2000" dirty="0"/>
              <a:t>, </a:t>
            </a:r>
            <a:r>
              <a:rPr lang="en-US" sz="2000" dirty="0" smtClean="0"/>
              <a:t>T. Kaltenbacher, </a:t>
            </a:r>
            <a:r>
              <a:rPr lang="en-US" sz="2000" dirty="0"/>
              <a:t>A</a:t>
            </a:r>
            <a:r>
              <a:rPr lang="en-US" sz="2000" dirty="0" smtClean="0"/>
              <a:t>. Lasheen, </a:t>
            </a:r>
          </a:p>
          <a:p>
            <a:r>
              <a:rPr lang="en-US" sz="2000" dirty="0" smtClean="0"/>
              <a:t>E</a:t>
            </a:r>
            <a:r>
              <a:rPr lang="en-US" sz="2000" dirty="0"/>
              <a:t>. </a:t>
            </a:r>
            <a:r>
              <a:rPr lang="en-US" sz="2000" dirty="0" err="1"/>
              <a:t>Montesinos</a:t>
            </a:r>
            <a:r>
              <a:rPr lang="en-US" sz="2000" dirty="0"/>
              <a:t>, </a:t>
            </a:r>
            <a:r>
              <a:rPr lang="en-US" sz="2000" u="sng" dirty="0" smtClean="0"/>
              <a:t>T</a:t>
            </a:r>
            <a:r>
              <a:rPr lang="en-US" sz="2000" u="sng" dirty="0"/>
              <a:t>. Roggen</a:t>
            </a:r>
            <a:r>
              <a:rPr lang="en-US" sz="2000" dirty="0"/>
              <a:t>, E. </a:t>
            </a:r>
            <a:r>
              <a:rPr lang="en-US" sz="2000" dirty="0" err="1" smtClean="0"/>
              <a:t>Shaposhnikova</a:t>
            </a:r>
            <a:r>
              <a:rPr lang="en-US" sz="2000" dirty="0" smtClean="0"/>
              <a:t>, </a:t>
            </a:r>
          </a:p>
          <a:p>
            <a:r>
              <a:rPr lang="en-US" sz="2000" dirty="0" err="1" smtClean="0"/>
              <a:t>Ya</a:t>
            </a:r>
            <a:r>
              <a:rPr lang="en-US" sz="2000" dirty="0"/>
              <a:t>. </a:t>
            </a:r>
            <a:r>
              <a:rPr lang="en-US" sz="2000" dirty="0" smtClean="0"/>
              <a:t>Shashkov, C</a:t>
            </a:r>
            <a:r>
              <a:rPr lang="en-US" sz="2000" dirty="0"/>
              <a:t>. </a:t>
            </a:r>
            <a:r>
              <a:rPr lang="en-US" sz="2000" dirty="0" err="1" smtClean="0"/>
              <a:t>Völlinger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9961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&amp; Outlook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1255058"/>
            <a:ext cx="8763034" cy="560294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Goal 1</a:t>
            </a:r>
            <a:r>
              <a:rPr lang="en-US" sz="2800" dirty="0"/>
              <a:t>: Measurement based </a:t>
            </a:r>
            <a:r>
              <a:rPr lang="en-US" sz="2800" dirty="0" smtClean="0"/>
              <a:t>verification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Large measurement set available for 4 &amp; </a:t>
            </a:r>
            <a:r>
              <a:rPr lang="en-US" sz="2800" dirty="0" smtClean="0"/>
              <a:t>5-section cavities as </a:t>
            </a:r>
            <a:r>
              <a:rPr lang="en-US" sz="2800" dirty="0" smtClean="0"/>
              <a:t>installed in tunnel</a:t>
            </a:r>
          </a:p>
          <a:p>
            <a:pPr marL="81915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628 </a:t>
            </a:r>
            <a:r>
              <a:rPr lang="en-US" sz="2800" dirty="0"/>
              <a:t>MHz HOM dampers work very </a:t>
            </a:r>
            <a:r>
              <a:rPr lang="en-US" sz="2800" dirty="0" smtClean="0"/>
              <a:t>well</a:t>
            </a:r>
          </a:p>
          <a:p>
            <a:pPr marL="81915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Feeder line limited contribution to </a:t>
            </a:r>
            <a:r>
              <a:rPr lang="en-US" sz="2800" dirty="0" smtClean="0"/>
              <a:t>damping</a:t>
            </a:r>
          </a:p>
          <a:p>
            <a:pPr marL="81915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→ Simulate a subset of measurements</a:t>
            </a:r>
          </a:p>
          <a:p>
            <a:pPr marL="819150" indent="-457200">
              <a:buFont typeface="Arial" panose="020B0604020202020204" pitchFamily="34" charset="0"/>
              <a:buChar char="•"/>
            </a:pPr>
            <a:r>
              <a:rPr lang="en-US" sz="2800" dirty="0"/>
              <a:t>→ </a:t>
            </a:r>
            <a:r>
              <a:rPr lang="en-US" sz="2800" dirty="0" smtClean="0"/>
              <a:t>Prepare measurement </a:t>
            </a:r>
            <a:r>
              <a:rPr lang="en-US" sz="2800" smtClean="0"/>
              <a:t>program with beam</a:t>
            </a:r>
            <a:endParaRPr lang="en-US" sz="2800" dirty="0" smtClean="0"/>
          </a:p>
          <a:p>
            <a:pPr marL="819150" indent="-4572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r>
              <a:rPr lang="en-US" sz="2800" dirty="0"/>
              <a:t>Goal 2: </a:t>
            </a:r>
            <a:r>
              <a:rPr lang="en-US" sz="2800" dirty="0"/>
              <a:t>Further reduction of HOM impedance </a:t>
            </a:r>
            <a:endParaRPr lang="en-US" sz="2800" dirty="0" smtClean="0"/>
          </a:p>
          <a:p>
            <a:pPr marL="806450" indent="-444500">
              <a:buFont typeface="Arial" panose="020B0604020202020204" pitchFamily="34" charset="0"/>
              <a:buChar char="•"/>
            </a:pPr>
            <a:r>
              <a:rPr lang="en-US" sz="2800" dirty="0" smtClean="0"/>
              <a:t>→ </a:t>
            </a:r>
            <a:r>
              <a:rPr lang="en-US" sz="2800" dirty="0"/>
              <a:t>Studies </a:t>
            </a:r>
            <a:r>
              <a:rPr lang="en-US" sz="2800" dirty="0" smtClean="0"/>
              <a:t>ongoing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516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05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420" y="1858468"/>
            <a:ext cx="9144000" cy="458866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518928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Highlights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628 </a:t>
            </a:r>
            <a:r>
              <a:rPr lang="en-US" sz="2800" dirty="0"/>
              <a:t>MHz HOM dampers work very </a:t>
            </a:r>
            <a:r>
              <a:rPr lang="en-US" sz="2800" dirty="0" smtClean="0"/>
              <a:t>well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1</a:t>
            </a:r>
            <a:r>
              <a:rPr lang="en-US" dirty="0"/>
              <a:t>: Measurement based verification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6236193"/>
            <a:ext cx="9055384" cy="491530"/>
            <a:chOff x="0" y="2912379"/>
            <a:chExt cx="12073845" cy="655373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2912379"/>
              <a:ext cx="12073845" cy="655373"/>
              <a:chOff x="27716" y="5331728"/>
              <a:chExt cx="12320250" cy="668748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36614" y="5331728"/>
                <a:ext cx="3311352" cy="668748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16" y="5331728"/>
                <a:ext cx="3311352" cy="668748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76" r="4737"/>
              <a:stretch/>
            </p:blipFill>
            <p:spPr>
              <a:xfrm>
                <a:off x="3184875" y="5331728"/>
                <a:ext cx="3002966" cy="668748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76" r="4737"/>
              <a:stretch/>
            </p:blipFill>
            <p:spPr>
              <a:xfrm>
                <a:off x="6187841" y="5331728"/>
                <a:ext cx="3002966" cy="668748"/>
              </a:xfrm>
              <a:prstGeom prst="rect">
                <a:avLst/>
              </a:prstGeom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1471719" y="3055399"/>
              <a:ext cx="47277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50" b="1" dirty="0"/>
                <a:t>S1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15159" y="3055399"/>
              <a:ext cx="47277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50" b="1" dirty="0"/>
                <a:t>S2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57533" y="3055399"/>
              <a:ext cx="47277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50" b="1" dirty="0"/>
                <a:t>S3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300173" y="3055399"/>
              <a:ext cx="47277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50" b="1" dirty="0"/>
                <a:t>S4</a:t>
              </a:r>
            </a:p>
          </p:txBody>
        </p:sp>
      </p:grpSp>
      <p:sp>
        <p:nvSpPr>
          <p:cNvPr id="16" name="Oval 15"/>
          <p:cNvSpPr/>
          <p:nvPr/>
        </p:nvSpPr>
        <p:spPr>
          <a:xfrm>
            <a:off x="53813" y="6331742"/>
            <a:ext cx="554747" cy="31541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8411487" y="6341702"/>
            <a:ext cx="554747" cy="31541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38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410"/>
            <a:ext cx="9144000" cy="458866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518928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628 MHz dampers: Effect on 938 MHz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1</a:t>
            </a:r>
            <a:r>
              <a:rPr lang="en-US" dirty="0"/>
              <a:t>: Measurement based verification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6236193"/>
            <a:ext cx="9055384" cy="491530"/>
            <a:chOff x="0" y="2912379"/>
            <a:chExt cx="12073845" cy="655373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2912379"/>
              <a:ext cx="12073845" cy="655373"/>
              <a:chOff x="27716" y="5331728"/>
              <a:chExt cx="12320250" cy="668748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36614" y="5331728"/>
                <a:ext cx="3311352" cy="668748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16" y="5331728"/>
                <a:ext cx="3311352" cy="668748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76" r="4737"/>
              <a:stretch/>
            </p:blipFill>
            <p:spPr>
              <a:xfrm>
                <a:off x="3184875" y="5331728"/>
                <a:ext cx="3002966" cy="668748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76" r="4737"/>
              <a:stretch/>
            </p:blipFill>
            <p:spPr>
              <a:xfrm>
                <a:off x="6187841" y="5331728"/>
                <a:ext cx="3002966" cy="668748"/>
              </a:xfrm>
              <a:prstGeom prst="rect">
                <a:avLst/>
              </a:prstGeom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1471719" y="3055399"/>
              <a:ext cx="47277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50" b="1" dirty="0"/>
                <a:t>S1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15159" y="3055399"/>
              <a:ext cx="47277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50" b="1" dirty="0"/>
                <a:t>S2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57533" y="3055399"/>
              <a:ext cx="47277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50" b="1" dirty="0"/>
                <a:t>S3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300173" y="3055399"/>
              <a:ext cx="47277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50" b="1" dirty="0"/>
                <a:t>S4</a:t>
              </a:r>
            </a:p>
          </p:txBody>
        </p:sp>
      </p:grpSp>
      <p:sp>
        <p:nvSpPr>
          <p:cNvPr id="16" name="Oval 15"/>
          <p:cNvSpPr/>
          <p:nvPr/>
        </p:nvSpPr>
        <p:spPr>
          <a:xfrm>
            <a:off x="53813" y="6331742"/>
            <a:ext cx="554747" cy="31541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8411487" y="6341702"/>
            <a:ext cx="554747" cy="31541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05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412091"/>
            <a:ext cx="9144000" cy="4588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83072"/>
            <a:ext cx="6858000" cy="598524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S11 on the feeder line: Cavity side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025" y="2089150"/>
            <a:ext cx="8489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/>
              <a:t>100 MHz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/>
              <a:t>1000 MHz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472266" y="3588019"/>
            <a:ext cx="736601" cy="1383854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271270" y="2449666"/>
            <a:ext cx="491066" cy="207578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434783" y="2449665"/>
            <a:ext cx="491066" cy="207578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433734" y="2689175"/>
            <a:ext cx="600269" cy="1986543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753100" y="2209800"/>
            <a:ext cx="273453" cy="207014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84864" y="4398718"/>
            <a:ext cx="8114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solidFill>
                  <a:srgbClr val="FF0000"/>
                </a:solidFill>
              </a:rPr>
              <a:t>628 MHz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6444" y="4767850"/>
            <a:ext cx="18213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solidFill>
                  <a:srgbClr val="FF0000"/>
                </a:solidFill>
              </a:rPr>
              <a:t>938 MHz: Some dB loss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08867" y="4883385"/>
            <a:ext cx="130676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solidFill>
                  <a:srgbClr val="FF0000"/>
                </a:solidFill>
              </a:rPr>
              <a:t>FPC @ 200 MHz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37304" y="4523612"/>
            <a:ext cx="109998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solidFill>
                  <a:srgbClr val="FF0000"/>
                </a:solidFill>
              </a:rPr>
              <a:t>2</a:t>
            </a:r>
            <a:r>
              <a:rPr lang="en-GB" sz="1350" baseline="30000" dirty="0">
                <a:solidFill>
                  <a:srgbClr val="FF0000"/>
                </a:solidFill>
              </a:rPr>
              <a:t>nd</a:t>
            </a:r>
            <a:r>
              <a:rPr lang="en-GB" sz="1350" dirty="0">
                <a:solidFill>
                  <a:srgbClr val="FF0000"/>
                </a:solidFill>
              </a:rPr>
              <a:t> passband</a:t>
            </a:r>
          </a:p>
        </p:txBody>
      </p:sp>
    </p:spTree>
    <p:extLst>
      <p:ext uri="{BB962C8B-B14F-4D97-AF65-F5344CB8AC3E}">
        <p14:creationId xmlns:p14="http://schemas.microsoft.com/office/powerpoint/2010/main" val="317426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Alternatives for improved HOM damping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Ya</a:t>
            </a:r>
            <a:r>
              <a:rPr lang="en-US" dirty="0" smtClean="0"/>
              <a:t>. Shashkov)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Coax line in </a:t>
            </a:r>
            <a:r>
              <a:rPr lang="en-US" sz="2800" dirty="0" err="1" smtClean="0"/>
              <a:t>beampipe</a:t>
            </a:r>
            <a:r>
              <a:rPr lang="en-US" sz="2800" dirty="0" smtClean="0"/>
              <a:t> </a:t>
            </a:r>
          </a:p>
          <a:p>
            <a:pPr defTabSz="361950"/>
            <a:r>
              <a:rPr lang="en-US" sz="2800" dirty="0"/>
              <a:t>	</a:t>
            </a:r>
            <a:r>
              <a:rPr lang="en-US" sz="2800" dirty="0" smtClean="0"/>
              <a:t>with ferrite absorber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Specific ferrite </a:t>
            </a:r>
          </a:p>
          <a:p>
            <a:pPr defTabSz="361950"/>
            <a:r>
              <a:rPr lang="en-US" sz="2800" dirty="0" smtClean="0"/>
              <a:t>	TT2-111R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HOM f-shift to reduce R/Q:</a:t>
            </a:r>
          </a:p>
          <a:p>
            <a:pPr marL="81450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Antenna length / trimming </a:t>
            </a:r>
            <a:r>
              <a:rPr lang="en-US" sz="2800" dirty="0"/>
              <a:t>the stems</a:t>
            </a:r>
            <a:endParaRPr lang="en-US" sz="28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57"/>
          <a:stretch/>
        </p:blipFill>
        <p:spPr bwMode="auto">
          <a:xfrm>
            <a:off x="4834611" y="902720"/>
            <a:ext cx="4309388" cy="2392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2" t="24740" r="69510" b="34121"/>
          <a:stretch/>
        </p:blipFill>
        <p:spPr>
          <a:xfrm>
            <a:off x="7792346" y="3277905"/>
            <a:ext cx="1173888" cy="1291277"/>
          </a:xfrm>
          <a:prstGeom prst="rect">
            <a:avLst/>
          </a:prstGeom>
        </p:spPr>
      </p:pic>
      <p:pic>
        <p:nvPicPr>
          <p:cNvPr id="6" name="Picture 2" descr="C:\Users\Yaroslav\Desktop\magn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4"/>
          <a:stretch/>
        </p:blipFill>
        <p:spPr bwMode="auto">
          <a:xfrm>
            <a:off x="5758004" y="4647489"/>
            <a:ext cx="3399857" cy="219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Yaroslav\Desktop\electr2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7" r="1"/>
          <a:stretch/>
        </p:blipFill>
        <p:spPr bwMode="auto">
          <a:xfrm>
            <a:off x="649557" y="4647489"/>
            <a:ext cx="3370484" cy="219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31876" y="4647489"/>
            <a:ext cx="2005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Electric field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441955" y="4643054"/>
            <a:ext cx="2262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Magnetic field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140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Study purpose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Measurement based verifications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HOM impedance reduction</a:t>
            </a: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Conclusions &amp; outlook</a:t>
            </a:r>
          </a:p>
        </p:txBody>
      </p:sp>
    </p:spTree>
    <p:extLst>
      <p:ext uri="{BB962C8B-B14F-4D97-AF65-F5344CB8AC3E}">
        <p14:creationId xmlns:p14="http://schemas.microsoft.com/office/powerpoint/2010/main" val="72948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purpose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1018919"/>
            <a:ext cx="8763034" cy="5189284"/>
          </a:xfrm>
        </p:spPr>
        <p:txBody>
          <a:bodyPr>
            <a:normAutofit/>
          </a:bodyPr>
          <a:lstStyle/>
          <a:p>
            <a:r>
              <a:rPr lang="en-US" dirty="0" smtClean="0"/>
              <a:t>Impedance </a:t>
            </a:r>
            <a:r>
              <a:rPr lang="en-US" dirty="0"/>
              <a:t>model </a:t>
            </a:r>
            <a:r>
              <a:rPr lang="en-US" dirty="0" smtClean="0"/>
              <a:t>for 200 </a:t>
            </a:r>
            <a:r>
              <a:rPr lang="en-US" dirty="0" smtClean="0"/>
              <a:t>MHz </a:t>
            </a:r>
            <a:r>
              <a:rPr lang="en-US" dirty="0" smtClean="0"/>
              <a:t>TWC (J.E</a:t>
            </a:r>
            <a:r>
              <a:rPr lang="en-US" dirty="0" smtClean="0"/>
              <a:t>. Varela)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Available for 4 and 5 section cavities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Based on simulations, used: resonator model</a:t>
            </a:r>
          </a:p>
          <a:p>
            <a:endParaRPr lang="en-US" sz="1100" dirty="0" smtClean="0"/>
          </a:p>
          <a:p>
            <a:pPr>
              <a:tabLst>
                <a:tab pos="361950" algn="l"/>
              </a:tabLst>
            </a:pPr>
            <a:r>
              <a:rPr lang="en-US" dirty="0" smtClean="0"/>
              <a:t>Goal 1: Measurement based verification</a:t>
            </a:r>
          </a:p>
          <a:p>
            <a:pPr marL="704850" lvl="1" indent="-342900">
              <a:tabLst>
                <a:tab pos="361950" algn="l"/>
              </a:tabLst>
            </a:pPr>
            <a:r>
              <a:rPr lang="en-US" dirty="0"/>
              <a:t>simulation model vs. prototype vs. tunnel </a:t>
            </a:r>
            <a:endParaRPr lang="en-US" dirty="0" smtClean="0"/>
          </a:p>
          <a:p>
            <a:pPr marL="704850" lvl="1" indent="-342900">
              <a:tabLst>
                <a:tab pos="361950" algn="l"/>
              </a:tabLst>
            </a:pPr>
            <a:r>
              <a:rPr lang="en-US" dirty="0" smtClean="0"/>
              <a:t>measurements with beam</a:t>
            </a:r>
            <a:endParaRPr lang="en-US" dirty="0" smtClean="0"/>
          </a:p>
          <a:p>
            <a:pPr>
              <a:tabLst>
                <a:tab pos="361950" algn="l"/>
              </a:tabLst>
            </a:pPr>
            <a:r>
              <a:rPr lang="en-US" dirty="0" smtClean="0"/>
              <a:t>Goal 2: Further reduction </a:t>
            </a:r>
            <a:r>
              <a:rPr lang="en-US" dirty="0" smtClean="0"/>
              <a:t>of HOM </a:t>
            </a:r>
            <a:r>
              <a:rPr lang="en-US" dirty="0"/>
              <a:t>i</a:t>
            </a:r>
            <a:r>
              <a:rPr lang="en-US" dirty="0" smtClean="0"/>
              <a:t>mpedance</a:t>
            </a:r>
            <a:endParaRPr lang="en-US" sz="24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081911"/>
              </p:ext>
            </p:extLst>
          </p:nvPr>
        </p:nvGraphicFramePr>
        <p:xfrm>
          <a:off x="6899592" y="1831774"/>
          <a:ext cx="2244408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030"/>
                <a:gridCol w="494030"/>
                <a:gridCol w="486093"/>
                <a:gridCol w="643255"/>
              </a:tblGrid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f [GHz]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Z [k</a:t>
                      </a:r>
                      <a:r>
                        <a:rPr lang="el-GR" sz="900" dirty="0" smtClean="0"/>
                        <a:t>Ω</a:t>
                      </a:r>
                      <a:r>
                        <a:rPr lang="en-GB" sz="900" dirty="0" smtClean="0"/>
                        <a:t>]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Q</a:t>
                      </a:r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R/Q [</a:t>
                      </a:r>
                      <a:r>
                        <a:rPr lang="el-GR" sz="1050" dirty="0" smtClean="0"/>
                        <a:t>Ω</a:t>
                      </a:r>
                      <a:r>
                        <a:rPr lang="en-GB" sz="1050" dirty="0" smtClean="0"/>
                        <a:t>]</a:t>
                      </a:r>
                      <a:endParaRPr lang="en-GB" sz="1050" dirty="0"/>
                    </a:p>
                  </a:txBody>
                  <a:tcPr anchor="ctr"/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0.1997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850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450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1889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0.2003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2060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400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5150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0.201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850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425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2000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0.5499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55.2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276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0.6289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80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700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114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0.629.9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220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250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880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0.6554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108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2500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43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0.914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770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5000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154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0.9148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772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5000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154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0.9907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1500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1.1306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110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4000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1.1319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4000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1.1331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5000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1.1335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5000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1.1878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7500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1.2093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106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6000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1.450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130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5500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1.5073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174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8000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1.5076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236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8000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58" y="4179966"/>
            <a:ext cx="4883694" cy="26810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83645" y="4529708"/>
            <a:ext cx="1642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4-section cavity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67392" y="1176390"/>
            <a:ext cx="1642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4-section cavity</a:t>
            </a:r>
          </a:p>
          <a:p>
            <a:pPr algn="ctr"/>
            <a:r>
              <a:rPr lang="en-GB" dirty="0" smtClean="0"/>
              <a:t>(J.E. Varela)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-13782" y="4541243"/>
            <a:ext cx="894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lin. scale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-25600" y="5784005"/>
            <a:ext cx="964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log. scale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44072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1</a:t>
            </a:r>
            <a:r>
              <a:rPr lang="en-US" dirty="0"/>
              <a:t>: Measurement based verification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518928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For comparison sim. </a:t>
            </a:r>
            <a:r>
              <a:rPr lang="en-US" sz="2800" dirty="0"/>
              <a:t>model vs. prototype vs. tunnel </a:t>
            </a: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Measurements </a:t>
            </a:r>
            <a:r>
              <a:rPr lang="en-US" sz="2800" dirty="0" smtClean="0"/>
              <a:t>on 4-section &amp; </a:t>
            </a:r>
            <a:r>
              <a:rPr lang="en-US" sz="2800" dirty="0" smtClean="0"/>
              <a:t>5-section in tunnel</a:t>
            </a:r>
            <a:endParaRPr lang="en-US" sz="28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44308" y="4391039"/>
            <a:ext cx="9055384" cy="491530"/>
            <a:chOff x="0" y="2912379"/>
            <a:chExt cx="12073845" cy="655373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2912379"/>
              <a:ext cx="12073845" cy="655373"/>
              <a:chOff x="27716" y="5331728"/>
              <a:chExt cx="12320250" cy="668748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36614" y="5331728"/>
                <a:ext cx="3311352" cy="668748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16" y="5331728"/>
                <a:ext cx="3311352" cy="668748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76" r="4737"/>
              <a:stretch/>
            </p:blipFill>
            <p:spPr>
              <a:xfrm>
                <a:off x="3184875" y="5331728"/>
                <a:ext cx="3002966" cy="668748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76" r="4737"/>
              <a:stretch/>
            </p:blipFill>
            <p:spPr>
              <a:xfrm>
                <a:off x="6187841" y="5331728"/>
                <a:ext cx="3002966" cy="668748"/>
              </a:xfrm>
              <a:prstGeom prst="rect">
                <a:avLst/>
              </a:prstGeom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1471719" y="3055399"/>
              <a:ext cx="47277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50" b="1" dirty="0"/>
                <a:t>S1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15159" y="3055399"/>
              <a:ext cx="47277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50" b="1" dirty="0"/>
                <a:t>S2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57533" y="3055399"/>
              <a:ext cx="47277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50" b="1" dirty="0"/>
                <a:t>S3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300173" y="3055399"/>
              <a:ext cx="47277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50" b="1" dirty="0"/>
                <a:t>S4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446766" y="3433535"/>
            <a:ext cx="2388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Ideas and suggestions:</a:t>
            </a:r>
          </a:p>
          <a:p>
            <a:r>
              <a:rPr lang="en-GB" dirty="0" smtClean="0"/>
              <a:t>F. Caspers, R</a:t>
            </a:r>
            <a:r>
              <a:rPr lang="en-GB" dirty="0"/>
              <a:t>. </a:t>
            </a:r>
            <a:r>
              <a:rPr lang="en-GB" dirty="0" err="1"/>
              <a:t>Calaga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6446766" y="2558058"/>
            <a:ext cx="27226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Measurements: </a:t>
            </a:r>
          </a:p>
          <a:p>
            <a:r>
              <a:rPr lang="en-GB" dirty="0" smtClean="0"/>
              <a:t>T. Kaltenbacher, T. Roggen, </a:t>
            </a:r>
            <a:endParaRPr lang="en-GB" dirty="0" smtClean="0"/>
          </a:p>
          <a:p>
            <a:r>
              <a:rPr lang="en-GB" dirty="0" smtClean="0"/>
              <a:t>R</a:t>
            </a:r>
            <a:r>
              <a:rPr lang="en-GB" dirty="0" smtClean="0"/>
              <a:t>. </a:t>
            </a:r>
            <a:r>
              <a:rPr lang="en-GB" dirty="0" err="1" smtClean="0"/>
              <a:t>Calaga</a:t>
            </a:r>
            <a:endParaRPr lang="en-GB" dirty="0"/>
          </a:p>
        </p:txBody>
      </p:sp>
      <p:grpSp>
        <p:nvGrpSpPr>
          <p:cNvPr id="33" name="Group 32"/>
          <p:cNvGrpSpPr/>
          <p:nvPr/>
        </p:nvGrpSpPr>
        <p:grpSpPr>
          <a:xfrm>
            <a:off x="0" y="4925458"/>
            <a:ext cx="9144000" cy="1916228"/>
            <a:chOff x="0" y="4925458"/>
            <a:chExt cx="9144000" cy="1916228"/>
          </a:xfrm>
        </p:grpSpPr>
        <p:grpSp>
          <p:nvGrpSpPr>
            <p:cNvPr id="15" name="Group 14"/>
            <p:cNvGrpSpPr/>
            <p:nvPr/>
          </p:nvGrpSpPr>
          <p:grpSpPr>
            <a:xfrm>
              <a:off x="0" y="4931893"/>
              <a:ext cx="9144000" cy="1909793"/>
              <a:chOff x="0" y="4311609"/>
              <a:chExt cx="12192000" cy="2546391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337256"/>
                <a:ext cx="12192000" cy="2520744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2605332" y="4311609"/>
                <a:ext cx="866049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350" b="1" dirty="0"/>
                  <a:t>HOM1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373157" y="5545897"/>
                <a:ext cx="485603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350" b="1" dirty="0"/>
                  <a:t>P1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373747" y="5545897"/>
                <a:ext cx="485603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350" b="1" dirty="0"/>
                  <a:t>P4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439947" y="5545897"/>
                <a:ext cx="485603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350" b="1" dirty="0"/>
                  <a:t>P7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0396932" y="5545897"/>
                <a:ext cx="603157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350" b="1" dirty="0"/>
                  <a:t>P10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7219" y="5545897"/>
                <a:ext cx="485603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350" b="1" dirty="0"/>
                  <a:t>P2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415283" y="5545897"/>
                <a:ext cx="485603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350" b="1" dirty="0"/>
                  <a:t>P5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8449892" y="5545897"/>
                <a:ext cx="485603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350" b="1" dirty="0"/>
                  <a:t>P8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410361" y="5545897"/>
                <a:ext cx="485603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350" b="1" dirty="0"/>
                  <a:t>P3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430000" y="5545897"/>
                <a:ext cx="485603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350" b="1" dirty="0"/>
                  <a:t>P6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9371808" y="5545897"/>
                <a:ext cx="485603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350" b="1" dirty="0"/>
                  <a:t>P9</a:t>
                </a: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3166524" y="4931893"/>
              <a:ext cx="64953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50" b="1" dirty="0"/>
                <a:t>HOM2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265963" y="4928675"/>
              <a:ext cx="64953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50" b="1" dirty="0"/>
                <a:t>HOM3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42030" y="4925458"/>
              <a:ext cx="64953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50" b="1" dirty="0"/>
                <a:t>HOM4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6471" y="2431161"/>
            <a:ext cx="5955096" cy="12003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8145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HOM-HOM</a:t>
            </a:r>
          </a:p>
          <a:p>
            <a:pPr marL="8145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HOM-P</a:t>
            </a:r>
          </a:p>
          <a:p>
            <a:pPr marL="8145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P-P</a:t>
            </a:r>
          </a:p>
          <a:p>
            <a:pPr marL="8145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Feeder line</a:t>
            </a:r>
          </a:p>
          <a:p>
            <a:pPr marL="8145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FPC-Load</a:t>
            </a:r>
            <a:r>
              <a:rPr lang="en-US" sz="2400" dirty="0" smtClean="0"/>
              <a:t>…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6475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132291"/>
            <a:ext cx="8574591" cy="431205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518928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Highlights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628 </a:t>
            </a:r>
            <a:r>
              <a:rPr lang="en-US" sz="2800" dirty="0"/>
              <a:t>MHz HOM dampers work very </a:t>
            </a:r>
            <a:r>
              <a:rPr lang="en-US" sz="2800" dirty="0" smtClean="0"/>
              <a:t>well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1</a:t>
            </a:r>
            <a:r>
              <a:rPr lang="en-US" dirty="0"/>
              <a:t>: Measurement based verification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6236193"/>
            <a:ext cx="9055384" cy="491530"/>
            <a:chOff x="0" y="2912379"/>
            <a:chExt cx="12073845" cy="655373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2912379"/>
              <a:ext cx="12073845" cy="655373"/>
              <a:chOff x="27716" y="5331728"/>
              <a:chExt cx="12320250" cy="668748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36614" y="5331728"/>
                <a:ext cx="3311352" cy="668748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16" y="5331728"/>
                <a:ext cx="3311352" cy="668748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76" r="4737"/>
              <a:stretch/>
            </p:blipFill>
            <p:spPr>
              <a:xfrm>
                <a:off x="3184875" y="5331728"/>
                <a:ext cx="3002966" cy="668748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76" r="4737"/>
              <a:stretch/>
            </p:blipFill>
            <p:spPr>
              <a:xfrm>
                <a:off x="6187841" y="5331728"/>
                <a:ext cx="3002966" cy="668748"/>
              </a:xfrm>
              <a:prstGeom prst="rect">
                <a:avLst/>
              </a:prstGeom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1471719" y="3055399"/>
              <a:ext cx="47277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50" b="1" dirty="0"/>
                <a:t>S1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15159" y="3055399"/>
              <a:ext cx="47277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50" b="1" dirty="0"/>
                <a:t>S2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57533" y="3055399"/>
              <a:ext cx="47277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50" b="1" dirty="0"/>
                <a:t>S3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300173" y="3055399"/>
              <a:ext cx="47277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50" b="1" dirty="0"/>
                <a:t>S4</a:t>
              </a:r>
            </a:p>
          </p:txBody>
        </p:sp>
      </p:grpSp>
      <p:sp>
        <p:nvSpPr>
          <p:cNvPr id="16" name="Oval 15"/>
          <p:cNvSpPr/>
          <p:nvPr/>
        </p:nvSpPr>
        <p:spPr>
          <a:xfrm>
            <a:off x="2132069" y="6324250"/>
            <a:ext cx="554747" cy="31541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862992" y="6331742"/>
            <a:ext cx="554747" cy="31541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301440" y="3982566"/>
            <a:ext cx="0" cy="11010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83645" y="5179193"/>
            <a:ext cx="20570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 smtClean="0"/>
              <a:t>Q = 955</a:t>
            </a:r>
          </a:p>
          <a:p>
            <a:r>
              <a:rPr lang="en-GB" sz="1350" dirty="0" smtClean="0"/>
              <a:t>-30 dB</a:t>
            </a:r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339381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5964" r="7475" b="4005"/>
          <a:stretch/>
        </p:blipFill>
        <p:spPr>
          <a:xfrm>
            <a:off x="25434" y="2357890"/>
            <a:ext cx="8131453" cy="439022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518928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Highlights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Feeder line &amp; fundamental power coupler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1</a:t>
            </a:r>
            <a:r>
              <a:rPr lang="en-US" dirty="0"/>
              <a:t>: Measurement based verification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350617" y="2597615"/>
            <a:ext cx="2187982" cy="184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27722" y="2939846"/>
            <a:ext cx="577934" cy="554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solidFill>
                  <a:srgbClr val="FF0000"/>
                </a:solidFill>
              </a:rPr>
              <a:t>-1 dB</a:t>
            </a:r>
          </a:p>
          <a:p>
            <a:r>
              <a:rPr lang="en-GB" sz="1350" dirty="0">
                <a:solidFill>
                  <a:srgbClr val="FF0000"/>
                </a:solidFill>
              </a:rPr>
              <a:t>-2 dB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4897925" y="2426329"/>
            <a:ext cx="940088" cy="15811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451113" y="4147108"/>
            <a:ext cx="2057053" cy="327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solidFill>
                  <a:srgbClr val="FF0000"/>
                </a:solidFill>
              </a:rPr>
              <a:t>Generator: Full reflection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6003" y="5191226"/>
            <a:ext cx="2878636" cy="1131079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 smtClean="0">
                <a:solidFill>
                  <a:srgbClr val="FF0000"/>
                </a:solidFill>
              </a:rPr>
              <a:t>Feeder line contribution to damping is limited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 smtClean="0">
                <a:solidFill>
                  <a:srgbClr val="FF0000"/>
                </a:solidFill>
              </a:rPr>
              <a:t>Generator</a:t>
            </a:r>
            <a:r>
              <a:rPr lang="en-GB" sz="1350" dirty="0">
                <a:solidFill>
                  <a:srgbClr val="FF0000"/>
                </a:solidFill>
              </a:rPr>
              <a:t>: Full </a:t>
            </a:r>
            <a:r>
              <a:rPr lang="en-GB" sz="1350" dirty="0" smtClean="0">
                <a:solidFill>
                  <a:srgbClr val="FF0000"/>
                </a:solidFill>
              </a:rPr>
              <a:t>reflection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 smtClean="0">
                <a:solidFill>
                  <a:srgbClr val="FF0000"/>
                </a:solidFill>
              </a:rPr>
              <a:t>No difference with installed 628MHz loads</a:t>
            </a:r>
            <a:endParaRPr lang="en-GB" sz="1350" dirty="0">
              <a:solidFill>
                <a:srgbClr val="FF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57" y="768557"/>
            <a:ext cx="1715243" cy="228699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447457" y="3068367"/>
            <a:ext cx="1830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Idea and suggestions:</a:t>
            </a:r>
          </a:p>
          <a:p>
            <a:pPr algn="ctr"/>
            <a:r>
              <a:rPr lang="en-GB" sz="1400" dirty="0" smtClean="0"/>
              <a:t>F. Caspers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55767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477" y="1874918"/>
            <a:ext cx="10157989" cy="509750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518928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Highlights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4-section cavity vs. </a:t>
            </a:r>
            <a:r>
              <a:rPr lang="en-US" sz="2800" dirty="0" smtClean="0"/>
              <a:t>5-section </a:t>
            </a:r>
            <a:r>
              <a:rPr lang="en-US" sz="2800" dirty="0" smtClean="0"/>
              <a:t>cavity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644989" y="5724526"/>
            <a:ext cx="4457863" cy="64633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Less damping in 5-section for some modes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632-638 </a:t>
            </a:r>
            <a:r>
              <a:rPr lang="en-GB" dirty="0" smtClean="0">
                <a:solidFill>
                  <a:srgbClr val="FF0000"/>
                </a:solidFill>
              </a:rPr>
              <a:t>MHz </a:t>
            </a:r>
            <a:r>
              <a:rPr lang="en-GB" dirty="0" smtClean="0">
                <a:solidFill>
                  <a:srgbClr val="FF0000"/>
                </a:solidFill>
              </a:rPr>
              <a:t>region better </a:t>
            </a:r>
            <a:r>
              <a:rPr lang="en-GB" dirty="0" smtClean="0">
                <a:solidFill>
                  <a:srgbClr val="FF0000"/>
                </a:solidFill>
              </a:rPr>
              <a:t>damped?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1</a:t>
            </a:r>
            <a:r>
              <a:rPr lang="en-US" dirty="0"/>
              <a:t>: Measurement based verification</a:t>
            </a:r>
          </a:p>
        </p:txBody>
      </p:sp>
    </p:spTree>
    <p:extLst>
      <p:ext uri="{BB962C8B-B14F-4D97-AF65-F5344CB8AC3E}">
        <p14:creationId xmlns:p14="http://schemas.microsoft.com/office/powerpoint/2010/main" val="270139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1</a:t>
            </a:r>
            <a:r>
              <a:rPr lang="en-US" dirty="0"/>
              <a:t>: Measurement based verification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518928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Measurements with beam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4 cables available (</a:t>
            </a:r>
            <a:r>
              <a:rPr lang="en-US" sz="2400" dirty="0" smtClean="0"/>
              <a:t>Tunnel → Faraday </a:t>
            </a:r>
            <a:r>
              <a:rPr lang="en-US" sz="2400" dirty="0" smtClean="0"/>
              <a:t>cage) </a:t>
            </a:r>
            <a:r>
              <a:rPr lang="en-US" dirty="0" smtClean="0"/>
              <a:t>(R. </a:t>
            </a:r>
            <a:r>
              <a:rPr lang="en-US" dirty="0" err="1" smtClean="0"/>
              <a:t>Calaga</a:t>
            </a:r>
            <a:r>
              <a:rPr lang="en-US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1 central LLRF field pickup loop per cavity </a:t>
            </a:r>
          </a:p>
          <a:p>
            <a:pPr marL="361950"/>
            <a:r>
              <a:rPr lang="en-US" dirty="0" smtClean="0"/>
              <a:t>(Usage: TBD with T. </a:t>
            </a:r>
            <a:r>
              <a:rPr lang="en-US" dirty="0" err="1" smtClean="0"/>
              <a:t>Bohl</a:t>
            </a:r>
            <a:r>
              <a:rPr lang="en-US" dirty="0" smtClean="0"/>
              <a:t>)</a:t>
            </a:r>
          </a:p>
          <a:p>
            <a:pPr marL="361950" indent="-361950"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en-US" sz="2400" dirty="0" smtClean="0"/>
              <a:t>Measurement program: in preparation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24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518928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Currently </a:t>
            </a:r>
            <a:r>
              <a:rPr lang="en-US" sz="2400" dirty="0"/>
              <a:t>installed 628 MHz HOM dampers work very </a:t>
            </a:r>
            <a:r>
              <a:rPr lang="en-US" sz="2400" dirty="0" smtClean="0"/>
              <a:t>well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Damper location in the cavity already optimal</a:t>
            </a:r>
            <a:endParaRPr lang="en-US" sz="2400" dirty="0"/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en-US" sz="2400" dirty="0" smtClean="0"/>
              <a:t>Some solutions were tried to reduce impedance:</a:t>
            </a:r>
          </a:p>
          <a:p>
            <a:pPr marL="833550" lvl="1" indent="-361950">
              <a:buFont typeface="Arial" panose="020B0604020202020204" pitchFamily="34" charset="0"/>
              <a:buChar char="•"/>
            </a:pPr>
            <a:r>
              <a:rPr lang="en-US" sz="2400" dirty="0" smtClean="0"/>
              <a:t>Complex load instead of 50 </a:t>
            </a:r>
            <a:r>
              <a:rPr lang="el-GR" sz="2400" dirty="0" smtClean="0"/>
              <a:t>Ω</a:t>
            </a:r>
            <a:r>
              <a:rPr lang="en-GB" sz="2400" dirty="0" smtClean="0"/>
              <a:t> load</a:t>
            </a:r>
          </a:p>
          <a:p>
            <a:pPr marL="833550" lvl="1" indent="-361950">
              <a:buFont typeface="Arial" panose="020B0604020202020204" pitchFamily="34" charset="0"/>
              <a:buChar char="•"/>
            </a:pPr>
            <a:r>
              <a:rPr lang="en-GB" sz="2400" dirty="0" smtClean="0"/>
              <a:t>Installing more HOM couplers</a:t>
            </a:r>
          </a:p>
          <a:p>
            <a:pPr marL="361950" lvl="1" indent="0">
              <a:buNone/>
            </a:pPr>
            <a:r>
              <a:rPr lang="en-GB" sz="2400" dirty="0" smtClean="0"/>
              <a:t>→ Improvement 10-30 %</a:t>
            </a:r>
          </a:p>
          <a:p>
            <a:pPr marL="34755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More elaborate solutions are being looked into</a:t>
            </a:r>
          </a:p>
          <a:p>
            <a:pPr marL="34755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In collaboration with </a:t>
            </a:r>
            <a:r>
              <a:rPr lang="en-GB" sz="2400" dirty="0" err="1" smtClean="0"/>
              <a:t>MEPhI</a:t>
            </a:r>
            <a:r>
              <a:rPr lang="en-GB" sz="2400" dirty="0" smtClean="0"/>
              <a:t>, Russia (</a:t>
            </a:r>
            <a:r>
              <a:rPr lang="en-GB" sz="2400" dirty="0" err="1" smtClean="0"/>
              <a:t>Ya</a:t>
            </a:r>
            <a:r>
              <a:rPr lang="en-GB" sz="2400" dirty="0" smtClean="0"/>
              <a:t>. Shashkov)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361950" algn="l"/>
              </a:tabLst>
            </a:pPr>
            <a:r>
              <a:rPr lang="en-US" dirty="0" smtClean="0"/>
              <a:t>Goal 2: </a:t>
            </a:r>
            <a:r>
              <a:rPr lang="en-US" dirty="0"/>
              <a:t>Further reduction of HOM </a:t>
            </a:r>
            <a:r>
              <a:rPr lang="en-US" dirty="0" smtClean="0"/>
              <a:t>impedance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40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U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LIU_PowerPoint_Template</Template>
  <TotalTime>11250</TotalTime>
  <Words>639</Words>
  <Application>Microsoft Office PowerPoint</Application>
  <PresentationFormat>On-screen Show (4:3)</PresentationFormat>
  <Paragraphs>229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Lucida Grande</vt:lpstr>
      <vt:lpstr>Wingdings</vt:lpstr>
      <vt:lpstr>LIU_PowerPoint_Template</vt:lpstr>
      <vt:lpstr>Update on  Studies of the 200 MHz HOMs</vt:lpstr>
      <vt:lpstr>Outline</vt:lpstr>
      <vt:lpstr>Study purpose</vt:lpstr>
      <vt:lpstr>Goal 1: Measurement based verification</vt:lpstr>
      <vt:lpstr>Goal 1: Measurement based verification</vt:lpstr>
      <vt:lpstr>Goal 1: Measurement based verification</vt:lpstr>
      <vt:lpstr>Goal 1: Measurement based verification</vt:lpstr>
      <vt:lpstr>Goal 1: Measurement based verification</vt:lpstr>
      <vt:lpstr>Goal 2: Further reduction of HOM impedance</vt:lpstr>
      <vt:lpstr>Conclusions &amp; Outlook</vt:lpstr>
      <vt:lpstr>PowerPoint Presentation</vt:lpstr>
      <vt:lpstr>Goal 1: Measurement based verification</vt:lpstr>
      <vt:lpstr>Goal 1: Measurement based verification</vt:lpstr>
      <vt:lpstr>S11 on the feeder line: Cavity side</vt:lpstr>
      <vt:lpstr>Alternatives for improved HOM damping (Ya. Shashkov)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Cecile Noels</dc:creator>
  <cp:lastModifiedBy>Toon Roggen</cp:lastModifiedBy>
  <cp:revision>479</cp:revision>
  <cp:lastPrinted>2015-04-16T06:58:03Z</cp:lastPrinted>
  <dcterms:created xsi:type="dcterms:W3CDTF">2011-05-16T09:28:26Z</dcterms:created>
  <dcterms:modified xsi:type="dcterms:W3CDTF">2016-02-18T14:24:01Z</dcterms:modified>
</cp:coreProperties>
</file>