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8" r:id="rId2"/>
    <p:sldId id="322" r:id="rId3"/>
    <p:sldId id="325" r:id="rId4"/>
    <p:sldId id="343" r:id="rId5"/>
    <p:sldId id="332" r:id="rId6"/>
    <p:sldId id="333" r:id="rId7"/>
    <p:sldId id="335" r:id="rId8"/>
    <p:sldId id="336" r:id="rId9"/>
    <p:sldId id="337" r:id="rId10"/>
    <p:sldId id="334" r:id="rId11"/>
    <p:sldId id="342" r:id="rId12"/>
    <p:sldId id="339" r:id="rId13"/>
    <p:sldId id="328" r:id="rId14"/>
    <p:sldId id="344" r:id="rId15"/>
    <p:sldId id="340" r:id="rId16"/>
    <p:sldId id="338" r:id="rId17"/>
    <p:sldId id="319" r:id="rId18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03" autoAdjust="0"/>
  </p:normalViewPr>
  <p:slideViewPr>
    <p:cSldViewPr snapToGrid="0">
      <p:cViewPr varScale="1">
        <p:scale>
          <a:sx n="107" d="100"/>
          <a:sy n="107" d="100"/>
        </p:scale>
        <p:origin x="1716" y="150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47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66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87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7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24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34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4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5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3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97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0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3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/>
              <a:t>Beam simulations  for situation after the RF upgrade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</a:t>
            </a:r>
            <a:r>
              <a:rPr lang="en-GB" sz="3100" i="1" dirty="0" smtClean="0"/>
              <a:t>17/03/2015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Lasheen, J. Repond, E. </a:t>
            </a:r>
            <a:r>
              <a:rPr lang="en-US" dirty="0" err="1" smtClean="0"/>
              <a:t>Shaposhnikova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-2480"/>
            <a:ext cx="9474506" cy="6329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More realistic assumptions for impedance reduction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98083" y="656447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" y="1222291"/>
            <a:ext cx="4002925" cy="163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72" y="1211534"/>
            <a:ext cx="4211960" cy="1730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42" y="687889"/>
            <a:ext cx="2223782" cy="2381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10170" y="2824375"/>
            <a:ext cx="32995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Non-</a:t>
            </a:r>
            <a:r>
              <a:rPr lang="en-GB" dirty="0" err="1" smtClean="0"/>
              <a:t>enameled</a:t>
            </a:r>
            <a:r>
              <a:rPr lang="en-GB" dirty="0" smtClean="0"/>
              <a:t> QF - QF </a:t>
            </a:r>
            <a:r>
              <a:rPr lang="en-GB" b="1" dirty="0" smtClean="0">
                <a:solidFill>
                  <a:srgbClr val="C00000"/>
                </a:solidFill>
              </a:rPr>
              <a:t>=&gt; 27</a:t>
            </a:r>
          </a:p>
          <a:p>
            <a:pPr algn="ctr"/>
            <a:r>
              <a:rPr lang="en-GB" dirty="0" smtClean="0"/>
              <a:t>(No </a:t>
            </a:r>
            <a:r>
              <a:rPr lang="en-GB" dirty="0" smtClean="0"/>
              <a:t>bellows                     </a:t>
            </a:r>
            <a:r>
              <a:rPr lang="en-GB" b="1" dirty="0" smtClean="0">
                <a:solidFill>
                  <a:srgbClr val="C00000"/>
                </a:solidFill>
              </a:rPr>
              <a:t>=&gt; 21 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89352" y="2786898"/>
            <a:ext cx="36206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Enamelled</a:t>
            </a:r>
            <a:r>
              <a:rPr lang="en-GB" dirty="0" smtClean="0"/>
              <a:t> QF - MBA  </a:t>
            </a:r>
            <a:r>
              <a:rPr lang="en-GB" b="1" dirty="0" smtClean="0">
                <a:solidFill>
                  <a:srgbClr val="C00000"/>
                </a:solidFill>
              </a:rPr>
              <a:t>=&gt; 82</a:t>
            </a: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                 </a:t>
            </a:r>
            <a:r>
              <a:rPr lang="en-GB" dirty="0" smtClean="0"/>
              <a:t>MBA - MBA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=&gt; 14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6866" y="2873994"/>
            <a:ext cx="25989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Non-shielded, </a:t>
            </a:r>
            <a:r>
              <a:rPr lang="en-GB" b="1" dirty="0" err="1" smtClean="0">
                <a:solidFill>
                  <a:srgbClr val="C00000"/>
                </a:solidFill>
              </a:rPr>
              <a:t>enameled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BPH - QF </a:t>
            </a:r>
            <a:r>
              <a:rPr lang="en-GB" b="1" dirty="0" smtClean="0">
                <a:solidFill>
                  <a:srgbClr val="C00000"/>
                </a:solidFill>
              </a:rPr>
              <a:t>=&gt; 40</a:t>
            </a:r>
          </a:p>
          <a:p>
            <a:pPr algn="ctr"/>
            <a:r>
              <a:rPr lang="en-US" dirty="0" smtClean="0"/>
              <a:t>+ 64 already </a:t>
            </a:r>
            <a:r>
              <a:rPr lang="en-US" dirty="0" smtClean="0"/>
              <a:t>shielded </a:t>
            </a:r>
            <a:endParaRPr lang="en-GB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38" y="4378113"/>
            <a:ext cx="2369375" cy="21633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32093" y="6490497"/>
            <a:ext cx="288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Enamelled</a:t>
            </a:r>
            <a:r>
              <a:rPr lang="en-GB" dirty="0" smtClean="0"/>
              <a:t> BPV - </a:t>
            </a:r>
            <a:r>
              <a:rPr lang="en-GB" dirty="0" smtClean="0"/>
              <a:t>QD </a:t>
            </a:r>
            <a:r>
              <a:rPr lang="en-GB" b="1" dirty="0" smtClean="0">
                <a:solidFill>
                  <a:srgbClr val="C00000"/>
                </a:solidFill>
              </a:rPr>
              <a:t>≈ 90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09" y="760626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Baseline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0526" y="389791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</a:rPr>
              <a:t>Non-baseline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pic>
        <p:nvPicPr>
          <p:cNvPr id="17" name="Picture 4" descr="\\cern.ch\dfs\Users\j\jvarelac\Desktop\Untitl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" y="3977680"/>
            <a:ext cx="3004466" cy="16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0650" y="5818922"/>
            <a:ext cx="329952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Non </a:t>
            </a:r>
            <a:r>
              <a:rPr lang="en-GB" dirty="0" err="1" smtClean="0"/>
              <a:t>enameled</a:t>
            </a:r>
            <a:r>
              <a:rPr lang="en-GB" dirty="0" smtClean="0"/>
              <a:t> Unshielded pumping ports </a:t>
            </a:r>
            <a:r>
              <a:rPr lang="en-GB" b="1" dirty="0" smtClean="0">
                <a:solidFill>
                  <a:srgbClr val="C00000"/>
                </a:solidFill>
              </a:rPr>
              <a:t>=&gt; 17</a:t>
            </a:r>
            <a:endParaRPr lang="en-GB" b="1" dirty="0" smtClean="0">
              <a:solidFill>
                <a:srgbClr val="C00000"/>
              </a:solidFill>
            </a:endParaRPr>
          </a:p>
          <a:p>
            <a:pPr algn="ctr"/>
            <a:r>
              <a:rPr lang="en-GB" dirty="0" smtClean="0"/>
              <a:t>(+ special locations)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-2480"/>
            <a:ext cx="9474506" cy="6329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Flanges impedance reduction design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9" y="908081"/>
            <a:ext cx="6907199" cy="5290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31741" y="4444669"/>
            <a:ext cx="133574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J. Varela</a:t>
            </a:r>
          </a:p>
          <a:p>
            <a:endParaRPr lang="en-GB" dirty="0" smtClean="0"/>
          </a:p>
          <a:p>
            <a:r>
              <a:rPr lang="en-GB" dirty="0" smtClean="0"/>
              <a:t>SPS upgrade meeting </a:t>
            </a:r>
          </a:p>
          <a:p>
            <a:endParaRPr lang="en-GB" dirty="0" smtClean="0"/>
          </a:p>
          <a:p>
            <a:r>
              <a:rPr lang="en-GB" dirty="0" smtClean="0"/>
              <a:t>21/05/2015</a:t>
            </a:r>
            <a:endParaRPr lang="en-GB" dirty="0"/>
          </a:p>
        </p:txBody>
      </p:sp>
      <p:cxnSp>
        <p:nvCxnSpPr>
          <p:cNvPr id="9" name="Straight Arrow Connector 8"/>
          <p:cNvCxnSpPr>
            <a:stCxn id="14" idx="1"/>
          </p:cNvCxnSpPr>
          <p:nvPr/>
        </p:nvCxnSpPr>
        <p:spPr>
          <a:xfrm flipH="1">
            <a:off x="5952565" y="2687660"/>
            <a:ext cx="1098558" cy="432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51123" y="2087495"/>
            <a:ext cx="190335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Used in beam dynamics simulations as “shielded model”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More realistic assumptions for impedance reduction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69576"/>
            <a:ext cx="8607338" cy="5851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following arguments were used to narrow down the number of cases to simulate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 Enamelled flanges: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I</a:t>
            </a:r>
            <a:r>
              <a:rPr lang="en-GB" dirty="0" smtClean="0"/>
              <a:t>n case they should remain insulated, a shielded design should be simulated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 Non enamelled flanges and pumping ports: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Short-circuited, impedance should be close to 0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 BPH-QF: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~</a:t>
            </a:r>
            <a:r>
              <a:rPr lang="en-GB" dirty="0" smtClean="0"/>
              <a:t>2/3 were already shielded, the remaining may be shielded in the same way and reduce impedance close to 0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 BPV-QD: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Not in the baseline, but the impact was evaluated in beam dynamics simulations to see if anything should be done about them</a:t>
            </a:r>
          </a:p>
        </p:txBody>
      </p:sp>
    </p:spTree>
    <p:extLst>
      <p:ext uri="{BB962C8B-B14F-4D97-AF65-F5344CB8AC3E}">
        <p14:creationId xmlns:p14="http://schemas.microsoft.com/office/powerpoint/2010/main" val="3531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80" y="630445"/>
            <a:ext cx="7620098" cy="5689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Simulations with 72 bunches – </a:t>
            </a:r>
            <a:r>
              <a:rPr lang="en-US" b="1" dirty="0" smtClean="0"/>
              <a:t>10 MV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249705" y="2330824"/>
            <a:ext cx="2321859" cy="57374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LIU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723530" y="1062789"/>
            <a:ext cx="23039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Voltage : 10 MV 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Expected </a:t>
            </a:r>
            <a:r>
              <a:rPr lang="en-GB" b="1" dirty="0"/>
              <a:t>with beam loading after RF upgrade (a more accurate evaluation depending on intensity will be included in the future)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629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80" y="630445"/>
            <a:ext cx="7620098" cy="5689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Simulations with 72 bunches – </a:t>
            </a:r>
            <a:r>
              <a:rPr lang="en-US" b="1" dirty="0" smtClean="0"/>
              <a:t>10 MV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8707" y="1203608"/>
            <a:ext cx="24921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Impedance </a:t>
            </a:r>
            <a:r>
              <a:rPr lang="en-GB" b="1" dirty="0" smtClean="0"/>
              <a:t>reduction gain (complete </a:t>
            </a:r>
            <a:r>
              <a:rPr lang="en-GB" b="1" dirty="0" smtClean="0"/>
              <a:t>removal, </a:t>
            </a:r>
            <a:r>
              <a:rPr lang="en-GB" b="1" dirty="0" smtClean="0">
                <a:solidFill>
                  <a:srgbClr val="00B050"/>
                </a:solidFill>
              </a:rPr>
              <a:t>baseline</a:t>
            </a:r>
            <a:r>
              <a:rPr lang="en-GB" b="1" dirty="0" smtClean="0"/>
              <a:t>):</a:t>
            </a:r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BQX = BPV-QD and </a:t>
            </a:r>
            <a:r>
              <a:rPr lang="en-GB" b="1" dirty="0" smtClean="0">
                <a:solidFill>
                  <a:srgbClr val="00B050"/>
                </a:solidFill>
              </a:rPr>
              <a:t>BPH-QF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00B050"/>
                </a:solidFill>
              </a:rPr>
              <a:t>MQF = MBA-QF and QF-QF closed with bellow</a:t>
            </a:r>
          </a:p>
          <a:p>
            <a:endParaRPr lang="en-GB" b="1" dirty="0"/>
          </a:p>
          <a:p>
            <a:r>
              <a:rPr lang="en-GB" b="1" dirty="0" smtClean="0"/>
              <a:t>UPP = Unshielded pumping </a:t>
            </a:r>
            <a:r>
              <a:rPr lang="en-GB" b="1" dirty="0" smtClean="0"/>
              <a:t>ports (</a:t>
            </a:r>
            <a:r>
              <a:rPr lang="en-GB" b="1" dirty="0" smtClean="0">
                <a:solidFill>
                  <a:srgbClr val="00B050"/>
                </a:solidFill>
              </a:rPr>
              <a:t>17/42 will be shielded</a:t>
            </a:r>
            <a:r>
              <a:rPr lang="en-GB" b="1" dirty="0" smtClean="0"/>
              <a:t>, other are special positions)</a:t>
            </a:r>
            <a:endParaRPr lang="en-GB" b="1" dirty="0" smtClean="0"/>
          </a:p>
        </p:txBody>
      </p:sp>
      <p:sp>
        <p:nvSpPr>
          <p:cNvPr id="11" name="Oval 10"/>
          <p:cNvSpPr/>
          <p:nvPr/>
        </p:nvSpPr>
        <p:spPr>
          <a:xfrm>
            <a:off x="3249705" y="2330824"/>
            <a:ext cx="2321859" cy="57374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5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676856"/>
            <a:ext cx="8424000" cy="598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Simulations with 72 bunches – </a:t>
            </a:r>
            <a:r>
              <a:rPr lang="en-US" b="1" dirty="0" smtClean="0"/>
              <a:t>10 MV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03059" y="2348753"/>
            <a:ext cx="2321859" cy="57374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6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322730"/>
            <a:ext cx="9350188" cy="6688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Simulations with 72 bunches – </a:t>
            </a:r>
            <a:r>
              <a:rPr lang="en-US" b="1" dirty="0" smtClean="0"/>
              <a:t>10 MV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03060" y="2312895"/>
            <a:ext cx="2321859" cy="57374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and future work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17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Simulations were ran at 10 MV and showed that, to ou</a:t>
            </a:r>
            <a:r>
              <a:rPr lang="en-GB" dirty="0" smtClean="0"/>
              <a:t>r current knowledge, the gain from impedance reduction would allow us to reach the LIU baseline, but with a very thin margin.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impact of a more realistic beam distribution and simulations through the ramp should be studied (not possible yet with the current simulation time)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future </a:t>
            </a:r>
            <a:r>
              <a:rPr lang="en-GB" dirty="0" smtClean="0"/>
              <a:t>updates of the impedance model will be gradually implemented and tested (more realistic TWC model, better model for the HOMs and damping possibilities, better estimations of Q from the measurements for the flanges impedance,…)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A better implementation of how the beam loading is compensated in operation is of concern (feedback, power limitation, cavity controller…)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9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7" y="554551"/>
            <a:ext cx="7315215" cy="5462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Simulations with 72 bunches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7470" y="4591464"/>
            <a:ext cx="125867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600" i="1" dirty="0" smtClean="0"/>
              <a:t>Nominal LHC</a:t>
            </a:r>
            <a:endParaRPr lang="en-GB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73761" y="2089065"/>
            <a:ext cx="2716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Impedance reduction gain (“realistic” impedance reduction):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 smtClean="0"/>
              <a:t>1</a:t>
            </a:r>
            <a:r>
              <a:rPr lang="en-GB" dirty="0" smtClean="0"/>
              <a:t>: LIU baseline (Shielded QF type flanges and HOM 630MHz damping by a factor 3)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2</a:t>
            </a:r>
            <a:r>
              <a:rPr lang="en-GB" dirty="0" smtClean="0"/>
              <a:t>: (1) + additional reduction of MKP (R divided by 2)</a:t>
            </a:r>
            <a:br>
              <a:rPr lang="en-GB" dirty="0" smtClean="0"/>
            </a:br>
            <a:endParaRPr lang="en-GB" b="1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70152" y="3167490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82426" y="2545976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82899" y="3138845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79040" y="4554563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Cross 14"/>
          <p:cNvSpPr/>
          <p:nvPr/>
        </p:nvSpPr>
        <p:spPr>
          <a:xfrm>
            <a:off x="3321341" y="4469994"/>
            <a:ext cx="374838" cy="374508"/>
          </a:xfrm>
          <a:prstGeom prst="plus">
            <a:avLst>
              <a:gd name="adj" fmla="val 41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787919" y="941172"/>
            <a:ext cx="235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72 bunches measured instability threshold (2012)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ross 16"/>
          <p:cNvSpPr/>
          <p:nvPr/>
        </p:nvSpPr>
        <p:spPr>
          <a:xfrm>
            <a:off x="6422953" y="1205989"/>
            <a:ext cx="374838" cy="374508"/>
          </a:xfrm>
          <a:prstGeom prst="plus">
            <a:avLst>
              <a:gd name="adj" fmla="val 41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4093" y="1439833"/>
            <a:ext cx="179735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SPS goal </a:t>
            </a:r>
          </a:p>
          <a:p>
            <a:r>
              <a:rPr lang="en-GB" b="1" dirty="0" smtClean="0"/>
              <a:t>(before scraping)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51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Questions after 72 bunches simulations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1577788"/>
            <a:ext cx="8607338" cy="5143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Is there an impedance in the model that was overlooked, but that is dominant for 72 bunches 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How different would the beam stability be after the RF upgrade ? </a:t>
            </a:r>
            <a:r>
              <a:rPr lang="en-GB" dirty="0" smtClean="0"/>
              <a:t>What about the impedance reduction gain ?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What would happen for realistic impedance reduction cases 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4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Outline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941294"/>
            <a:ext cx="8607338" cy="5780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Impedance model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Main contributions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Assumptions made to compute the 3 sections TWC200 impedance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Assumptions made to evaluate the flanges impedance reduction for more realistic cases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72 bunches simulations at 10 MV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Ideal case with complete removal of impedance contributions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Realistic cases </a:t>
            </a:r>
            <a:r>
              <a:rPr lang="en-GB" dirty="0"/>
              <a:t>w</a:t>
            </a:r>
            <a:r>
              <a:rPr lang="en-GB" dirty="0" smtClean="0"/>
              <a:t>ith further HOM damping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Realistic cases without further HOM damping</a:t>
            </a:r>
          </a:p>
        </p:txBody>
      </p:sp>
    </p:spTree>
    <p:extLst>
      <p:ext uri="{BB962C8B-B14F-4D97-AF65-F5344CB8AC3E}">
        <p14:creationId xmlns:p14="http://schemas.microsoft.com/office/powerpoint/2010/main" val="1144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4" y="321693"/>
            <a:ext cx="7881170" cy="591087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Main contributions to the impedance model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3849" y="999777"/>
            <a:ext cx="210891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HOM 200MHz cavity</a:t>
            </a:r>
            <a:endParaRPr lang="en-GB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810378" y="1369109"/>
            <a:ext cx="227927" cy="351823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3038305" y="1369109"/>
            <a:ext cx="338915" cy="25574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3038305" y="1369109"/>
            <a:ext cx="788082" cy="35596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3268592" y="1407025"/>
            <a:ext cx="16483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BPV-QD flanges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flipH="1">
            <a:off x="3964968" y="1776357"/>
            <a:ext cx="127792" cy="29659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66771" y="1860545"/>
            <a:ext cx="1625445" cy="369332"/>
          </a:xfrm>
          <a:prstGeom prst="rect">
            <a:avLst/>
          </a:prstGeom>
          <a:solidFill>
            <a:srgbClr val="0053A1"/>
          </a:solidFill>
          <a:ln>
            <a:solidFill>
              <a:srgbClr val="005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BPH-QF flanges</a:t>
            </a:r>
            <a:endParaRPr lang="en-GB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4162532" y="2229877"/>
            <a:ext cx="916962" cy="2449699"/>
          </a:xfrm>
          <a:prstGeom prst="straightConnector1">
            <a:avLst/>
          </a:prstGeom>
          <a:ln w="57150">
            <a:solidFill>
              <a:srgbClr val="005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57161" y="2384152"/>
            <a:ext cx="362958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MBA-QF &amp; QF-QF closed with bellow</a:t>
            </a:r>
            <a:endParaRPr lang="en-GB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flipH="1">
            <a:off x="4426047" y="2753484"/>
            <a:ext cx="2645906" cy="208036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4659495" y="6255775"/>
            <a:ext cx="26757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Unshielded pumping ports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3709303" y="5886443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Freq</a:t>
            </a:r>
            <a:r>
              <a:rPr lang="en-GB" sz="1400" dirty="0" smtClean="0"/>
              <a:t> (Hz)</a:t>
            </a:r>
            <a:endParaRPr lang="en-GB" sz="1400" dirty="0"/>
          </a:p>
        </p:txBody>
      </p:sp>
      <p:cxnSp>
        <p:nvCxnSpPr>
          <p:cNvPr id="53" name="Straight Arrow Connector 52"/>
          <p:cNvCxnSpPr>
            <a:stCxn id="44" idx="0"/>
          </p:cNvCxnSpPr>
          <p:nvPr/>
        </p:nvCxnSpPr>
        <p:spPr>
          <a:xfrm flipH="1" flipV="1">
            <a:off x="4659495" y="5558118"/>
            <a:ext cx="1337866" cy="69765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6200000">
            <a:off x="-340540" y="2599596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Abs(Z) (Ohm)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200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8" grpId="0" animBg="1"/>
      <p:bldP spid="35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856"/>
            <a:ext cx="7315215" cy="5458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-2480"/>
            <a:ext cx="9474506" cy="6329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TWC200 impedance after upgrade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78707" y="1203608"/>
            <a:ext cx="2492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TWC200 impedance was computed from:</a:t>
            </a:r>
          </a:p>
          <a:p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 smtClean="0"/>
              <a:t>Wakefield CST simulations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G. </a:t>
            </a:r>
            <a:r>
              <a:rPr lang="en-GB" b="1" dirty="0" err="1" smtClean="0"/>
              <a:t>Dôme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(CERN-SPS/ARF/77-11, </a:t>
            </a:r>
            <a:r>
              <a:rPr lang="en-GB" b="1" dirty="0" smtClean="0"/>
              <a:t>1977)</a:t>
            </a:r>
          </a:p>
          <a:p>
            <a:pPr marL="285750" indent="-285750">
              <a:buFontTx/>
              <a:buChar char="-"/>
            </a:pP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 smtClean="0"/>
              <a:t>See previous talks from J. Varela and H. Timko</a:t>
            </a:r>
            <a:r>
              <a:rPr lang="en-GB" b="1" dirty="0" smtClean="0"/>
              <a:t> 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3802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-2480"/>
            <a:ext cx="9474506" cy="6329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TWC200 impedance after upgrade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856"/>
            <a:ext cx="7315215" cy="5458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1812" y="2390682"/>
            <a:ext cx="2492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3 sections TWC impedance was estimated following the same reasoning (CST simulations and studies ongoing, see T. </a:t>
            </a:r>
            <a:r>
              <a:rPr lang="en-GB" b="1" dirty="0" err="1" smtClean="0"/>
              <a:t>Roggen’s</a:t>
            </a:r>
            <a:r>
              <a:rPr lang="en-GB" b="1" dirty="0" smtClean="0"/>
              <a:t> slides)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408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542385"/>
            <a:ext cx="8346141" cy="6228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-2480"/>
            <a:ext cx="9474506" cy="6329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TWC200 impedance after upgrade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856"/>
            <a:ext cx="7315215" cy="5458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-2480"/>
            <a:ext cx="9474506" cy="6329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TWC200 impedance after upgrade – HOM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56758" y="1101910"/>
            <a:ext cx="24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!! PRELIMINARY !!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1812" y="1471242"/>
            <a:ext cx="24921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Assumptions made to scale down th</a:t>
            </a:r>
            <a:r>
              <a:rPr lang="en-GB" dirty="0" smtClean="0"/>
              <a:t>e HOM from 4 to 3 sections cavity (result in green):</a:t>
            </a:r>
          </a:p>
          <a:p>
            <a:endParaRPr lang="en-GB" dirty="0"/>
          </a:p>
          <a:p>
            <a:r>
              <a:rPr lang="en-GB" dirty="0" smtClean="0"/>
              <a:t>- Keeping R/Q constant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Reducing R by ~40% (ratio for the main harmonic)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This </a:t>
            </a:r>
            <a:r>
              <a:rPr lang="en-GB" dirty="0" smtClean="0"/>
              <a:t>was compared with T. </a:t>
            </a:r>
            <a:r>
              <a:rPr lang="en-GB" dirty="0" err="1" smtClean="0"/>
              <a:t>Roggen’s</a:t>
            </a:r>
            <a:r>
              <a:rPr lang="en-GB" dirty="0" smtClean="0"/>
              <a:t> early simulations for 3 sections (in blue) to check if the assumption was not too bad, but this still needs to be refined.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2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26560</TotalTime>
  <Words>751</Words>
  <Application>Microsoft Office PowerPoint</Application>
  <PresentationFormat>On-screen Show (4:3)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Beam simulations  for situation after the RF upgrade s LIU-SPS Beam Dynamics Working Group 17/03/2015</vt:lpstr>
      <vt:lpstr>Simulations with 72 bunches</vt:lpstr>
      <vt:lpstr>Questions after 72 bunches simulations</vt:lpstr>
      <vt:lpstr>Outline</vt:lpstr>
      <vt:lpstr>Main contributions to the impedance model</vt:lpstr>
      <vt:lpstr>TWC200 impedance after upgrade</vt:lpstr>
      <vt:lpstr>TWC200 impedance after upgrade</vt:lpstr>
      <vt:lpstr>TWC200 impedance after upgrade</vt:lpstr>
      <vt:lpstr>TWC200 impedance after upgrade – HOM</vt:lpstr>
      <vt:lpstr>More realistic assumptions for impedance reduction</vt:lpstr>
      <vt:lpstr>Flanges impedance reduction design</vt:lpstr>
      <vt:lpstr>More realistic assumptions for impedance reduction</vt:lpstr>
      <vt:lpstr>Simulations with 72 bunches – 10 MV </vt:lpstr>
      <vt:lpstr>Simulations with 72 bunches – 10 MV </vt:lpstr>
      <vt:lpstr>Simulations with 72 bunches – 10 MV </vt:lpstr>
      <vt:lpstr>Simulations with 72 bunches – 10 MV </vt:lpstr>
      <vt:lpstr>Conclusions and future work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2883</cp:revision>
  <cp:lastPrinted>2015-09-17T13:23:21Z</cp:lastPrinted>
  <dcterms:created xsi:type="dcterms:W3CDTF">2014-07-23T07:54:45Z</dcterms:created>
  <dcterms:modified xsi:type="dcterms:W3CDTF">2016-03-17T14:30:50Z</dcterms:modified>
</cp:coreProperties>
</file>